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432" r:id="rId3"/>
    <p:sldId id="433" r:id="rId4"/>
    <p:sldId id="447" r:id="rId5"/>
    <p:sldId id="465" r:id="rId6"/>
    <p:sldId id="466" r:id="rId7"/>
    <p:sldId id="496" r:id="rId8"/>
    <p:sldId id="385" r:id="rId9"/>
    <p:sldId id="476" r:id="rId10"/>
    <p:sldId id="396" r:id="rId11"/>
    <p:sldId id="497" r:id="rId12"/>
    <p:sldId id="477" r:id="rId13"/>
    <p:sldId id="478" r:id="rId14"/>
    <p:sldId id="498" r:id="rId15"/>
    <p:sldId id="508" r:id="rId16"/>
    <p:sldId id="513" r:id="rId17"/>
    <p:sldId id="405" r:id="rId18"/>
    <p:sldId id="499" r:id="rId19"/>
    <p:sldId id="488" r:id="rId20"/>
    <p:sldId id="500" r:id="rId21"/>
    <p:sldId id="491" r:id="rId22"/>
    <p:sldId id="492" r:id="rId23"/>
    <p:sldId id="493" r:id="rId24"/>
    <p:sldId id="489" r:id="rId25"/>
    <p:sldId id="490" r:id="rId26"/>
    <p:sldId id="517" r:id="rId27"/>
    <p:sldId id="510" r:id="rId28"/>
    <p:sldId id="511" r:id="rId29"/>
    <p:sldId id="512" r:id="rId30"/>
    <p:sldId id="507" r:id="rId31"/>
    <p:sldId id="516" r:id="rId32"/>
  </p:sldIdLst>
  <p:sldSz cx="12192000" cy="6858000"/>
  <p:notesSz cx="6797675" cy="9872663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7D31"/>
    <a:srgbClr val="F9EC9F"/>
    <a:srgbClr val="EEC416"/>
    <a:srgbClr val="FFC301"/>
    <a:srgbClr val="85AB3A"/>
    <a:srgbClr val="81A736"/>
    <a:srgbClr val="88AE3D"/>
    <a:srgbClr val="85AC3A"/>
    <a:srgbClr val="80A635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75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660" y="10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TL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6.034229762246596E-3"/>
                  <c:y val="-2.57526336743060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8E67-467E-91E9-8ABA28B5AA3B}"/>
                </c:ext>
              </c:extLst>
            </c:dLbl>
            <c:dLbl>
              <c:idx val="3"/>
              <c:layout>
                <c:manualLayout>
                  <c:x val="-2.0114099207488652E-3"/>
                  <c:y val="2.575263367430596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4E33-45DC-B70A-2CF232870347}"/>
                </c:ext>
              </c:extLst>
            </c:dLbl>
            <c:dLbl>
              <c:idx val="4"/>
              <c:layout>
                <c:manualLayout>
                  <c:x val="0"/>
                  <c:y val="-4.29210561238433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4E33-45DC-B70A-2CF23287034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Sayfa1!$A$2:$A$9</c:f>
              <c:numCache>
                <c:formatCode>General</c:formatCode>
                <c:ptCount val="8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</c:numCache>
            </c:numRef>
          </c:cat>
          <c:val>
            <c:numRef>
              <c:f>Sayfa1!$B$2:$B$9</c:f>
              <c:numCache>
                <c:formatCode>#,##0</c:formatCode>
                <c:ptCount val="8"/>
                <c:pt idx="0">
                  <c:v>137614.01999999999</c:v>
                </c:pt>
                <c:pt idx="1">
                  <c:v>357614.02</c:v>
                </c:pt>
                <c:pt idx="2">
                  <c:v>289376.59999999998</c:v>
                </c:pt>
                <c:pt idx="3">
                  <c:v>480446</c:v>
                </c:pt>
                <c:pt idx="4">
                  <c:v>500881</c:v>
                </c:pt>
                <c:pt idx="5">
                  <c:v>801238</c:v>
                </c:pt>
                <c:pt idx="6">
                  <c:v>2381231</c:v>
                </c:pt>
                <c:pt idx="7">
                  <c:v>2600420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E33-45DC-B70A-2CF232870347}"/>
            </c:ext>
          </c:extLst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DOLAR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1.4079869445242057E-2"/>
                  <c:y val="8.58421122476867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8E67-467E-91E9-8ABA28B5AA3B}"/>
                </c:ext>
              </c:extLst>
            </c:dLbl>
            <c:dLbl>
              <c:idx val="1"/>
              <c:layout>
                <c:manualLayout>
                  <c:x val="-2.2125509128237592E-2"/>
                  <c:y val="-3.14754411574851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8E67-467E-91E9-8ABA28B5AA3B}"/>
                </c:ext>
              </c:extLst>
            </c:dLbl>
            <c:dLbl>
              <c:idx val="2"/>
              <c:layout>
                <c:manualLayout>
                  <c:x val="-7.3750845118068847E-17"/>
                  <c:y val="2.57526336743060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E551-48A7-8CCA-5A7A4487D955}"/>
                </c:ext>
              </c:extLst>
            </c:dLbl>
            <c:dLbl>
              <c:idx val="3"/>
              <c:layout>
                <c:manualLayout>
                  <c:x val="0"/>
                  <c:y val="-4.29210561238433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8E67-467E-91E9-8ABA28B5AA3B}"/>
                </c:ext>
              </c:extLst>
            </c:dLbl>
            <c:dLbl>
              <c:idx val="4"/>
              <c:layout>
                <c:manualLayout>
                  <c:x val="-1.4750169023613769E-16"/>
                  <c:y val="3.7198248640664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E551-48A7-8CCA-5A7A4487D95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Sayfa1!$A$2:$A$9</c:f>
              <c:numCache>
                <c:formatCode>General</c:formatCode>
                <c:ptCount val="8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</c:numCache>
            </c:numRef>
          </c:cat>
          <c:val>
            <c:numRef>
              <c:f>Sayfa1!$C$2:$C$9</c:f>
              <c:numCache>
                <c:formatCode>#,##0</c:formatCode>
                <c:ptCount val="8"/>
                <c:pt idx="0">
                  <c:v>39094.892045454544</c:v>
                </c:pt>
                <c:pt idx="1">
                  <c:v>94857.83023872679</c:v>
                </c:pt>
                <c:pt idx="2">
                  <c:v>51674.39</c:v>
                </c:pt>
                <c:pt idx="3">
                  <c:v>80747</c:v>
                </c:pt>
                <c:pt idx="4">
                  <c:v>55653</c:v>
                </c:pt>
                <c:pt idx="5">
                  <c:v>42938</c:v>
                </c:pt>
                <c:pt idx="6">
                  <c:v>80939</c:v>
                </c:pt>
                <c:pt idx="7">
                  <c:v>74298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159-4739-8C64-2FDE029FB8D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042834815"/>
        <c:axId val="1042829407"/>
      </c:lineChart>
      <c:catAx>
        <c:axId val="104283481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042829407"/>
        <c:crosses val="autoZero"/>
        <c:auto val="1"/>
        <c:lblAlgn val="ctr"/>
        <c:lblOffset val="100"/>
        <c:noMultiLvlLbl val="0"/>
      </c:catAx>
      <c:valAx>
        <c:axId val="104282940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04283481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Sayfa1!$C$21</c:f>
              <c:strCache>
                <c:ptCount val="1"/>
                <c:pt idx="0">
                  <c:v>Teknik Destek Sayısı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Sayfa1!$D$20:$L$20</c:f>
              <c:numCache>
                <c:formatCode>General</c:formatCode>
                <c:ptCount val="9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</c:numCache>
            </c:numRef>
          </c:cat>
          <c:val>
            <c:numRef>
              <c:f>Sayfa1!$D$21:$L$21</c:f>
              <c:numCache>
                <c:formatCode>General</c:formatCode>
                <c:ptCount val="9"/>
                <c:pt idx="0">
                  <c:v>1502</c:v>
                </c:pt>
                <c:pt idx="1">
                  <c:v>1210</c:v>
                </c:pt>
                <c:pt idx="2">
                  <c:v>1659</c:v>
                </c:pt>
                <c:pt idx="3">
                  <c:v>1616</c:v>
                </c:pt>
                <c:pt idx="4">
                  <c:v>1376</c:v>
                </c:pt>
                <c:pt idx="5">
                  <c:v>1623</c:v>
                </c:pt>
                <c:pt idx="6">
                  <c:v>1775</c:v>
                </c:pt>
                <c:pt idx="7">
                  <c:v>1328</c:v>
                </c:pt>
                <c:pt idx="8">
                  <c:v>1114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BED-4008-9C78-F5F78A467E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93619695"/>
        <c:axId val="1493615535"/>
      </c:barChart>
      <c:catAx>
        <c:axId val="14936196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93615535"/>
        <c:crosses val="autoZero"/>
        <c:auto val="1"/>
        <c:lblAlgn val="ctr"/>
        <c:lblOffset val="100"/>
        <c:noMultiLvlLbl val="0"/>
      </c:catAx>
      <c:valAx>
        <c:axId val="1493615535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49361969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D492D-EB53-4473-BF7F-ABE29CB8EADE}" type="datetimeFigureOut">
              <a:rPr lang="tr-TR" smtClean="0"/>
              <a:t>16.01.2025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3488"/>
            <a:ext cx="592137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24CECB-3CFC-480B-BDF4-09ACE4BED47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20880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ayt Resmi Yer Tutucusu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 Yer Tutucusu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r-TR" altLang="tr-TR" smtClean="0"/>
          </a:p>
        </p:txBody>
      </p:sp>
      <p:sp>
        <p:nvSpPr>
          <p:cNvPr id="30724" name="Slayt Numarası Yer Tutucusu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BDEEC70-F5E0-4321-82A8-92172DB6F5EE}" type="slidenum">
              <a:rPr lang="id-ID" altLang="tr-T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id-ID" altLang="tr-TR" smtClean="0"/>
          </a:p>
        </p:txBody>
      </p:sp>
    </p:spTree>
    <p:extLst>
      <p:ext uri="{BB962C8B-B14F-4D97-AF65-F5344CB8AC3E}">
        <p14:creationId xmlns:p14="http://schemas.microsoft.com/office/powerpoint/2010/main" val="4157096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16.01.2025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16.01.2025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16.01.2025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16.01.2025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16.01.2025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16.01.2025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16.01.2025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16.01.2025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16.01.2025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16.01.2025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16.01.2025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13" name="Rectangle 12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14" name="Isosceles Triangle 13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5" name="TextBox 14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053FAF93-8408-4B34-9E04-82A50DFB377D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694703" y="1975468"/>
            <a:ext cx="2531097" cy="2179243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34"/>
          </p:nvPr>
        </p:nvSpPr>
        <p:spPr>
          <a:xfrm>
            <a:off x="3314700" y="1975468"/>
            <a:ext cx="3851414" cy="2179243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35"/>
          </p:nvPr>
        </p:nvSpPr>
        <p:spPr>
          <a:xfrm>
            <a:off x="694703" y="4204985"/>
            <a:ext cx="2099297" cy="175131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36"/>
          </p:nvPr>
        </p:nvSpPr>
        <p:spPr>
          <a:xfrm>
            <a:off x="2882900" y="4204985"/>
            <a:ext cx="2099297" cy="175131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37"/>
          </p:nvPr>
        </p:nvSpPr>
        <p:spPr>
          <a:xfrm>
            <a:off x="5066817" y="4189340"/>
            <a:ext cx="2099297" cy="175131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0198060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grpSp>
        <p:nvGrpSpPr>
          <p:cNvPr id="3" name="Group 1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4" name="Rectangle 3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5" name="Isosceles Triangle 5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6" name="TextBox 4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2A0AE93C-7C68-4E4D-8FA9-B1343231D60A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6176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1729833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430579598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5" name="Rectangle 7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7" name="Isosceles Triangle 8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85188B95-A46D-489C-99D2-1EA216E98C3A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</p:spTree>
    <p:extLst>
      <p:ext uri="{BB962C8B-B14F-4D97-AF65-F5344CB8AC3E}">
        <p14:creationId xmlns:p14="http://schemas.microsoft.com/office/powerpoint/2010/main" val="37268576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8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8" name="Rectangle 9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9" name="Isosceles Triangle 10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CE40B4E7-04B5-456E-82A3-37CD58D58CA5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33"/>
          </p:nvPr>
        </p:nvSpPr>
        <p:spPr>
          <a:xfrm>
            <a:off x="1703163" y="1998943"/>
            <a:ext cx="4271374" cy="3988497"/>
          </a:xfrm>
          <a:prstGeom prst="rect">
            <a:avLst/>
          </a:prstGeom>
          <a:noFill/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34"/>
          </p:nvPr>
        </p:nvSpPr>
        <p:spPr>
          <a:xfrm>
            <a:off x="6254732" y="1998943"/>
            <a:ext cx="4271374" cy="3988497"/>
          </a:xfrm>
          <a:prstGeom prst="rect">
            <a:avLst/>
          </a:prstGeom>
          <a:noFill/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</p:spTree>
    <p:extLst>
      <p:ext uri="{BB962C8B-B14F-4D97-AF65-F5344CB8AC3E}">
        <p14:creationId xmlns:p14="http://schemas.microsoft.com/office/powerpoint/2010/main" val="23550727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8" name="Rectangle 10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10" name="Isosceles Triangle 11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1" name="TextBox 12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A8042B39-EF31-4922-86FF-95B90391664E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33"/>
          </p:nvPr>
        </p:nvSpPr>
        <p:spPr>
          <a:xfrm>
            <a:off x="522063" y="1998943"/>
            <a:ext cx="3702863" cy="3988497"/>
          </a:xfrm>
          <a:prstGeom prst="rect">
            <a:avLst/>
          </a:prstGeom>
          <a:noFill/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34"/>
          </p:nvPr>
        </p:nvSpPr>
        <p:spPr>
          <a:xfrm>
            <a:off x="4224926" y="1998943"/>
            <a:ext cx="3702863" cy="3988497"/>
          </a:xfrm>
          <a:prstGeom prst="rect">
            <a:avLst/>
          </a:prstGeom>
          <a:noFill/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5"/>
          </p:nvPr>
        </p:nvSpPr>
        <p:spPr>
          <a:xfrm>
            <a:off x="7927789" y="1998942"/>
            <a:ext cx="3702863" cy="3988497"/>
          </a:xfrm>
          <a:prstGeom prst="rect">
            <a:avLst/>
          </a:prstGeom>
          <a:noFill/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</p:spTree>
    <p:extLst>
      <p:ext uri="{BB962C8B-B14F-4D97-AF65-F5344CB8AC3E}">
        <p14:creationId xmlns:p14="http://schemas.microsoft.com/office/powerpoint/2010/main" val="8519084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2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5" name="Rectangle 13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6" name="Isosceles Triangle 14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7" name="TextBox 15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D52027E5-2DB2-45E8-BDC5-6225C2AC91C3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3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3757808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4468776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5"/>
          <p:cNvGrpSpPr>
            <a:grpSpLocks/>
          </p:cNvGrpSpPr>
          <p:nvPr userDrawn="1"/>
        </p:nvGrpSpPr>
        <p:grpSpPr bwMode="auto">
          <a:xfrm>
            <a:off x="11180763" y="6251575"/>
            <a:ext cx="465137" cy="606425"/>
            <a:chOff x="5859463" y="6252052"/>
            <a:chExt cx="465137" cy="605948"/>
          </a:xfrm>
        </p:grpSpPr>
        <p:sp>
          <p:nvSpPr>
            <p:cNvPr id="4" name="Rectangle 6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5" name="Isosceles Triangle 7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6" name="TextBox 8"/>
          <p:cNvSpPr txBox="1">
            <a:spLocks noChangeArrowheads="1"/>
          </p:cNvSpPr>
          <p:nvPr userDrawn="1"/>
        </p:nvSpPr>
        <p:spPr bwMode="auto">
          <a:xfrm>
            <a:off x="111331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BA3508FE-ED2E-4621-B8CE-498BC8078E3C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-3970" y="-1"/>
            <a:ext cx="7544637" cy="6858001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37497968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5"/>
          <p:cNvGrpSpPr>
            <a:grpSpLocks/>
          </p:cNvGrpSpPr>
          <p:nvPr userDrawn="1"/>
        </p:nvGrpSpPr>
        <p:grpSpPr bwMode="auto">
          <a:xfrm>
            <a:off x="11180763" y="6251575"/>
            <a:ext cx="465137" cy="606425"/>
            <a:chOff x="5859463" y="6252052"/>
            <a:chExt cx="465137" cy="605948"/>
          </a:xfrm>
        </p:grpSpPr>
        <p:sp>
          <p:nvSpPr>
            <p:cNvPr id="4" name="Rectangle 6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5" name="Isosceles Triangle 7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6" name="TextBox 8"/>
          <p:cNvSpPr txBox="1">
            <a:spLocks noChangeArrowheads="1"/>
          </p:cNvSpPr>
          <p:nvPr userDrawn="1"/>
        </p:nvSpPr>
        <p:spPr bwMode="auto">
          <a:xfrm>
            <a:off x="111331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A82300AB-D1B3-4B5E-BAAE-43839B7E8D32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-3970" y="-1"/>
            <a:ext cx="6104145" cy="6858001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5914311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1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9" name="Rectangle 12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12" name="Isosceles Triangle 13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3" name="TextBox 14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41A33E3E-9DC0-4426-8EB3-11DC82B61BE9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1718698"/>
            <a:ext cx="12192000" cy="3053718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7495721" y="2156511"/>
            <a:ext cx="3180502" cy="176656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34"/>
          </p:nvPr>
        </p:nvSpPr>
        <p:spPr>
          <a:xfrm>
            <a:off x="5804239" y="3143250"/>
            <a:ext cx="2502695" cy="1566863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5131789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/>
          <p:cNvSpPr/>
          <p:nvPr userDrawn="1"/>
        </p:nvSpPr>
        <p:spPr>
          <a:xfrm>
            <a:off x="0" y="1854200"/>
            <a:ext cx="3036888" cy="2508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2" name="Rectangle 11"/>
          <p:cNvSpPr/>
          <p:nvPr userDrawn="1"/>
        </p:nvSpPr>
        <p:spPr>
          <a:xfrm>
            <a:off x="3030538" y="1854200"/>
            <a:ext cx="3070225" cy="2508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3" name="Rectangle 12"/>
          <p:cNvSpPr/>
          <p:nvPr userDrawn="1"/>
        </p:nvSpPr>
        <p:spPr>
          <a:xfrm>
            <a:off x="6096000" y="1854200"/>
            <a:ext cx="3065463" cy="2508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4" name="Rectangle 13"/>
          <p:cNvSpPr/>
          <p:nvPr userDrawn="1"/>
        </p:nvSpPr>
        <p:spPr>
          <a:xfrm>
            <a:off x="9159875" y="1854200"/>
            <a:ext cx="3036888" cy="25082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grpSp>
        <p:nvGrpSpPr>
          <p:cNvPr id="15" name="Group 14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16" name="Rectangle 15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17" name="Isosceles Triangle 16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8" name="TextBox 17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46839D8C-08AE-4299-B432-F5B406885C07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" y="2104373"/>
            <a:ext cx="3036093" cy="2918564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3036094" y="2104373"/>
            <a:ext cx="3064669" cy="2918564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34"/>
          </p:nvPr>
        </p:nvSpPr>
        <p:spPr>
          <a:xfrm>
            <a:off x="6100763" y="2104373"/>
            <a:ext cx="3064670" cy="2918564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35"/>
          </p:nvPr>
        </p:nvSpPr>
        <p:spPr>
          <a:xfrm>
            <a:off x="9165433" y="2104373"/>
            <a:ext cx="3026568" cy="2918564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2607077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8" grpId="0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61"/>
          <p:cNvSpPr/>
          <p:nvPr userDrawn="1"/>
        </p:nvSpPr>
        <p:spPr>
          <a:xfrm>
            <a:off x="4495800" y="1143000"/>
            <a:ext cx="4800600" cy="1143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alpha val="88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42" name="Rectangle 62"/>
          <p:cNvSpPr/>
          <p:nvPr userDrawn="1"/>
        </p:nvSpPr>
        <p:spPr>
          <a:xfrm>
            <a:off x="2895600" y="2286000"/>
            <a:ext cx="4800600" cy="1143000"/>
          </a:xfrm>
          <a:prstGeom prst="rect">
            <a:avLst/>
          </a:prstGeom>
          <a:gradFill>
            <a:gsLst>
              <a:gs pos="100000">
                <a:schemeClr val="accent3">
                  <a:lumMod val="75000"/>
                  <a:alpha val="89000"/>
                </a:schemeClr>
              </a:gs>
              <a:gs pos="0">
                <a:schemeClr val="accent3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50" name="Rectangle 63"/>
          <p:cNvSpPr/>
          <p:nvPr userDrawn="1"/>
        </p:nvSpPr>
        <p:spPr>
          <a:xfrm>
            <a:off x="4495800" y="3429000"/>
            <a:ext cx="4800600" cy="1143000"/>
          </a:xfrm>
          <a:prstGeom prst="rect">
            <a:avLst/>
          </a:prstGeom>
          <a:gradFill>
            <a:gsLst>
              <a:gs pos="0">
                <a:schemeClr val="accent4">
                  <a:lumMod val="75000"/>
                  <a:alpha val="98000"/>
                </a:schemeClr>
              </a:gs>
              <a:gs pos="100000">
                <a:schemeClr val="accent4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51" name="Rectangle 64"/>
          <p:cNvSpPr/>
          <p:nvPr userDrawn="1"/>
        </p:nvSpPr>
        <p:spPr>
          <a:xfrm>
            <a:off x="2895600" y="4572000"/>
            <a:ext cx="4800600" cy="1143000"/>
          </a:xfrm>
          <a:prstGeom prst="rect">
            <a:avLst/>
          </a:prstGeom>
          <a:gradFill>
            <a:gsLst>
              <a:gs pos="100000">
                <a:schemeClr val="accent6">
                  <a:lumMod val="75000"/>
                  <a:alpha val="93000"/>
                </a:schemeClr>
              </a:gs>
              <a:gs pos="0">
                <a:schemeClr val="accent6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3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4495800" y="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3" name="Picture Placeholder 7"/>
          <p:cNvSpPr>
            <a:spLocks noGrp="1"/>
          </p:cNvSpPr>
          <p:nvPr>
            <p:ph type="pic" sz="quarter" idx="38"/>
          </p:nvPr>
        </p:nvSpPr>
        <p:spPr>
          <a:xfrm>
            <a:off x="4495800" y="5715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4" name="Picture Placeholder 7"/>
          <p:cNvSpPr>
            <a:spLocks noGrp="1"/>
          </p:cNvSpPr>
          <p:nvPr>
            <p:ph type="pic" sz="quarter" idx="39"/>
          </p:nvPr>
        </p:nvSpPr>
        <p:spPr>
          <a:xfrm>
            <a:off x="6096000" y="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9" name="Picture Placeholder 7"/>
          <p:cNvSpPr>
            <a:spLocks noGrp="1"/>
          </p:cNvSpPr>
          <p:nvPr>
            <p:ph type="pic" sz="quarter" idx="44"/>
          </p:nvPr>
        </p:nvSpPr>
        <p:spPr>
          <a:xfrm>
            <a:off x="6096000" y="5715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20" name="Picture Placeholder 7"/>
          <p:cNvSpPr>
            <a:spLocks noGrp="1"/>
          </p:cNvSpPr>
          <p:nvPr>
            <p:ph type="pic" sz="quarter" idx="45"/>
          </p:nvPr>
        </p:nvSpPr>
        <p:spPr>
          <a:xfrm>
            <a:off x="7696200" y="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22" name="Picture Placeholder 7"/>
          <p:cNvSpPr>
            <a:spLocks noGrp="1"/>
          </p:cNvSpPr>
          <p:nvPr>
            <p:ph type="pic" sz="quarter" idx="47"/>
          </p:nvPr>
        </p:nvSpPr>
        <p:spPr>
          <a:xfrm>
            <a:off x="7696200" y="2286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24" name="Picture Placeholder 7"/>
          <p:cNvSpPr>
            <a:spLocks noGrp="1"/>
          </p:cNvSpPr>
          <p:nvPr>
            <p:ph type="pic" sz="quarter" idx="49"/>
          </p:nvPr>
        </p:nvSpPr>
        <p:spPr>
          <a:xfrm>
            <a:off x="7696200" y="4572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25" name="Picture Placeholder 7"/>
          <p:cNvSpPr>
            <a:spLocks noGrp="1"/>
          </p:cNvSpPr>
          <p:nvPr>
            <p:ph type="pic" sz="quarter" idx="50"/>
          </p:nvPr>
        </p:nvSpPr>
        <p:spPr>
          <a:xfrm>
            <a:off x="7696200" y="5715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26" name="Picture Placeholder 7"/>
          <p:cNvSpPr>
            <a:spLocks noGrp="1"/>
          </p:cNvSpPr>
          <p:nvPr>
            <p:ph type="pic" sz="quarter" idx="51"/>
          </p:nvPr>
        </p:nvSpPr>
        <p:spPr>
          <a:xfrm>
            <a:off x="9296400" y="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27" name="Picture Placeholder 7"/>
          <p:cNvSpPr>
            <a:spLocks noGrp="1"/>
          </p:cNvSpPr>
          <p:nvPr>
            <p:ph type="pic" sz="quarter" idx="52"/>
          </p:nvPr>
        </p:nvSpPr>
        <p:spPr>
          <a:xfrm>
            <a:off x="9296400" y="1143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28" name="Picture Placeholder 7"/>
          <p:cNvSpPr>
            <a:spLocks noGrp="1"/>
          </p:cNvSpPr>
          <p:nvPr>
            <p:ph type="pic" sz="quarter" idx="53"/>
          </p:nvPr>
        </p:nvSpPr>
        <p:spPr>
          <a:xfrm>
            <a:off x="9296400" y="2286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29" name="Picture Placeholder 7"/>
          <p:cNvSpPr>
            <a:spLocks noGrp="1"/>
          </p:cNvSpPr>
          <p:nvPr>
            <p:ph type="pic" sz="quarter" idx="54"/>
          </p:nvPr>
        </p:nvSpPr>
        <p:spPr>
          <a:xfrm>
            <a:off x="9296400" y="3429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30" name="Picture Placeholder 7"/>
          <p:cNvSpPr>
            <a:spLocks noGrp="1"/>
          </p:cNvSpPr>
          <p:nvPr>
            <p:ph type="pic" sz="quarter" idx="55"/>
          </p:nvPr>
        </p:nvSpPr>
        <p:spPr>
          <a:xfrm>
            <a:off x="9296400" y="4572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31" name="Picture Placeholder 7"/>
          <p:cNvSpPr>
            <a:spLocks noGrp="1"/>
          </p:cNvSpPr>
          <p:nvPr>
            <p:ph type="pic" sz="quarter" idx="56"/>
          </p:nvPr>
        </p:nvSpPr>
        <p:spPr>
          <a:xfrm>
            <a:off x="9296400" y="5715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32" name="Picture Placeholder 7"/>
          <p:cNvSpPr>
            <a:spLocks noGrp="1"/>
          </p:cNvSpPr>
          <p:nvPr>
            <p:ph type="pic" sz="quarter" idx="57"/>
          </p:nvPr>
        </p:nvSpPr>
        <p:spPr>
          <a:xfrm>
            <a:off x="1295400" y="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33" name="Picture Placeholder 7"/>
          <p:cNvSpPr>
            <a:spLocks noGrp="1"/>
          </p:cNvSpPr>
          <p:nvPr>
            <p:ph type="pic" sz="quarter" idx="58"/>
          </p:nvPr>
        </p:nvSpPr>
        <p:spPr>
          <a:xfrm>
            <a:off x="1295400" y="1143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34" name="Picture Placeholder 7"/>
          <p:cNvSpPr>
            <a:spLocks noGrp="1"/>
          </p:cNvSpPr>
          <p:nvPr>
            <p:ph type="pic" sz="quarter" idx="59"/>
          </p:nvPr>
        </p:nvSpPr>
        <p:spPr>
          <a:xfrm>
            <a:off x="1295400" y="2286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35" name="Picture Placeholder 7"/>
          <p:cNvSpPr>
            <a:spLocks noGrp="1"/>
          </p:cNvSpPr>
          <p:nvPr>
            <p:ph type="pic" sz="quarter" idx="60"/>
          </p:nvPr>
        </p:nvSpPr>
        <p:spPr>
          <a:xfrm>
            <a:off x="1295400" y="3429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36" name="Picture Placeholder 7"/>
          <p:cNvSpPr>
            <a:spLocks noGrp="1"/>
          </p:cNvSpPr>
          <p:nvPr>
            <p:ph type="pic" sz="quarter" idx="61"/>
          </p:nvPr>
        </p:nvSpPr>
        <p:spPr>
          <a:xfrm>
            <a:off x="1295400" y="4572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37" name="Picture Placeholder 7"/>
          <p:cNvSpPr>
            <a:spLocks noGrp="1"/>
          </p:cNvSpPr>
          <p:nvPr>
            <p:ph type="pic" sz="quarter" idx="62"/>
          </p:nvPr>
        </p:nvSpPr>
        <p:spPr>
          <a:xfrm>
            <a:off x="1295400" y="5715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38" name="Picture Placeholder 7"/>
          <p:cNvSpPr>
            <a:spLocks noGrp="1"/>
          </p:cNvSpPr>
          <p:nvPr>
            <p:ph type="pic" sz="quarter" idx="63"/>
          </p:nvPr>
        </p:nvSpPr>
        <p:spPr>
          <a:xfrm>
            <a:off x="2895600" y="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39" name="Picture Placeholder 7"/>
          <p:cNvSpPr>
            <a:spLocks noGrp="1"/>
          </p:cNvSpPr>
          <p:nvPr>
            <p:ph type="pic" sz="quarter" idx="64"/>
          </p:nvPr>
        </p:nvSpPr>
        <p:spPr>
          <a:xfrm>
            <a:off x="2895600" y="1143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41" name="Picture Placeholder 7"/>
          <p:cNvSpPr>
            <a:spLocks noGrp="1"/>
          </p:cNvSpPr>
          <p:nvPr>
            <p:ph type="pic" sz="quarter" idx="66"/>
          </p:nvPr>
        </p:nvSpPr>
        <p:spPr>
          <a:xfrm>
            <a:off x="2895600" y="3429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43" name="Picture Placeholder 7"/>
          <p:cNvSpPr>
            <a:spLocks noGrp="1"/>
          </p:cNvSpPr>
          <p:nvPr>
            <p:ph type="pic" sz="quarter" idx="68"/>
          </p:nvPr>
        </p:nvSpPr>
        <p:spPr>
          <a:xfrm>
            <a:off x="2895600" y="5715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44" name="Picture Placeholder 7"/>
          <p:cNvSpPr>
            <a:spLocks noGrp="1"/>
          </p:cNvSpPr>
          <p:nvPr>
            <p:ph type="pic" sz="quarter" idx="69"/>
          </p:nvPr>
        </p:nvSpPr>
        <p:spPr>
          <a:xfrm>
            <a:off x="0" y="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45" name="Picture Placeholder 7"/>
          <p:cNvSpPr>
            <a:spLocks noGrp="1"/>
          </p:cNvSpPr>
          <p:nvPr>
            <p:ph type="pic" sz="quarter" idx="70"/>
          </p:nvPr>
        </p:nvSpPr>
        <p:spPr>
          <a:xfrm>
            <a:off x="0" y="114300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46" name="Picture Placeholder 7"/>
          <p:cNvSpPr>
            <a:spLocks noGrp="1"/>
          </p:cNvSpPr>
          <p:nvPr>
            <p:ph type="pic" sz="quarter" idx="71"/>
          </p:nvPr>
        </p:nvSpPr>
        <p:spPr>
          <a:xfrm>
            <a:off x="0" y="228600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47" name="Picture Placeholder 7"/>
          <p:cNvSpPr>
            <a:spLocks noGrp="1"/>
          </p:cNvSpPr>
          <p:nvPr>
            <p:ph type="pic" sz="quarter" idx="72"/>
          </p:nvPr>
        </p:nvSpPr>
        <p:spPr>
          <a:xfrm>
            <a:off x="0" y="342900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48" name="Picture Placeholder 7"/>
          <p:cNvSpPr>
            <a:spLocks noGrp="1"/>
          </p:cNvSpPr>
          <p:nvPr>
            <p:ph type="pic" sz="quarter" idx="73"/>
          </p:nvPr>
        </p:nvSpPr>
        <p:spPr>
          <a:xfrm>
            <a:off x="0" y="457200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49" name="Picture Placeholder 7"/>
          <p:cNvSpPr>
            <a:spLocks noGrp="1"/>
          </p:cNvSpPr>
          <p:nvPr>
            <p:ph type="pic" sz="quarter" idx="74"/>
          </p:nvPr>
        </p:nvSpPr>
        <p:spPr>
          <a:xfrm>
            <a:off x="0" y="571500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56" name="Picture Placeholder 7"/>
          <p:cNvSpPr>
            <a:spLocks noGrp="1"/>
          </p:cNvSpPr>
          <p:nvPr>
            <p:ph type="pic" sz="quarter" idx="75"/>
          </p:nvPr>
        </p:nvSpPr>
        <p:spPr>
          <a:xfrm>
            <a:off x="10896600" y="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57" name="Picture Placeholder 7"/>
          <p:cNvSpPr>
            <a:spLocks noGrp="1"/>
          </p:cNvSpPr>
          <p:nvPr>
            <p:ph type="pic" sz="quarter" idx="76"/>
          </p:nvPr>
        </p:nvSpPr>
        <p:spPr>
          <a:xfrm>
            <a:off x="10896600" y="114300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58" name="Picture Placeholder 7"/>
          <p:cNvSpPr>
            <a:spLocks noGrp="1"/>
          </p:cNvSpPr>
          <p:nvPr>
            <p:ph type="pic" sz="quarter" idx="77"/>
          </p:nvPr>
        </p:nvSpPr>
        <p:spPr>
          <a:xfrm>
            <a:off x="10896600" y="228600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59" name="Picture Placeholder 7"/>
          <p:cNvSpPr>
            <a:spLocks noGrp="1"/>
          </p:cNvSpPr>
          <p:nvPr>
            <p:ph type="pic" sz="quarter" idx="78"/>
          </p:nvPr>
        </p:nvSpPr>
        <p:spPr>
          <a:xfrm>
            <a:off x="10896600" y="342900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60" name="Picture Placeholder 7"/>
          <p:cNvSpPr>
            <a:spLocks noGrp="1"/>
          </p:cNvSpPr>
          <p:nvPr>
            <p:ph type="pic" sz="quarter" idx="79"/>
          </p:nvPr>
        </p:nvSpPr>
        <p:spPr>
          <a:xfrm>
            <a:off x="10896600" y="457200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61" name="Picture Placeholder 7"/>
          <p:cNvSpPr>
            <a:spLocks noGrp="1"/>
          </p:cNvSpPr>
          <p:nvPr>
            <p:ph type="pic" sz="quarter" idx="80"/>
          </p:nvPr>
        </p:nvSpPr>
        <p:spPr>
          <a:xfrm>
            <a:off x="10896600" y="571500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9220538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50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13" name="Rectangle 12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14" name="Isosceles Triangle 13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5" name="TextBox 14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ADE10AF9-F34C-430A-B52E-4B181F781BB3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694703" y="1975468"/>
            <a:ext cx="2531097" cy="2179243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34"/>
          </p:nvPr>
        </p:nvSpPr>
        <p:spPr>
          <a:xfrm>
            <a:off x="3314700" y="1975468"/>
            <a:ext cx="3851414" cy="2179243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35"/>
          </p:nvPr>
        </p:nvSpPr>
        <p:spPr>
          <a:xfrm>
            <a:off x="694703" y="4204985"/>
            <a:ext cx="2099297" cy="175131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36"/>
          </p:nvPr>
        </p:nvSpPr>
        <p:spPr>
          <a:xfrm>
            <a:off x="2882900" y="4204985"/>
            <a:ext cx="2099297" cy="175131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37"/>
          </p:nvPr>
        </p:nvSpPr>
        <p:spPr>
          <a:xfrm>
            <a:off x="5066817" y="4189340"/>
            <a:ext cx="2099297" cy="175131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41906676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5" name="Rectangle 11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6" name="Isosceles Triangle 12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7" name="TextBox 13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247B08AA-318E-44A2-95F7-92B67D21F8FD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3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12192000" cy="4644571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endParaRPr lang="id-ID" noProof="0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961570" y="1327768"/>
            <a:ext cx="3940629" cy="2179243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44832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 userDrawn="1"/>
        </p:nvSpPr>
        <p:spPr>
          <a:xfrm>
            <a:off x="0" y="0"/>
            <a:ext cx="6477000" cy="6858000"/>
          </a:xfrm>
          <a:custGeom>
            <a:avLst/>
            <a:gdLst>
              <a:gd name="connsiteX0" fmla="*/ 0 w 6477000"/>
              <a:gd name="connsiteY0" fmla="*/ 0 h 6858000"/>
              <a:gd name="connsiteX1" fmla="*/ 6096000 w 6477000"/>
              <a:gd name="connsiteY1" fmla="*/ 0 h 6858000"/>
              <a:gd name="connsiteX2" fmla="*/ 6096000 w 6477000"/>
              <a:gd name="connsiteY2" fmla="*/ 3191282 h 6858000"/>
              <a:gd name="connsiteX3" fmla="*/ 6477000 w 6477000"/>
              <a:gd name="connsiteY3" fmla="*/ 3429000 h 6858000"/>
              <a:gd name="connsiteX4" fmla="*/ 6096000 w 6477000"/>
              <a:gd name="connsiteY4" fmla="*/ 3666718 h 6858000"/>
              <a:gd name="connsiteX5" fmla="*/ 6096000 w 6477000"/>
              <a:gd name="connsiteY5" fmla="*/ 6858000 h 6858000"/>
              <a:gd name="connsiteX6" fmla="*/ 0 w 647700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477000" h="6858000">
                <a:moveTo>
                  <a:pt x="0" y="0"/>
                </a:moveTo>
                <a:lnTo>
                  <a:pt x="6096000" y="0"/>
                </a:lnTo>
                <a:lnTo>
                  <a:pt x="6096000" y="3191282"/>
                </a:lnTo>
                <a:lnTo>
                  <a:pt x="6477000" y="3429000"/>
                </a:lnTo>
                <a:lnTo>
                  <a:pt x="6096000" y="3666718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grpSp>
        <p:nvGrpSpPr>
          <p:cNvPr id="4" name="Group 8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6" name="Rectangle 9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7" name="Isosceles Triangle 10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8" name="TextBox 11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69AF75CB-56EB-4EC0-8396-9A1F6B780BEF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5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1970515" y="1367064"/>
            <a:ext cx="2158276" cy="2158276"/>
          </a:xfrm>
          <a:prstGeom prst="ellipse">
            <a:avLst/>
          </a:prstGeom>
          <a:ln w="76200">
            <a:solidFill>
              <a:schemeClr val="bg1"/>
            </a:solidFill>
          </a:ln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1803797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 userDrawn="1"/>
        </p:nvSpPr>
        <p:spPr>
          <a:xfrm>
            <a:off x="9380538" y="1860550"/>
            <a:ext cx="2247900" cy="22479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2" name="Oval 11"/>
          <p:cNvSpPr/>
          <p:nvPr userDrawn="1"/>
        </p:nvSpPr>
        <p:spPr>
          <a:xfrm>
            <a:off x="6440488" y="1860550"/>
            <a:ext cx="2247900" cy="22479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3" name="Oval 12"/>
          <p:cNvSpPr/>
          <p:nvPr userDrawn="1"/>
        </p:nvSpPr>
        <p:spPr>
          <a:xfrm>
            <a:off x="3733800" y="1860550"/>
            <a:ext cx="2247900" cy="22479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4" name="Oval 13"/>
          <p:cNvSpPr/>
          <p:nvPr userDrawn="1"/>
        </p:nvSpPr>
        <p:spPr>
          <a:xfrm>
            <a:off x="793750" y="1860550"/>
            <a:ext cx="2247900" cy="2247900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grpSp>
        <p:nvGrpSpPr>
          <p:cNvPr id="15" name="Group 14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16" name="Rectangle 15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17" name="Isosceles Triangle 16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8" name="TextBox 17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24AF0B57-C95E-4CC3-B80D-CCEA050DE134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694703" y="2053864"/>
            <a:ext cx="2160000" cy="2160000"/>
          </a:xfrm>
          <a:prstGeom prst="ellipse">
            <a:avLst/>
          </a:prstGeom>
          <a:ln w="57150">
            <a:solidFill>
              <a:schemeClr val="accent1"/>
            </a:solidFill>
          </a:ln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34"/>
          </p:nvPr>
        </p:nvSpPr>
        <p:spPr>
          <a:xfrm>
            <a:off x="3651838" y="2059950"/>
            <a:ext cx="2160000" cy="2160000"/>
          </a:xfrm>
          <a:prstGeom prst="ellipse">
            <a:avLst/>
          </a:prstGeom>
          <a:ln w="57150">
            <a:solidFill>
              <a:schemeClr val="accent3"/>
            </a:solidFill>
          </a:ln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35"/>
          </p:nvPr>
        </p:nvSpPr>
        <p:spPr>
          <a:xfrm>
            <a:off x="6380163" y="2053864"/>
            <a:ext cx="2160000" cy="2160000"/>
          </a:xfrm>
          <a:prstGeom prst="ellipse">
            <a:avLst/>
          </a:prstGeom>
          <a:ln w="57150">
            <a:solidFill>
              <a:schemeClr val="accent4"/>
            </a:solidFill>
          </a:ln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36"/>
          </p:nvPr>
        </p:nvSpPr>
        <p:spPr>
          <a:xfrm>
            <a:off x="9337298" y="2059950"/>
            <a:ext cx="2160000" cy="2160000"/>
          </a:xfrm>
          <a:prstGeom prst="ellipse">
            <a:avLst/>
          </a:prstGeom>
          <a:noFill/>
          <a:ln w="57150">
            <a:solidFill>
              <a:schemeClr val="accent6"/>
            </a:solidFill>
          </a:ln>
        </p:spPr>
        <p:txBody>
          <a:bodyPr/>
          <a:lstStyle>
            <a:lvl1pPr>
              <a:defRPr sz="18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5906233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8" grpId="0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7" name="Rectangle 13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9" name="Isosceles Triangle 14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0" name="TextBox 15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AA747C81-BEF2-4563-A171-0C10406F0619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5222196" y="2305050"/>
            <a:ext cx="1779854" cy="2930829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2816237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/>
          <p:nvPr userDrawn="1"/>
        </p:nvSpPr>
        <p:spPr>
          <a:xfrm>
            <a:off x="0" y="3960813"/>
            <a:ext cx="2349500" cy="22907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8" name="Rectangle 28"/>
          <p:cNvSpPr/>
          <p:nvPr userDrawn="1"/>
        </p:nvSpPr>
        <p:spPr>
          <a:xfrm>
            <a:off x="2349500" y="1679575"/>
            <a:ext cx="2425700" cy="23050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9" name="Rectangle 32"/>
          <p:cNvSpPr/>
          <p:nvPr userDrawn="1"/>
        </p:nvSpPr>
        <p:spPr>
          <a:xfrm>
            <a:off x="4775200" y="3968750"/>
            <a:ext cx="2501900" cy="22891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0" name="Rectangle 33"/>
          <p:cNvSpPr/>
          <p:nvPr userDrawn="1"/>
        </p:nvSpPr>
        <p:spPr>
          <a:xfrm>
            <a:off x="7277100" y="1679575"/>
            <a:ext cx="2425700" cy="230505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1" name="Rectangle 34"/>
          <p:cNvSpPr/>
          <p:nvPr userDrawn="1"/>
        </p:nvSpPr>
        <p:spPr>
          <a:xfrm>
            <a:off x="9702800" y="3968750"/>
            <a:ext cx="2489200" cy="228282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2" name="Rectangle 35"/>
          <p:cNvSpPr/>
          <p:nvPr userDrawn="1"/>
        </p:nvSpPr>
        <p:spPr>
          <a:xfrm>
            <a:off x="4775200" y="1679575"/>
            <a:ext cx="2501900" cy="23050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3" name="Rectangle 36"/>
          <p:cNvSpPr/>
          <p:nvPr userDrawn="1"/>
        </p:nvSpPr>
        <p:spPr>
          <a:xfrm>
            <a:off x="2349500" y="3978275"/>
            <a:ext cx="2425700" cy="22733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grpSp>
        <p:nvGrpSpPr>
          <p:cNvPr id="15" name="Group 21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17" name="Rectangle 22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18" name="Isosceles Triangle 23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20" name="TextBox 24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5BC6A1AC-F0D7-4279-B99F-7552A26D9786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14" name="Picture Placeholder 7"/>
          <p:cNvSpPr>
            <a:spLocks noGrp="1"/>
          </p:cNvSpPr>
          <p:nvPr>
            <p:ph type="pic" sz="quarter" idx="35"/>
          </p:nvPr>
        </p:nvSpPr>
        <p:spPr>
          <a:xfrm>
            <a:off x="0" y="1680250"/>
            <a:ext cx="2348960" cy="2281082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  <p:sp>
        <p:nvSpPr>
          <p:cNvPr id="16" name="Picture Placeholder 7"/>
          <p:cNvSpPr>
            <a:spLocks noGrp="1"/>
          </p:cNvSpPr>
          <p:nvPr>
            <p:ph type="pic" sz="quarter" idx="37"/>
          </p:nvPr>
        </p:nvSpPr>
        <p:spPr>
          <a:xfrm>
            <a:off x="9703214" y="1680250"/>
            <a:ext cx="2488785" cy="2281081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28" name="Picture Placeholder 7"/>
          <p:cNvSpPr>
            <a:spLocks noGrp="1"/>
          </p:cNvSpPr>
          <p:nvPr>
            <p:ph type="pic" sz="quarter" idx="43"/>
          </p:nvPr>
        </p:nvSpPr>
        <p:spPr>
          <a:xfrm>
            <a:off x="7277685" y="3984998"/>
            <a:ext cx="2425531" cy="2281082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399906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0" grpId="0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8"/>
          <p:cNvSpPr/>
          <p:nvPr userDrawn="1"/>
        </p:nvSpPr>
        <p:spPr>
          <a:xfrm>
            <a:off x="-3175" y="2295525"/>
            <a:ext cx="2471738" cy="227806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1" name="Rectangle 29"/>
          <p:cNvSpPr/>
          <p:nvPr userDrawn="1"/>
        </p:nvSpPr>
        <p:spPr>
          <a:xfrm>
            <a:off x="2468563" y="0"/>
            <a:ext cx="2390775" cy="229552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2" name="Rectangle 30"/>
          <p:cNvSpPr/>
          <p:nvPr userDrawn="1"/>
        </p:nvSpPr>
        <p:spPr>
          <a:xfrm>
            <a:off x="2468563" y="4564063"/>
            <a:ext cx="2390775" cy="23050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3" name="Rectangle 31"/>
          <p:cNvSpPr/>
          <p:nvPr userDrawn="1"/>
        </p:nvSpPr>
        <p:spPr>
          <a:xfrm>
            <a:off x="7331075" y="-4763"/>
            <a:ext cx="2470150" cy="23002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4" name="Rectangle 32"/>
          <p:cNvSpPr/>
          <p:nvPr userDrawn="1"/>
        </p:nvSpPr>
        <p:spPr>
          <a:xfrm>
            <a:off x="7331075" y="4572000"/>
            <a:ext cx="2470150" cy="230346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5" name="Rectangle 33"/>
          <p:cNvSpPr/>
          <p:nvPr userDrawn="1"/>
        </p:nvSpPr>
        <p:spPr>
          <a:xfrm>
            <a:off x="9801225" y="2298700"/>
            <a:ext cx="2390775" cy="22733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6" name="Rectangle 34"/>
          <p:cNvSpPr/>
          <p:nvPr userDrawn="1"/>
        </p:nvSpPr>
        <p:spPr>
          <a:xfrm>
            <a:off x="4859338" y="2295525"/>
            <a:ext cx="2473325" cy="2281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2" name="Picture Placeholder 7"/>
          <p:cNvSpPr>
            <a:spLocks noGrp="1"/>
          </p:cNvSpPr>
          <p:nvPr>
            <p:ph type="pic" sz="quarter" idx="35"/>
          </p:nvPr>
        </p:nvSpPr>
        <p:spPr>
          <a:xfrm>
            <a:off x="4860131" y="0"/>
            <a:ext cx="2471738" cy="2295244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  <p:sp>
        <p:nvSpPr>
          <p:cNvPr id="4" name="Picture Placeholder 7"/>
          <p:cNvSpPr>
            <a:spLocks noGrp="1"/>
          </p:cNvSpPr>
          <p:nvPr>
            <p:ph type="pic" sz="quarter" idx="37"/>
          </p:nvPr>
        </p:nvSpPr>
        <p:spPr>
          <a:xfrm>
            <a:off x="4860131" y="4569540"/>
            <a:ext cx="2471738" cy="2288459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  <p:sp>
        <p:nvSpPr>
          <p:cNvPr id="18" name="Picture Placeholder 7"/>
          <p:cNvSpPr>
            <a:spLocks noGrp="1"/>
          </p:cNvSpPr>
          <p:nvPr>
            <p:ph type="pic" sz="quarter" idx="39"/>
          </p:nvPr>
        </p:nvSpPr>
        <p:spPr>
          <a:xfrm>
            <a:off x="2469356" y="2288459"/>
            <a:ext cx="2390775" cy="2281082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  <p:sp>
        <p:nvSpPr>
          <p:cNvPr id="20" name="Picture Placeholder 7"/>
          <p:cNvSpPr>
            <a:spLocks noGrp="1"/>
          </p:cNvSpPr>
          <p:nvPr>
            <p:ph type="pic" sz="quarter" idx="41"/>
          </p:nvPr>
        </p:nvSpPr>
        <p:spPr>
          <a:xfrm>
            <a:off x="1" y="-1"/>
            <a:ext cx="2469356" cy="2300951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  <p:sp>
        <p:nvSpPr>
          <p:cNvPr id="22" name="Picture Placeholder 7"/>
          <p:cNvSpPr>
            <a:spLocks noGrp="1"/>
          </p:cNvSpPr>
          <p:nvPr>
            <p:ph type="pic" sz="quarter" idx="43"/>
          </p:nvPr>
        </p:nvSpPr>
        <p:spPr>
          <a:xfrm>
            <a:off x="1" y="4569540"/>
            <a:ext cx="2469356" cy="2288459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  <p:sp>
        <p:nvSpPr>
          <p:cNvPr id="23" name="Picture Placeholder 7"/>
          <p:cNvSpPr>
            <a:spLocks noGrp="1"/>
          </p:cNvSpPr>
          <p:nvPr>
            <p:ph type="pic" sz="quarter" idx="44"/>
          </p:nvPr>
        </p:nvSpPr>
        <p:spPr>
          <a:xfrm>
            <a:off x="9801225" y="0"/>
            <a:ext cx="2390775" cy="229809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  <p:sp>
        <p:nvSpPr>
          <p:cNvPr id="25" name="Picture Placeholder 7"/>
          <p:cNvSpPr>
            <a:spLocks noGrp="1"/>
          </p:cNvSpPr>
          <p:nvPr>
            <p:ph type="pic" sz="quarter" idx="46"/>
          </p:nvPr>
        </p:nvSpPr>
        <p:spPr>
          <a:xfrm>
            <a:off x="9801225" y="4572095"/>
            <a:ext cx="2390775" cy="2293281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  <p:sp>
        <p:nvSpPr>
          <p:cNvPr id="27" name="Picture Placeholder 7"/>
          <p:cNvSpPr>
            <a:spLocks noGrp="1"/>
          </p:cNvSpPr>
          <p:nvPr>
            <p:ph type="pic" sz="quarter" idx="48"/>
          </p:nvPr>
        </p:nvSpPr>
        <p:spPr>
          <a:xfrm>
            <a:off x="7331870" y="2295836"/>
            <a:ext cx="2469356" cy="2281082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14185772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5" name="Rectangle 7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7" name="Isosceles Triangle 8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4C5643BD-5662-4A3E-81DE-B1630204A9AF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542304" y="615600"/>
            <a:ext cx="6747496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l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542303" y="1295399"/>
            <a:ext cx="6747496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l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</p:spTree>
    <p:extLst>
      <p:ext uri="{BB962C8B-B14F-4D97-AF65-F5344CB8AC3E}">
        <p14:creationId xmlns:p14="http://schemas.microsoft.com/office/powerpoint/2010/main" val="17926202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 userDrawn="1"/>
        </p:nvGrpSpPr>
        <p:grpSpPr bwMode="auto">
          <a:xfrm>
            <a:off x="11180763" y="6251575"/>
            <a:ext cx="465137" cy="606425"/>
            <a:chOff x="5859463" y="6252052"/>
            <a:chExt cx="465137" cy="605948"/>
          </a:xfrm>
        </p:grpSpPr>
        <p:sp>
          <p:nvSpPr>
            <p:cNvPr id="5" name="Rectangle 7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7" name="Isosceles Triangle 8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11331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0AB551EE-F60E-4BFE-976F-AFC814F012C6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</p:spTree>
    <p:extLst>
      <p:ext uri="{BB962C8B-B14F-4D97-AF65-F5344CB8AC3E}">
        <p14:creationId xmlns:p14="http://schemas.microsoft.com/office/powerpoint/2010/main" val="32818480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/>
          <p:nvPr userDrawn="1"/>
        </p:nvSpPr>
        <p:spPr>
          <a:xfrm>
            <a:off x="0" y="3683000"/>
            <a:ext cx="12192000" cy="3175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grpSp>
        <p:nvGrpSpPr>
          <p:cNvPr id="7" name="Group 8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9" name="Rectangle 9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10" name="Isosceles Triangle 10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1" name="TextBox 11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BEAD08A2-D799-413B-98DE-05B01393D26B}" type="slidenum">
              <a:rPr lang="id-ID" altLang="tr-TR" sz="1600" b="1" smtClean="0">
                <a:solidFill>
                  <a:schemeClr val="accent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accent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4771346" y="2179572"/>
            <a:ext cx="2562904" cy="3402078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3132771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5" name="Rectangle 7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7" name="Isosceles Triangle 8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42A85DA8-42D6-4C10-9963-3E851D7B0BEC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4898404" y="615600"/>
            <a:ext cx="6747496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4898403" y="1295399"/>
            <a:ext cx="6747496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</p:spTree>
    <p:extLst>
      <p:ext uri="{BB962C8B-B14F-4D97-AF65-F5344CB8AC3E}">
        <p14:creationId xmlns:p14="http://schemas.microsoft.com/office/powerpoint/2010/main" val="32001293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7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8" name="Rectangle 8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9" name="Isosceles Triangle 9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0" name="TextBox 10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CFA6647C-42BC-407F-9F1D-EEC711E1903B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8759146" y="1925572"/>
            <a:ext cx="2160000" cy="2160000"/>
          </a:xfrm>
          <a:prstGeom prst="ellipse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32610687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8" name="Rectangle 13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9" name="Isosceles Triangle 14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0" name="TextBox 15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0E2F09BF-2132-4B95-8F89-80FC331ECC03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999503" y="2056200"/>
            <a:ext cx="4443354" cy="3865629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11697699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8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8" name="Rectangle 9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9" name="Isosceles Triangle 10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50F236A3-BB2A-4C73-9D1A-8F3FE529E4F0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1074796" y="2475156"/>
            <a:ext cx="4119504" cy="2604844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3468508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5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7" name="Rectangle 46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8" name="Isosceles Triangle 47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9" name="TextBox 48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C0C466B7-59F4-4225-A20F-1E26345EA930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2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7247004" y="2696610"/>
            <a:ext cx="1941551" cy="1033399"/>
          </a:xfrm>
          <a:prstGeom prst="rect">
            <a:avLst/>
          </a:prstGeom>
          <a:ln w="38100">
            <a:solidFill>
              <a:schemeClr val="accent3"/>
            </a:solidFill>
          </a:ln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24267798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8" name="Rectangle 10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9" name="Isosceles Triangle 11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0" name="TextBox 12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7086D44C-360E-42DF-BC78-C8868C844C83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2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7247004" y="2647680"/>
            <a:ext cx="1941551" cy="1033399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  <p:sp>
        <p:nvSpPr>
          <p:cNvPr id="5" name="Picture Placeholder 7"/>
          <p:cNvSpPr>
            <a:spLocks noGrp="1"/>
          </p:cNvSpPr>
          <p:nvPr>
            <p:ph type="pic" sz="quarter" idx="34"/>
          </p:nvPr>
        </p:nvSpPr>
        <p:spPr>
          <a:xfrm>
            <a:off x="2261346" y="2647680"/>
            <a:ext cx="1941551" cy="1033399"/>
          </a:xfrm>
          <a:prstGeom prst="rect">
            <a:avLst/>
          </a:prstGeom>
          <a:ln w="38100">
            <a:solidFill>
              <a:schemeClr val="accent5"/>
            </a:solidFill>
          </a:ln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2847165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slideLayout" Target="../slideLayouts/slideLayout30.xml"/><Relationship Id="rId26" Type="http://schemas.openxmlformats.org/officeDocument/2006/relationships/slideLayout" Target="../slideLayouts/slideLayout38.xml"/><Relationship Id="rId3" Type="http://schemas.openxmlformats.org/officeDocument/2006/relationships/slideLayout" Target="../slideLayouts/slideLayout15.xml"/><Relationship Id="rId21" Type="http://schemas.openxmlformats.org/officeDocument/2006/relationships/slideLayout" Target="../slideLayouts/slideLayout33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5" Type="http://schemas.openxmlformats.org/officeDocument/2006/relationships/slideLayout" Target="../slideLayouts/slideLayout37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20" Type="http://schemas.openxmlformats.org/officeDocument/2006/relationships/slideLayout" Target="../slideLayouts/slideLayout32.xml"/><Relationship Id="rId29" Type="http://schemas.openxmlformats.org/officeDocument/2006/relationships/theme" Target="../theme/theme2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36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23" Type="http://schemas.openxmlformats.org/officeDocument/2006/relationships/slideLayout" Target="../slideLayouts/slideLayout35.xml"/><Relationship Id="rId28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22.xml"/><Relationship Id="rId19" Type="http://schemas.openxmlformats.org/officeDocument/2006/relationships/slideLayout" Target="../slideLayouts/slideLayout31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Relationship Id="rId22" Type="http://schemas.openxmlformats.org/officeDocument/2006/relationships/slideLayout" Target="../slideLayouts/slideLayout34.xml"/><Relationship Id="rId27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16.01.2025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8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532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</p:sldLayoutIdLst>
  <p:transition spd="slow">
    <p:wip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13" Type="http://schemas.openxmlformats.org/officeDocument/2006/relationships/image" Target="../media/image15.png"/><Relationship Id="rId18" Type="http://schemas.openxmlformats.org/officeDocument/2006/relationships/image" Target="../media/image20.jpg"/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12" Type="http://schemas.openxmlformats.org/officeDocument/2006/relationships/image" Target="../media/image14.jpg"/><Relationship Id="rId17" Type="http://schemas.openxmlformats.org/officeDocument/2006/relationships/image" Target="../media/image19.jpeg"/><Relationship Id="rId2" Type="http://schemas.openxmlformats.org/officeDocument/2006/relationships/image" Target="../media/image4.jp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png"/><Relationship Id="rId5" Type="http://schemas.openxmlformats.org/officeDocument/2006/relationships/image" Target="../media/image7.jpg"/><Relationship Id="rId15" Type="http://schemas.openxmlformats.org/officeDocument/2006/relationships/image" Target="../media/image17.png"/><Relationship Id="rId10" Type="http://schemas.openxmlformats.org/officeDocument/2006/relationships/image" Target="../media/image12.jpg"/><Relationship Id="rId4" Type="http://schemas.openxmlformats.org/officeDocument/2006/relationships/image" Target="../media/image6.jpg"/><Relationship Id="rId9" Type="http://schemas.openxmlformats.org/officeDocument/2006/relationships/image" Target="../media/image11.jpeg"/><Relationship Id="rId1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Placeholder 8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0" y="0"/>
            <a:ext cx="7908925" cy="7516813"/>
            <a:chOff x="0" y="0"/>
            <a:chExt cx="7909378" cy="7517335"/>
          </a:xfrm>
        </p:grpSpPr>
        <p:sp>
          <p:nvSpPr>
            <p:cNvPr id="30" name="Freeform 29"/>
            <p:cNvSpPr/>
            <p:nvPr/>
          </p:nvSpPr>
          <p:spPr>
            <a:xfrm>
              <a:off x="0" y="0"/>
              <a:ext cx="7909378" cy="6858476"/>
            </a:xfrm>
            <a:custGeom>
              <a:avLst/>
              <a:gdLst>
                <a:gd name="connsiteX0" fmla="*/ 0 w 7909378"/>
                <a:gd name="connsiteY0" fmla="*/ 0 h 6858000"/>
                <a:gd name="connsiteX1" fmla="*/ 3932040 w 7909378"/>
                <a:gd name="connsiteY1" fmla="*/ 0 h 6858000"/>
                <a:gd name="connsiteX2" fmla="*/ 7909378 w 7909378"/>
                <a:gd name="connsiteY2" fmla="*/ 6858000 h 6858000"/>
                <a:gd name="connsiteX3" fmla="*/ 0 w 7909378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909378" h="6858000">
                  <a:moveTo>
                    <a:pt x="0" y="0"/>
                  </a:moveTo>
                  <a:lnTo>
                    <a:pt x="3932040" y="0"/>
                  </a:lnTo>
                  <a:lnTo>
                    <a:pt x="7909378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7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19" name="Freeform 18"/>
            <p:cNvSpPr/>
            <p:nvPr/>
          </p:nvSpPr>
          <p:spPr>
            <a:xfrm rot="19786510">
              <a:off x="6712334" y="2051192"/>
              <a:ext cx="660438" cy="5335959"/>
            </a:xfrm>
            <a:custGeom>
              <a:avLst/>
              <a:gdLst>
                <a:gd name="connsiteX0" fmla="*/ 29321 w 660039"/>
                <a:gd name="connsiteY0" fmla="*/ 0 h 5335414"/>
                <a:gd name="connsiteX1" fmla="*/ 660039 w 660039"/>
                <a:gd name="connsiteY1" fmla="*/ 367453 h 5335414"/>
                <a:gd name="connsiteX2" fmla="*/ 660038 w 660039"/>
                <a:gd name="connsiteY2" fmla="*/ 5335414 h 5335414"/>
                <a:gd name="connsiteX3" fmla="*/ 0 w 660039"/>
                <a:gd name="connsiteY3" fmla="*/ 4950879 h 5335414"/>
                <a:gd name="connsiteX4" fmla="*/ 0 w 660039"/>
                <a:gd name="connsiteY4" fmla="*/ 0 h 5335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0039" h="5335414">
                  <a:moveTo>
                    <a:pt x="29321" y="0"/>
                  </a:moveTo>
                  <a:lnTo>
                    <a:pt x="660039" y="367453"/>
                  </a:lnTo>
                  <a:lnTo>
                    <a:pt x="660038" y="5335414"/>
                  </a:lnTo>
                  <a:lnTo>
                    <a:pt x="0" y="495087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20" name="Freeform 19"/>
            <p:cNvSpPr/>
            <p:nvPr/>
          </p:nvSpPr>
          <p:spPr>
            <a:xfrm rot="19786510">
              <a:off x="5480364" y="882711"/>
              <a:ext cx="820785" cy="6634624"/>
            </a:xfrm>
            <a:custGeom>
              <a:avLst/>
              <a:gdLst>
                <a:gd name="connsiteX0" fmla="*/ 29321 w 660039"/>
                <a:gd name="connsiteY0" fmla="*/ 0 h 5335414"/>
                <a:gd name="connsiteX1" fmla="*/ 660039 w 660039"/>
                <a:gd name="connsiteY1" fmla="*/ 367453 h 5335414"/>
                <a:gd name="connsiteX2" fmla="*/ 660038 w 660039"/>
                <a:gd name="connsiteY2" fmla="*/ 5335414 h 5335414"/>
                <a:gd name="connsiteX3" fmla="*/ 0 w 660039"/>
                <a:gd name="connsiteY3" fmla="*/ 4950879 h 5335414"/>
                <a:gd name="connsiteX4" fmla="*/ 0 w 660039"/>
                <a:gd name="connsiteY4" fmla="*/ 0 h 5335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0039" h="5335414">
                  <a:moveTo>
                    <a:pt x="29321" y="0"/>
                  </a:moveTo>
                  <a:lnTo>
                    <a:pt x="660039" y="367453"/>
                  </a:lnTo>
                  <a:lnTo>
                    <a:pt x="660038" y="5335414"/>
                  </a:lnTo>
                  <a:lnTo>
                    <a:pt x="0" y="495087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55588" y="3384550"/>
            <a:ext cx="2124075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sz="10000" dirty="0">
                <a:solidFill>
                  <a:schemeClr val="bg1"/>
                </a:solidFill>
                <a:latin typeface="Bebas Neue" panose="020B0606020202050201" pitchFamily="34" charset="-94"/>
              </a:rPr>
              <a:t>SİİRT</a:t>
            </a:r>
            <a:endParaRPr lang="id-ID" altLang="tr-TR" sz="10000" dirty="0">
              <a:solidFill>
                <a:schemeClr val="bg1"/>
              </a:solidFill>
              <a:latin typeface="Bebas Neue" panose="020B0606020202050201" pitchFamily="34" charset="-94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55588" y="4540250"/>
            <a:ext cx="5364162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sz="10000" dirty="0">
                <a:solidFill>
                  <a:schemeClr val="bg1"/>
                </a:solidFill>
                <a:latin typeface="Bebas Neue" panose="020B0606020202050201" pitchFamily="34" charset="-94"/>
              </a:rPr>
              <a:t>ÜNİVERSİTESİ</a:t>
            </a:r>
            <a:endParaRPr lang="id-ID" altLang="tr-TR" sz="10000" dirty="0">
              <a:solidFill>
                <a:schemeClr val="bg1"/>
              </a:solidFill>
              <a:latin typeface="Bebas Neue" panose="020B0606020202050201" pitchFamily="34" charset="-94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325438" y="5741988"/>
            <a:ext cx="1703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dirty="0">
                <a:solidFill>
                  <a:schemeClr val="bg1"/>
                </a:solidFill>
              </a:rPr>
              <a:t>www.siirt.edu.tr</a:t>
            </a:r>
            <a:endParaRPr lang="id-ID" altLang="tr-T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301607"/>
      </p:ext>
    </p:extLst>
  </p:cSld>
  <p:clrMapOvr>
    <a:masterClrMapping/>
  </p:clrMapOvr>
  <p:transition spd="slow" advTm="1784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0"/>
          <p:cNvGrpSpPr>
            <a:grpSpLocks/>
          </p:cNvGrpSpPr>
          <p:nvPr/>
        </p:nvGrpSpPr>
        <p:grpSpPr bwMode="auto">
          <a:xfrm rot="10800000">
            <a:off x="4283075" y="-860425"/>
            <a:ext cx="7908925" cy="8599488"/>
            <a:chOff x="0" y="-833159"/>
            <a:chExt cx="7909378" cy="8469483"/>
          </a:xfrm>
        </p:grpSpPr>
        <p:sp>
          <p:nvSpPr>
            <p:cNvPr id="4" name="Freeform 29"/>
            <p:cNvSpPr/>
            <p:nvPr/>
          </p:nvSpPr>
          <p:spPr>
            <a:xfrm>
              <a:off x="0" y="-15448"/>
              <a:ext cx="7909378" cy="6857513"/>
            </a:xfrm>
            <a:custGeom>
              <a:avLst/>
              <a:gdLst>
                <a:gd name="connsiteX0" fmla="*/ 0 w 7909378"/>
                <a:gd name="connsiteY0" fmla="*/ 0 h 6858000"/>
                <a:gd name="connsiteX1" fmla="*/ 3932040 w 7909378"/>
                <a:gd name="connsiteY1" fmla="*/ 0 h 6858000"/>
                <a:gd name="connsiteX2" fmla="*/ 7909378 w 7909378"/>
                <a:gd name="connsiteY2" fmla="*/ 6858000 h 6858000"/>
                <a:gd name="connsiteX3" fmla="*/ 0 w 7909378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909378" h="6858000">
                  <a:moveTo>
                    <a:pt x="0" y="0"/>
                  </a:moveTo>
                  <a:lnTo>
                    <a:pt x="3932040" y="0"/>
                  </a:lnTo>
                  <a:lnTo>
                    <a:pt x="7909378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7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600" dirty="0">
                <a:solidFill>
                  <a:schemeClr val="tx1"/>
                </a:solidFill>
              </a:endParaRPr>
            </a:p>
          </p:txBody>
        </p:sp>
        <p:sp>
          <p:nvSpPr>
            <p:cNvPr id="5" name="Freeform 18"/>
            <p:cNvSpPr/>
            <p:nvPr/>
          </p:nvSpPr>
          <p:spPr>
            <a:xfrm rot="19786510">
              <a:off x="6712334" y="2035865"/>
              <a:ext cx="660438" cy="5334664"/>
            </a:xfrm>
            <a:custGeom>
              <a:avLst/>
              <a:gdLst>
                <a:gd name="connsiteX0" fmla="*/ 29321 w 660039"/>
                <a:gd name="connsiteY0" fmla="*/ 0 h 5335414"/>
                <a:gd name="connsiteX1" fmla="*/ 660039 w 660039"/>
                <a:gd name="connsiteY1" fmla="*/ 367453 h 5335414"/>
                <a:gd name="connsiteX2" fmla="*/ 660038 w 660039"/>
                <a:gd name="connsiteY2" fmla="*/ 5335414 h 5335414"/>
                <a:gd name="connsiteX3" fmla="*/ 0 w 660039"/>
                <a:gd name="connsiteY3" fmla="*/ 4950879 h 5335414"/>
                <a:gd name="connsiteX4" fmla="*/ 0 w 660039"/>
                <a:gd name="connsiteY4" fmla="*/ 0 h 5335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0039" h="5335414">
                  <a:moveTo>
                    <a:pt x="29321" y="0"/>
                  </a:moveTo>
                  <a:lnTo>
                    <a:pt x="660039" y="367453"/>
                  </a:lnTo>
                  <a:lnTo>
                    <a:pt x="660038" y="5335414"/>
                  </a:lnTo>
                  <a:lnTo>
                    <a:pt x="0" y="495087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6" name="Freeform 19"/>
            <p:cNvSpPr/>
            <p:nvPr/>
          </p:nvSpPr>
          <p:spPr>
            <a:xfrm rot="8972318">
              <a:off x="5043776" y="-833159"/>
              <a:ext cx="820785" cy="8469483"/>
            </a:xfrm>
            <a:custGeom>
              <a:avLst/>
              <a:gdLst>
                <a:gd name="connsiteX0" fmla="*/ 29321 w 660039"/>
                <a:gd name="connsiteY0" fmla="*/ 0 h 5335414"/>
                <a:gd name="connsiteX1" fmla="*/ 660039 w 660039"/>
                <a:gd name="connsiteY1" fmla="*/ 367453 h 5335414"/>
                <a:gd name="connsiteX2" fmla="*/ 660038 w 660039"/>
                <a:gd name="connsiteY2" fmla="*/ 5335414 h 5335414"/>
                <a:gd name="connsiteX3" fmla="*/ 0 w 660039"/>
                <a:gd name="connsiteY3" fmla="*/ 4950879 h 5335414"/>
                <a:gd name="connsiteX4" fmla="*/ 0 w 660039"/>
                <a:gd name="connsiteY4" fmla="*/ 0 h 5335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0039" h="5335414">
                  <a:moveTo>
                    <a:pt x="29321" y="0"/>
                  </a:moveTo>
                  <a:lnTo>
                    <a:pt x="660039" y="367453"/>
                  </a:lnTo>
                  <a:lnTo>
                    <a:pt x="660038" y="5335414"/>
                  </a:lnTo>
                  <a:lnTo>
                    <a:pt x="0" y="495087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dirty="0"/>
            </a:p>
          </p:txBody>
        </p:sp>
      </p:grpSp>
      <p:sp>
        <p:nvSpPr>
          <p:cNvPr id="9" name="TextBox 26"/>
          <p:cNvSpPr txBox="1">
            <a:spLocks noChangeArrowheads="1"/>
          </p:cNvSpPr>
          <p:nvPr/>
        </p:nvSpPr>
        <p:spPr bwMode="auto">
          <a:xfrm>
            <a:off x="325438" y="5741988"/>
            <a:ext cx="1703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>
                <a:solidFill>
                  <a:schemeClr val="bg1"/>
                </a:solidFill>
              </a:rPr>
              <a:t>www.siirt.edu.tr</a:t>
            </a:r>
            <a:endParaRPr lang="id-ID" altLang="tr-TR">
              <a:solidFill>
                <a:schemeClr val="bg1"/>
              </a:solidFill>
            </a:endParaRPr>
          </a:p>
        </p:txBody>
      </p:sp>
      <p:pic>
        <p:nvPicPr>
          <p:cNvPr id="29700" name="Resim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113" y="746125"/>
            <a:ext cx="4052887" cy="578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Dikdörtgen 7"/>
          <p:cNvSpPr/>
          <p:nvPr/>
        </p:nvSpPr>
        <p:spPr>
          <a:xfrm>
            <a:off x="8257517" y="5804654"/>
            <a:ext cx="33137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b="1" dirty="0">
                <a:latin typeface="Bebas Neue" panose="020B0606020202050201" pitchFamily="34" charset="-94"/>
              </a:rPr>
              <a:t>BİLGİ İŞLEM DAİRE BAŞKANLIĞI</a:t>
            </a:r>
          </a:p>
        </p:txBody>
      </p:sp>
      <p:sp>
        <p:nvSpPr>
          <p:cNvPr id="10" name="Dikdörtgen 9"/>
          <p:cNvSpPr/>
          <p:nvPr/>
        </p:nvSpPr>
        <p:spPr>
          <a:xfrm>
            <a:off x="9532030" y="6225656"/>
            <a:ext cx="7647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b="1" smtClean="0">
                <a:latin typeface="Bebas Neue" panose="020B0606020202050201" pitchFamily="34" charset="-94"/>
              </a:rPr>
              <a:t>2025</a:t>
            </a:r>
            <a:endParaRPr lang="tr-TR" sz="2400" b="1" dirty="0">
              <a:latin typeface="Bebas Neue" panose="020B0606020202050201" pitchFamily="34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22674994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776846" y="610391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İNSAN KAYNAKLARI</a:t>
            </a:r>
            <a:endParaRPr lang="tr-TR" sz="2400" b="1" dirty="0"/>
          </a:p>
        </p:txBody>
      </p:sp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4177333"/>
              </p:ext>
            </p:extLst>
          </p:nvPr>
        </p:nvGraphicFramePr>
        <p:xfrm>
          <a:off x="1251945" y="1117908"/>
          <a:ext cx="9665386" cy="54349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6933">
                  <a:extLst>
                    <a:ext uri="{9D8B030D-6E8A-4147-A177-3AD203B41FA5}">
                      <a16:colId xmlns:a16="http://schemas.microsoft.com/office/drawing/2014/main" val="265382772"/>
                    </a:ext>
                  </a:extLst>
                </a:gridCol>
                <a:gridCol w="1356933">
                  <a:extLst>
                    <a:ext uri="{9D8B030D-6E8A-4147-A177-3AD203B41FA5}">
                      <a16:colId xmlns:a16="http://schemas.microsoft.com/office/drawing/2014/main" val="327040322"/>
                    </a:ext>
                  </a:extLst>
                </a:gridCol>
                <a:gridCol w="1407304">
                  <a:extLst>
                    <a:ext uri="{9D8B030D-6E8A-4147-A177-3AD203B41FA5}">
                      <a16:colId xmlns:a16="http://schemas.microsoft.com/office/drawing/2014/main" val="1632951982"/>
                    </a:ext>
                  </a:extLst>
                </a:gridCol>
                <a:gridCol w="1463976">
                  <a:extLst>
                    <a:ext uri="{9D8B030D-6E8A-4147-A177-3AD203B41FA5}">
                      <a16:colId xmlns:a16="http://schemas.microsoft.com/office/drawing/2014/main" val="1484415972"/>
                    </a:ext>
                  </a:extLst>
                </a:gridCol>
                <a:gridCol w="1368971">
                  <a:extLst>
                    <a:ext uri="{9D8B030D-6E8A-4147-A177-3AD203B41FA5}">
                      <a16:colId xmlns:a16="http://schemas.microsoft.com/office/drawing/2014/main" val="2339853627"/>
                    </a:ext>
                  </a:extLst>
                </a:gridCol>
                <a:gridCol w="1395950">
                  <a:extLst>
                    <a:ext uri="{9D8B030D-6E8A-4147-A177-3AD203B41FA5}">
                      <a16:colId xmlns:a16="http://schemas.microsoft.com/office/drawing/2014/main" val="1800196945"/>
                    </a:ext>
                  </a:extLst>
                </a:gridCol>
                <a:gridCol w="1315319">
                  <a:extLst>
                    <a:ext uri="{9D8B030D-6E8A-4147-A177-3AD203B41FA5}">
                      <a16:colId xmlns:a16="http://schemas.microsoft.com/office/drawing/2014/main" val="1673803003"/>
                    </a:ext>
                  </a:extLst>
                </a:gridCol>
              </a:tblGrid>
              <a:tr h="311881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Daire Başkanı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Şube Müdürü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Mühendis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Tekniker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Teknisyen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Memur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Teknisyen Yrd.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6933828"/>
                  </a:ext>
                </a:extLst>
              </a:tr>
              <a:tr h="374229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</a:t>
                      </a:r>
                      <a:endParaRPr lang="tr-TR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</a:t>
                      </a:r>
                      <a:endParaRPr lang="tr-TR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</a:t>
                      </a:r>
                      <a:endParaRPr lang="tr-TR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4</a:t>
                      </a:r>
                      <a:endParaRPr lang="tr-TR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</a:t>
                      </a:r>
                      <a:endParaRPr lang="tr-TR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</a:t>
                      </a:r>
                      <a:endParaRPr lang="tr-TR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</a:t>
                      </a:r>
                      <a:endParaRPr lang="tr-TR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5540886"/>
                  </a:ext>
                </a:extLst>
              </a:tr>
              <a:tr h="1174079"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Edip ERTAŞ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err="1" smtClean="0"/>
                        <a:t>M.Nurullah</a:t>
                      </a:r>
                      <a:r>
                        <a:rPr lang="tr-TR" sz="1200" baseline="0" dirty="0" smtClean="0"/>
                        <a:t> </a:t>
                      </a:r>
                      <a:r>
                        <a:rPr lang="tr-TR" sz="1200" baseline="0" dirty="0" err="1" smtClean="0"/>
                        <a:t>Nergiz</a:t>
                      </a:r>
                      <a:endParaRPr lang="tr-TR" sz="1200" dirty="0" smtClean="0"/>
                    </a:p>
                    <a:p>
                      <a:pPr algn="ctr"/>
                      <a:endParaRPr lang="tr-TR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Sema</a:t>
                      </a:r>
                      <a:r>
                        <a:rPr lang="tr-TR" sz="1200" baseline="0" dirty="0" smtClean="0"/>
                        <a:t> Ayaz</a:t>
                      </a:r>
                      <a:endParaRPr lang="tr-TR" sz="1200" dirty="0" smtClean="0"/>
                    </a:p>
                    <a:p>
                      <a:pPr algn="ct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Hayrettin Toprak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Yıldırım Soylu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Celal Karabulut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M.Emin Aktuğ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2974491"/>
                  </a:ext>
                </a:extLst>
              </a:tr>
              <a:tr h="1156226">
                <a:tc>
                  <a:txBody>
                    <a:bodyPr/>
                    <a:lstStyle/>
                    <a:p>
                      <a:pPr algn="ctr"/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Ender Emre ETİZ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Bedrettin</a:t>
                      </a:r>
                      <a:r>
                        <a:rPr lang="tr-TR" sz="1200" baseline="0" dirty="0" smtClean="0"/>
                        <a:t> Toprak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Münir </a:t>
                      </a:r>
                      <a:r>
                        <a:rPr lang="tr-TR" sz="1400" dirty="0" err="1" smtClean="0"/>
                        <a:t>İmre</a:t>
                      </a:r>
                      <a:endParaRPr lang="tr-TR" sz="1400" dirty="0" smtClean="0"/>
                    </a:p>
                    <a:p>
                      <a:pPr algn="ctr"/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Sait Kayran</a:t>
                      </a:r>
                    </a:p>
                    <a:p>
                      <a:pPr algn="ctr"/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49897"/>
                  </a:ext>
                </a:extLst>
              </a:tr>
              <a:tr h="1124300">
                <a:tc>
                  <a:txBody>
                    <a:bodyPr/>
                    <a:lstStyle/>
                    <a:p>
                      <a:pPr algn="ctr"/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Bilal Koç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0109237"/>
                  </a:ext>
                </a:extLst>
              </a:tr>
              <a:tr h="1229778">
                <a:tc>
                  <a:txBody>
                    <a:bodyPr/>
                    <a:lstStyle/>
                    <a:p>
                      <a:pPr algn="ctr"/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Mesut Yıldız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  <a:alpha val="6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1553134"/>
                  </a:ext>
                </a:extLst>
              </a:tr>
            </a:tbl>
          </a:graphicData>
        </a:graphic>
      </p:graphicFrame>
      <p:pic>
        <p:nvPicPr>
          <p:cNvPr id="8" name="Resi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7323" y="2060805"/>
            <a:ext cx="1155232" cy="901158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3656" y="3232831"/>
            <a:ext cx="1138229" cy="901158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515" y="2060559"/>
            <a:ext cx="1089763" cy="895780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084" y="2078291"/>
            <a:ext cx="1165858" cy="901158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8852" y="2068637"/>
            <a:ext cx="1110846" cy="895780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291" y="3216620"/>
            <a:ext cx="1132793" cy="895780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314" y="4376431"/>
            <a:ext cx="1152648" cy="901158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312" y="2057870"/>
            <a:ext cx="1188938" cy="901158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4129" y="2057870"/>
            <a:ext cx="1093175" cy="895779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8271" y="4705005"/>
            <a:ext cx="2708064" cy="2152996"/>
          </a:xfrm>
          <a:prstGeom prst="rect">
            <a:avLst/>
          </a:prstGeom>
        </p:spPr>
      </p:pic>
      <p:pic>
        <p:nvPicPr>
          <p:cNvPr id="2" name="İçerik Yer Tutucusu 1"/>
          <p:cNvPicPr>
            <a:picLocks noGrp="1" noChangeAspect="1"/>
          </p:cNvPicPr>
          <p:nvPr>
            <p:ph idx="1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477" y="5598995"/>
            <a:ext cx="1159485" cy="952093"/>
          </a:xfrm>
        </p:spPr>
      </p:pic>
      <p:sp>
        <p:nvSpPr>
          <p:cNvPr id="19" name="Dik Üçgen 18"/>
          <p:cNvSpPr/>
          <p:nvPr/>
        </p:nvSpPr>
        <p:spPr>
          <a:xfrm>
            <a:off x="3723698" y="6051547"/>
            <a:ext cx="3300412" cy="723827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1" name="Resim 2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27983" y="5214938"/>
            <a:ext cx="1465074" cy="1630027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207035" y="6022971"/>
            <a:ext cx="1112349" cy="806454"/>
          </a:xfrm>
          <a:prstGeom prst="rect">
            <a:avLst/>
          </a:prstGeom>
        </p:spPr>
      </p:pic>
      <p:pic>
        <p:nvPicPr>
          <p:cNvPr id="23" name="Resim 2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333048" y="5079076"/>
            <a:ext cx="1390650" cy="972471"/>
          </a:xfrm>
          <a:prstGeom prst="rect">
            <a:avLst/>
          </a:prstGeom>
        </p:spPr>
      </p:pic>
      <p:pic>
        <p:nvPicPr>
          <p:cNvPr id="24" name="Resim 2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207035" y="6022971"/>
            <a:ext cx="1516663" cy="806454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5490" y="3199738"/>
            <a:ext cx="1132793" cy="909471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312" y="3216620"/>
            <a:ext cx="1188938" cy="892589"/>
          </a:xfrm>
          <a:prstGeom prst="rect">
            <a:avLst/>
          </a:prstGeom>
        </p:spPr>
      </p:pic>
      <p:pic>
        <p:nvPicPr>
          <p:cNvPr id="26" name="Resim 25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029" y="2069054"/>
            <a:ext cx="1157029" cy="901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61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Düz Bağlayıcı 23"/>
          <p:cNvCxnSpPr/>
          <p:nvPr/>
        </p:nvCxnSpPr>
        <p:spPr>
          <a:xfrm>
            <a:off x="8622019" y="4403819"/>
            <a:ext cx="5241" cy="367924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Dikdörtgen 57"/>
          <p:cNvSpPr/>
          <p:nvPr/>
        </p:nvSpPr>
        <p:spPr>
          <a:xfrm>
            <a:off x="4653716" y="6032652"/>
            <a:ext cx="7548562" cy="8429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" name="Metin kutusu 3"/>
          <p:cNvSpPr txBox="1"/>
          <p:nvPr/>
        </p:nvSpPr>
        <p:spPr>
          <a:xfrm>
            <a:off x="1729067" y="586563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ORGANİZASYON ŞEMASI</a:t>
            </a:r>
            <a:endParaRPr lang="tr-TR" sz="2400" b="1" dirty="0"/>
          </a:p>
        </p:txBody>
      </p:sp>
      <p:cxnSp>
        <p:nvCxnSpPr>
          <p:cNvPr id="7" name="Düz Bağlayıcı 6"/>
          <p:cNvCxnSpPr/>
          <p:nvPr/>
        </p:nvCxnSpPr>
        <p:spPr>
          <a:xfrm>
            <a:off x="5293546" y="4415416"/>
            <a:ext cx="0" cy="349653"/>
          </a:xfrm>
          <a:prstGeom prst="line">
            <a:avLst/>
          </a:prstGeom>
          <a:ln w="857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Düz Bağlayıcı 7"/>
          <p:cNvCxnSpPr/>
          <p:nvPr/>
        </p:nvCxnSpPr>
        <p:spPr>
          <a:xfrm>
            <a:off x="6122168" y="1638939"/>
            <a:ext cx="0" cy="2764880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Düz Bağlayıcı 8"/>
          <p:cNvCxnSpPr/>
          <p:nvPr/>
        </p:nvCxnSpPr>
        <p:spPr>
          <a:xfrm flipH="1" flipV="1">
            <a:off x="4273088" y="2182759"/>
            <a:ext cx="3649696" cy="5145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Düz Bağlayıcı 10"/>
          <p:cNvCxnSpPr/>
          <p:nvPr/>
        </p:nvCxnSpPr>
        <p:spPr>
          <a:xfrm>
            <a:off x="9568669" y="2728678"/>
            <a:ext cx="45202" cy="3237141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Düz Bağlayıcı 11"/>
          <p:cNvCxnSpPr/>
          <p:nvPr/>
        </p:nvCxnSpPr>
        <p:spPr>
          <a:xfrm>
            <a:off x="2831159" y="2745790"/>
            <a:ext cx="0" cy="1692884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Düz Bağlayıcı 12"/>
          <p:cNvCxnSpPr/>
          <p:nvPr/>
        </p:nvCxnSpPr>
        <p:spPr>
          <a:xfrm flipH="1">
            <a:off x="2831159" y="2774800"/>
            <a:ext cx="6765707" cy="16020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Yuvarlatılmış Dikdörtgen 13"/>
          <p:cNvSpPr/>
          <p:nvPr/>
        </p:nvSpPr>
        <p:spPr>
          <a:xfrm>
            <a:off x="4653716" y="1166377"/>
            <a:ext cx="2936904" cy="601154"/>
          </a:xfrm>
          <a:prstGeom prst="roundRect">
            <a:avLst/>
          </a:prstGeom>
          <a:solidFill>
            <a:schemeClr val="accent2"/>
          </a:solidFill>
          <a:ln w="50800" cap="rnd" cmpd="dbl">
            <a:noFill/>
            <a:beve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 smtClean="0"/>
              <a:t>Daire Başkanı</a:t>
            </a:r>
          </a:p>
        </p:txBody>
      </p:sp>
      <p:sp>
        <p:nvSpPr>
          <p:cNvPr id="15" name="Yuvarlatılmış Dikdörtgen 14"/>
          <p:cNvSpPr/>
          <p:nvPr/>
        </p:nvSpPr>
        <p:spPr>
          <a:xfrm>
            <a:off x="1478539" y="3082874"/>
            <a:ext cx="3116913" cy="613019"/>
          </a:xfrm>
          <a:prstGeom prst="roundRect">
            <a:avLst/>
          </a:prstGeom>
          <a:solidFill>
            <a:schemeClr val="accent2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/>
              <a:t>Yazılım ve Web Programlama Şube </a:t>
            </a:r>
            <a:r>
              <a:rPr lang="tr-TR" sz="1400" b="1" dirty="0" smtClean="0"/>
              <a:t>Müdürlüğü </a:t>
            </a:r>
            <a:r>
              <a:rPr lang="tr-TR" sz="1600" dirty="0"/>
              <a:t>(</a:t>
            </a:r>
            <a:r>
              <a:rPr lang="tr-TR" sz="1600" dirty="0" err="1"/>
              <a:t>M.Nurullah</a:t>
            </a:r>
            <a:r>
              <a:rPr lang="tr-TR" sz="1600" dirty="0"/>
              <a:t> NERGİZ) V</a:t>
            </a:r>
            <a:r>
              <a:rPr lang="tr-TR" sz="1600" b="1" dirty="0" smtClean="0"/>
              <a:t>.</a:t>
            </a:r>
            <a:endParaRPr lang="tr-TR" sz="1600" b="1" dirty="0"/>
          </a:p>
        </p:txBody>
      </p:sp>
      <p:sp>
        <p:nvSpPr>
          <p:cNvPr id="16" name="Yuvarlatılmış Dikdörtgen 15"/>
          <p:cNvSpPr/>
          <p:nvPr/>
        </p:nvSpPr>
        <p:spPr>
          <a:xfrm>
            <a:off x="7924990" y="3077471"/>
            <a:ext cx="3165256" cy="649479"/>
          </a:xfrm>
          <a:prstGeom prst="roundRect">
            <a:avLst/>
          </a:prstGeom>
          <a:solidFill>
            <a:schemeClr val="accent2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/>
              <a:t>Teknik ve İdari Hizmetler Şube </a:t>
            </a:r>
            <a:r>
              <a:rPr lang="tr-TR" sz="1400" b="1" dirty="0" smtClean="0"/>
              <a:t>Müdürlüğü  </a:t>
            </a:r>
            <a:r>
              <a:rPr lang="tr-TR" sz="1600" dirty="0"/>
              <a:t>(</a:t>
            </a:r>
            <a:r>
              <a:rPr lang="tr-TR" sz="1600" dirty="0" err="1" smtClean="0"/>
              <a:t>M.Nurullah</a:t>
            </a:r>
            <a:r>
              <a:rPr lang="tr-TR" sz="1600" dirty="0" smtClean="0"/>
              <a:t> </a:t>
            </a:r>
            <a:r>
              <a:rPr lang="tr-TR" sz="1600" dirty="0"/>
              <a:t>NERGİZ) </a:t>
            </a:r>
            <a:r>
              <a:rPr lang="tr-TR" sz="1600" dirty="0" smtClean="0"/>
              <a:t>V</a:t>
            </a:r>
            <a:r>
              <a:rPr lang="tr-TR" sz="1600" b="1" dirty="0" smtClean="0"/>
              <a:t>.</a:t>
            </a:r>
            <a:endParaRPr lang="tr-TR" sz="1600" b="1" dirty="0"/>
          </a:p>
        </p:txBody>
      </p:sp>
      <p:sp>
        <p:nvSpPr>
          <p:cNvPr id="19" name="Yuvarlatılmış Dikdörtgen 18"/>
          <p:cNvSpPr/>
          <p:nvPr/>
        </p:nvSpPr>
        <p:spPr>
          <a:xfrm>
            <a:off x="7913333" y="4720719"/>
            <a:ext cx="1564103" cy="1044062"/>
          </a:xfrm>
          <a:prstGeom prst="roundRect">
            <a:avLst/>
          </a:prstGeom>
          <a:solidFill>
            <a:schemeClr val="accent4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 smtClean="0">
                <a:solidFill>
                  <a:schemeClr val="tx1"/>
                </a:solidFill>
              </a:rPr>
              <a:t>Teknik Destek</a:t>
            </a:r>
          </a:p>
          <a:p>
            <a:pPr algn="ctr"/>
            <a:r>
              <a:rPr lang="tr-TR" sz="1200" dirty="0" smtClean="0">
                <a:solidFill>
                  <a:schemeClr val="tx1"/>
                </a:solidFill>
              </a:rPr>
              <a:t>Hayrettin TOPRAK</a:t>
            </a:r>
          </a:p>
          <a:p>
            <a:pPr algn="ctr"/>
            <a:r>
              <a:rPr lang="tr-TR" sz="1200" dirty="0" smtClean="0">
                <a:solidFill>
                  <a:schemeClr val="tx1"/>
                </a:solidFill>
              </a:rPr>
              <a:t>Bedrettin TOPRAK</a:t>
            </a:r>
          </a:p>
          <a:p>
            <a:pPr algn="ctr"/>
            <a:r>
              <a:rPr lang="tr-TR" sz="1200" dirty="0" smtClean="0">
                <a:solidFill>
                  <a:schemeClr val="tx1"/>
                </a:solidFill>
              </a:rPr>
              <a:t>Bilal KOÇ</a:t>
            </a:r>
          </a:p>
          <a:p>
            <a:pPr algn="ctr"/>
            <a:r>
              <a:rPr lang="tr-TR" sz="1200" dirty="0" smtClean="0">
                <a:solidFill>
                  <a:schemeClr val="tx1"/>
                </a:solidFill>
              </a:rPr>
              <a:t>Mesut YILDIZ</a:t>
            </a:r>
          </a:p>
        </p:txBody>
      </p:sp>
      <p:sp>
        <p:nvSpPr>
          <p:cNvPr id="20" name="Yuvarlatılmış Dikdörtgen 19"/>
          <p:cNvSpPr/>
          <p:nvPr/>
        </p:nvSpPr>
        <p:spPr>
          <a:xfrm>
            <a:off x="8779241" y="5951531"/>
            <a:ext cx="1669260" cy="684614"/>
          </a:xfrm>
          <a:prstGeom prst="roundRect">
            <a:avLst/>
          </a:prstGeom>
          <a:solidFill>
            <a:schemeClr val="accent4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 smtClean="0">
                <a:solidFill>
                  <a:schemeClr val="tx1"/>
                </a:solidFill>
              </a:rPr>
              <a:t>EBYS Koordinatörlüğü</a:t>
            </a:r>
          </a:p>
          <a:p>
            <a:pPr algn="ctr"/>
            <a:r>
              <a:rPr lang="tr-TR" sz="1200" dirty="0" smtClean="0">
                <a:solidFill>
                  <a:schemeClr val="tx1"/>
                </a:solidFill>
              </a:rPr>
              <a:t>Sema AYAZ</a:t>
            </a:r>
          </a:p>
        </p:txBody>
      </p:sp>
      <p:sp>
        <p:nvSpPr>
          <p:cNvPr id="21" name="Yuvarlatılmış Dikdörtgen 20"/>
          <p:cNvSpPr/>
          <p:nvPr/>
        </p:nvSpPr>
        <p:spPr>
          <a:xfrm>
            <a:off x="2777262" y="1764578"/>
            <a:ext cx="1490842" cy="712244"/>
          </a:xfrm>
          <a:prstGeom prst="roundRect">
            <a:avLst/>
          </a:prstGeom>
          <a:solidFill>
            <a:schemeClr val="accent4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 smtClean="0">
                <a:solidFill>
                  <a:schemeClr val="tx1"/>
                </a:solidFill>
              </a:rPr>
              <a:t>Yazı İşleri</a:t>
            </a:r>
          </a:p>
          <a:p>
            <a:pPr algn="ctr"/>
            <a:r>
              <a:rPr lang="tr-TR" sz="1200" dirty="0" smtClean="0">
                <a:solidFill>
                  <a:schemeClr val="tx1"/>
                </a:solidFill>
              </a:rPr>
              <a:t>Celal KARABULUT</a:t>
            </a:r>
          </a:p>
          <a:p>
            <a:pPr algn="ctr"/>
            <a:r>
              <a:rPr lang="tr-TR" sz="1200" dirty="0" smtClean="0">
                <a:solidFill>
                  <a:schemeClr val="tx1"/>
                </a:solidFill>
              </a:rPr>
              <a:t>Sait KAYRAN</a:t>
            </a:r>
          </a:p>
        </p:txBody>
      </p:sp>
      <p:cxnSp>
        <p:nvCxnSpPr>
          <p:cNvPr id="22" name="Düz Bağlayıcı 21"/>
          <p:cNvCxnSpPr/>
          <p:nvPr/>
        </p:nvCxnSpPr>
        <p:spPr>
          <a:xfrm flipV="1">
            <a:off x="8579090" y="4415416"/>
            <a:ext cx="1826017" cy="3192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Yuvarlatılmış Dikdörtgen 22"/>
          <p:cNvSpPr/>
          <p:nvPr/>
        </p:nvSpPr>
        <p:spPr>
          <a:xfrm>
            <a:off x="4611573" y="4707917"/>
            <a:ext cx="1490842" cy="679449"/>
          </a:xfrm>
          <a:prstGeom prst="roundRect">
            <a:avLst/>
          </a:prstGeom>
          <a:solidFill>
            <a:schemeClr val="accent4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 smtClean="0">
                <a:solidFill>
                  <a:schemeClr val="tx1"/>
                </a:solidFill>
              </a:rPr>
              <a:t>Sistem Grubu</a:t>
            </a:r>
          </a:p>
          <a:p>
            <a:pPr algn="ctr"/>
            <a:r>
              <a:rPr lang="tr-TR" sz="1200" dirty="0" err="1">
                <a:solidFill>
                  <a:schemeClr val="tx1"/>
                </a:solidFill>
              </a:rPr>
              <a:t>M.Nurullah</a:t>
            </a:r>
            <a:r>
              <a:rPr lang="tr-TR" sz="1200" dirty="0">
                <a:solidFill>
                  <a:schemeClr val="tx1"/>
                </a:solidFill>
              </a:rPr>
              <a:t> NERGİZ</a:t>
            </a:r>
          </a:p>
        </p:txBody>
      </p:sp>
      <p:cxnSp>
        <p:nvCxnSpPr>
          <p:cNvPr id="25" name="Düz Bağlayıcı 24"/>
          <p:cNvCxnSpPr/>
          <p:nvPr/>
        </p:nvCxnSpPr>
        <p:spPr>
          <a:xfrm>
            <a:off x="10405107" y="4378740"/>
            <a:ext cx="5241" cy="367924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Yuvarlatılmış Dikdörtgen 25"/>
          <p:cNvSpPr/>
          <p:nvPr/>
        </p:nvSpPr>
        <p:spPr>
          <a:xfrm>
            <a:off x="4791769" y="3076936"/>
            <a:ext cx="2936904" cy="618958"/>
          </a:xfrm>
          <a:prstGeom prst="roundRect">
            <a:avLst/>
          </a:prstGeom>
          <a:solidFill>
            <a:schemeClr val="accent2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/>
              <a:t>Ağ </a:t>
            </a:r>
            <a:r>
              <a:rPr lang="tr-TR" sz="1400" b="1" dirty="0" smtClean="0"/>
              <a:t> ve Sistem Yönetim</a:t>
            </a:r>
            <a:r>
              <a:rPr lang="tr-TR" sz="1400" b="1" dirty="0"/>
              <a:t> </a:t>
            </a:r>
            <a:r>
              <a:rPr lang="tr-TR" sz="1400" b="1" dirty="0" smtClean="0"/>
              <a:t>Şube Müdürlüğü  </a:t>
            </a:r>
            <a:r>
              <a:rPr lang="tr-TR" sz="1600" dirty="0" smtClean="0"/>
              <a:t>(</a:t>
            </a:r>
            <a:r>
              <a:rPr lang="tr-TR" sz="1600" dirty="0" err="1" smtClean="0"/>
              <a:t>M.Nurullah</a:t>
            </a:r>
            <a:r>
              <a:rPr lang="tr-TR" sz="1600" dirty="0" smtClean="0"/>
              <a:t> NERGİZ</a:t>
            </a:r>
            <a:r>
              <a:rPr lang="tr-TR" sz="1600" b="1" dirty="0" smtClean="0"/>
              <a:t>)</a:t>
            </a:r>
            <a:endParaRPr lang="tr-TR" sz="1600" b="1" dirty="0"/>
          </a:p>
        </p:txBody>
      </p:sp>
      <p:sp>
        <p:nvSpPr>
          <p:cNvPr id="27" name="Yuvarlatılmış Dikdörtgen 26"/>
          <p:cNvSpPr/>
          <p:nvPr/>
        </p:nvSpPr>
        <p:spPr>
          <a:xfrm>
            <a:off x="7989905" y="1767532"/>
            <a:ext cx="1578672" cy="709290"/>
          </a:xfrm>
          <a:prstGeom prst="roundRect">
            <a:avLst/>
          </a:prstGeom>
          <a:solidFill>
            <a:schemeClr val="accent4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 smtClean="0">
                <a:solidFill>
                  <a:schemeClr val="tx1"/>
                </a:solidFill>
              </a:rPr>
              <a:t>Kalite  Yönetim</a:t>
            </a:r>
          </a:p>
          <a:p>
            <a:pPr algn="ctr"/>
            <a:r>
              <a:rPr lang="tr-TR" sz="1200" dirty="0" smtClean="0">
                <a:solidFill>
                  <a:schemeClr val="tx1"/>
                </a:solidFill>
              </a:rPr>
              <a:t>Ender </a:t>
            </a:r>
            <a:r>
              <a:rPr lang="tr-TR" sz="1200" dirty="0">
                <a:solidFill>
                  <a:schemeClr val="tx1"/>
                </a:solidFill>
              </a:rPr>
              <a:t>Emre </a:t>
            </a:r>
            <a:r>
              <a:rPr lang="tr-TR" sz="1200" dirty="0" smtClean="0">
                <a:solidFill>
                  <a:schemeClr val="tx1"/>
                </a:solidFill>
              </a:rPr>
              <a:t>ETİZ</a:t>
            </a:r>
            <a:endParaRPr lang="tr-TR" sz="1200" dirty="0">
              <a:solidFill>
                <a:schemeClr val="tx1"/>
              </a:solidFill>
            </a:endParaRPr>
          </a:p>
        </p:txBody>
      </p:sp>
      <p:cxnSp>
        <p:nvCxnSpPr>
          <p:cNvPr id="28" name="Düz Bağlayıcı 27"/>
          <p:cNvCxnSpPr/>
          <p:nvPr/>
        </p:nvCxnSpPr>
        <p:spPr>
          <a:xfrm flipV="1">
            <a:off x="1814779" y="4405595"/>
            <a:ext cx="2019329" cy="33079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Düz Bağlayıcı 28"/>
          <p:cNvCxnSpPr/>
          <p:nvPr/>
        </p:nvCxnSpPr>
        <p:spPr>
          <a:xfrm flipH="1">
            <a:off x="1857462" y="4405595"/>
            <a:ext cx="6407" cy="357849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Düz Bağlayıcı 29"/>
          <p:cNvCxnSpPr/>
          <p:nvPr/>
        </p:nvCxnSpPr>
        <p:spPr>
          <a:xfrm>
            <a:off x="3811476" y="4378740"/>
            <a:ext cx="2845" cy="353859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Yuvarlatılmış Dikdörtgen 32"/>
          <p:cNvSpPr/>
          <p:nvPr/>
        </p:nvSpPr>
        <p:spPr>
          <a:xfrm>
            <a:off x="9798600" y="4684082"/>
            <a:ext cx="1489754" cy="1069191"/>
          </a:xfrm>
          <a:prstGeom prst="roundRect">
            <a:avLst/>
          </a:prstGeom>
          <a:solidFill>
            <a:schemeClr val="accent4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 smtClean="0">
                <a:solidFill>
                  <a:schemeClr val="tx1"/>
                </a:solidFill>
              </a:rPr>
              <a:t>Kamera Güvenlik Sistemleri</a:t>
            </a:r>
          </a:p>
          <a:p>
            <a:pPr algn="ctr"/>
            <a:r>
              <a:rPr lang="tr-TR" sz="1200" dirty="0" smtClean="0">
                <a:solidFill>
                  <a:schemeClr val="tx1"/>
                </a:solidFill>
              </a:rPr>
              <a:t>Yıldırım SOYLU</a:t>
            </a:r>
          </a:p>
          <a:p>
            <a:pPr algn="ctr"/>
            <a:r>
              <a:rPr lang="tr-TR" sz="1200" dirty="0" err="1" smtClean="0">
                <a:solidFill>
                  <a:schemeClr val="tx1"/>
                </a:solidFill>
              </a:rPr>
              <a:t>M.Emin</a:t>
            </a:r>
            <a:r>
              <a:rPr lang="tr-TR" sz="1200" dirty="0" smtClean="0">
                <a:solidFill>
                  <a:schemeClr val="tx1"/>
                </a:solidFill>
              </a:rPr>
              <a:t> AKTUĞ</a:t>
            </a:r>
          </a:p>
          <a:p>
            <a:pPr algn="ctr"/>
            <a:r>
              <a:rPr lang="tr-TR" sz="1200" dirty="0" err="1">
                <a:solidFill>
                  <a:schemeClr val="tx1"/>
                </a:solidFill>
              </a:rPr>
              <a:t>Munir</a:t>
            </a:r>
            <a:r>
              <a:rPr lang="tr-TR" sz="1200" dirty="0">
                <a:solidFill>
                  <a:schemeClr val="tx1"/>
                </a:solidFill>
              </a:rPr>
              <a:t> </a:t>
            </a:r>
            <a:r>
              <a:rPr lang="tr-TR" sz="1200" dirty="0" smtClean="0">
                <a:solidFill>
                  <a:schemeClr val="tx1"/>
                </a:solidFill>
              </a:rPr>
              <a:t>İMRE</a:t>
            </a:r>
            <a:endParaRPr lang="tr-TR" sz="1200" dirty="0">
              <a:solidFill>
                <a:schemeClr val="tx1"/>
              </a:solidFill>
            </a:endParaRPr>
          </a:p>
        </p:txBody>
      </p:sp>
      <p:sp>
        <p:nvSpPr>
          <p:cNvPr id="34" name="Yuvarlatılmış Dikdörtgen 33"/>
          <p:cNvSpPr/>
          <p:nvPr/>
        </p:nvSpPr>
        <p:spPr>
          <a:xfrm>
            <a:off x="2954104" y="4706116"/>
            <a:ext cx="1490842" cy="667986"/>
          </a:xfrm>
          <a:prstGeom prst="roundRect">
            <a:avLst/>
          </a:prstGeom>
          <a:solidFill>
            <a:schemeClr val="accent4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 smtClean="0">
                <a:solidFill>
                  <a:schemeClr val="tx1"/>
                </a:solidFill>
              </a:rPr>
              <a:t>Web Grubu</a:t>
            </a:r>
          </a:p>
          <a:p>
            <a:pPr algn="ctr"/>
            <a:r>
              <a:rPr lang="tr-TR" sz="1200" dirty="0">
                <a:solidFill>
                  <a:schemeClr val="tx1"/>
                </a:solidFill>
              </a:rPr>
              <a:t>Ender Emre </a:t>
            </a:r>
            <a:r>
              <a:rPr lang="tr-TR" sz="1200" dirty="0" smtClean="0">
                <a:solidFill>
                  <a:schemeClr val="tx1"/>
                </a:solidFill>
              </a:rPr>
              <a:t>ETİZ</a:t>
            </a:r>
            <a:endParaRPr lang="tr-TR" sz="1200" dirty="0">
              <a:solidFill>
                <a:schemeClr val="tx1"/>
              </a:solidFill>
            </a:endParaRPr>
          </a:p>
        </p:txBody>
      </p:sp>
      <p:cxnSp>
        <p:nvCxnSpPr>
          <p:cNvPr id="36" name="Düz Bağlayıcı 35"/>
          <p:cNvCxnSpPr/>
          <p:nvPr/>
        </p:nvCxnSpPr>
        <p:spPr>
          <a:xfrm flipV="1">
            <a:off x="5258981" y="4417744"/>
            <a:ext cx="1726375" cy="1729"/>
          </a:xfrm>
          <a:prstGeom prst="line">
            <a:avLst/>
          </a:prstGeom>
          <a:ln w="857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Düz Bağlayıcı 36"/>
          <p:cNvCxnSpPr/>
          <p:nvPr/>
        </p:nvCxnSpPr>
        <p:spPr>
          <a:xfrm>
            <a:off x="6946273" y="4391581"/>
            <a:ext cx="0" cy="349653"/>
          </a:xfrm>
          <a:prstGeom prst="line">
            <a:avLst/>
          </a:prstGeom>
          <a:ln w="857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Dik Üçgen 58"/>
          <p:cNvSpPr/>
          <p:nvPr/>
        </p:nvSpPr>
        <p:spPr>
          <a:xfrm>
            <a:off x="4643438" y="6051547"/>
            <a:ext cx="3300412" cy="806453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60" name="Resim 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713" y="5214938"/>
            <a:ext cx="1465074" cy="1630027"/>
          </a:xfrm>
          <a:prstGeom prst="rect">
            <a:avLst/>
          </a:prstGeom>
        </p:spPr>
      </p:pic>
      <p:pic>
        <p:nvPicPr>
          <p:cNvPr id="61" name="Resim 6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4797" y="5463840"/>
            <a:ext cx="1390650" cy="590550"/>
          </a:xfrm>
          <a:prstGeom prst="rect">
            <a:avLst/>
          </a:prstGeom>
        </p:spPr>
      </p:pic>
      <p:sp>
        <p:nvSpPr>
          <p:cNvPr id="18" name="Yuvarlatılmış Dikdörtgen 17"/>
          <p:cNvSpPr/>
          <p:nvPr/>
        </p:nvSpPr>
        <p:spPr>
          <a:xfrm>
            <a:off x="1309813" y="4711277"/>
            <a:ext cx="1490842" cy="676089"/>
          </a:xfrm>
          <a:prstGeom prst="roundRect">
            <a:avLst/>
          </a:prstGeom>
          <a:solidFill>
            <a:schemeClr val="accent4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chemeClr val="tx1"/>
                </a:solidFill>
              </a:rPr>
              <a:t>Yazılım </a:t>
            </a:r>
            <a:r>
              <a:rPr lang="tr-TR" sz="1200" b="1" dirty="0" smtClean="0">
                <a:solidFill>
                  <a:schemeClr val="tx1"/>
                </a:solidFill>
              </a:rPr>
              <a:t>Grubu</a:t>
            </a:r>
          </a:p>
          <a:p>
            <a:pPr algn="ctr"/>
            <a:r>
              <a:rPr lang="tr-TR" sz="1200" dirty="0">
                <a:solidFill>
                  <a:schemeClr val="tx1"/>
                </a:solidFill>
              </a:rPr>
              <a:t>Ender Emre ETİZ</a:t>
            </a:r>
          </a:p>
        </p:txBody>
      </p:sp>
      <p:pic>
        <p:nvPicPr>
          <p:cNvPr id="62" name="Resim 6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8765" y="6022971"/>
            <a:ext cx="1112349" cy="806454"/>
          </a:xfrm>
          <a:prstGeom prst="rect">
            <a:avLst/>
          </a:prstGeom>
        </p:spPr>
      </p:pic>
      <p:sp>
        <p:nvSpPr>
          <p:cNvPr id="17" name="Yuvarlatılmış Dikdörtgen 16"/>
          <p:cNvSpPr/>
          <p:nvPr/>
        </p:nvSpPr>
        <p:spPr>
          <a:xfrm>
            <a:off x="6242530" y="4718883"/>
            <a:ext cx="1486143" cy="668483"/>
          </a:xfrm>
          <a:prstGeom prst="roundRect">
            <a:avLst/>
          </a:prstGeom>
          <a:solidFill>
            <a:schemeClr val="accent4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 smtClean="0">
                <a:solidFill>
                  <a:schemeClr val="tx1"/>
                </a:solidFill>
              </a:rPr>
              <a:t>Ağ Grubu</a:t>
            </a:r>
          </a:p>
          <a:p>
            <a:pPr algn="ctr"/>
            <a:r>
              <a:rPr lang="tr-TR" sz="1200" dirty="0" err="1">
                <a:solidFill>
                  <a:schemeClr val="tx1"/>
                </a:solidFill>
              </a:rPr>
              <a:t>M.Nurullah</a:t>
            </a:r>
            <a:r>
              <a:rPr lang="tr-TR" sz="1200" dirty="0">
                <a:solidFill>
                  <a:schemeClr val="tx1"/>
                </a:solidFill>
              </a:rPr>
              <a:t> NERGİZ</a:t>
            </a:r>
          </a:p>
        </p:txBody>
      </p:sp>
    </p:spTree>
    <p:extLst>
      <p:ext uri="{BB962C8B-B14F-4D97-AF65-F5344CB8AC3E}">
        <p14:creationId xmlns:p14="http://schemas.microsoft.com/office/powerpoint/2010/main" val="253986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778" y="5079076"/>
            <a:ext cx="1390650" cy="972471"/>
          </a:xfrm>
          <a:prstGeom prst="rect">
            <a:avLst/>
          </a:prstGeom>
        </p:spPr>
      </p:pic>
      <p:sp>
        <p:nvSpPr>
          <p:cNvPr id="4" name="Metin kutusu 3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MALİ DURUM</a:t>
            </a:r>
            <a:endParaRPr lang="tr-TR" sz="2400" b="1" dirty="0"/>
          </a:p>
        </p:txBody>
      </p:sp>
      <p:sp>
        <p:nvSpPr>
          <p:cNvPr id="5" name="Metin kutusu 4"/>
          <p:cNvSpPr txBox="1"/>
          <p:nvPr/>
        </p:nvSpPr>
        <p:spPr>
          <a:xfrm>
            <a:off x="26212" y="1443790"/>
            <a:ext cx="20542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Bütçe Tertip Ödeneği:</a:t>
            </a:r>
            <a:endParaRPr lang="tr-TR" sz="1600" b="1" dirty="0"/>
          </a:p>
        </p:txBody>
      </p:sp>
      <p:sp>
        <p:nvSpPr>
          <p:cNvPr id="6" name="Metin kutusu 5"/>
          <p:cNvSpPr txBox="1"/>
          <p:nvPr/>
        </p:nvSpPr>
        <p:spPr>
          <a:xfrm>
            <a:off x="40226" y="1850867"/>
            <a:ext cx="22919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Gerçekleşen Harcamalar:</a:t>
            </a:r>
            <a:endParaRPr lang="tr-TR" sz="1600" b="1" dirty="0"/>
          </a:p>
        </p:txBody>
      </p:sp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038987"/>
              </p:ext>
            </p:extLst>
          </p:nvPr>
        </p:nvGraphicFramePr>
        <p:xfrm>
          <a:off x="2330100" y="1132971"/>
          <a:ext cx="9230735" cy="11894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0879">
                  <a:extLst>
                    <a:ext uri="{9D8B030D-6E8A-4147-A177-3AD203B41FA5}">
                      <a16:colId xmlns:a16="http://schemas.microsoft.com/office/drawing/2014/main" val="2873697474"/>
                    </a:ext>
                  </a:extLst>
                </a:gridCol>
                <a:gridCol w="1050879">
                  <a:extLst>
                    <a:ext uri="{9D8B030D-6E8A-4147-A177-3AD203B41FA5}">
                      <a16:colId xmlns:a16="http://schemas.microsoft.com/office/drawing/2014/main" val="4062300459"/>
                    </a:ext>
                  </a:extLst>
                </a:gridCol>
                <a:gridCol w="1183786">
                  <a:extLst>
                    <a:ext uri="{9D8B030D-6E8A-4147-A177-3AD203B41FA5}">
                      <a16:colId xmlns:a16="http://schemas.microsoft.com/office/drawing/2014/main" val="2233682850"/>
                    </a:ext>
                  </a:extLst>
                </a:gridCol>
                <a:gridCol w="1183786">
                  <a:extLst>
                    <a:ext uri="{9D8B030D-6E8A-4147-A177-3AD203B41FA5}">
                      <a16:colId xmlns:a16="http://schemas.microsoft.com/office/drawing/2014/main" val="2324866483"/>
                    </a:ext>
                  </a:extLst>
                </a:gridCol>
                <a:gridCol w="1183786">
                  <a:extLst>
                    <a:ext uri="{9D8B030D-6E8A-4147-A177-3AD203B41FA5}">
                      <a16:colId xmlns:a16="http://schemas.microsoft.com/office/drawing/2014/main" val="3531975486"/>
                    </a:ext>
                  </a:extLst>
                </a:gridCol>
                <a:gridCol w="1183786">
                  <a:extLst>
                    <a:ext uri="{9D8B030D-6E8A-4147-A177-3AD203B41FA5}">
                      <a16:colId xmlns:a16="http://schemas.microsoft.com/office/drawing/2014/main" val="4078633597"/>
                    </a:ext>
                  </a:extLst>
                </a:gridCol>
                <a:gridCol w="1109980">
                  <a:extLst>
                    <a:ext uri="{9D8B030D-6E8A-4147-A177-3AD203B41FA5}">
                      <a16:colId xmlns:a16="http://schemas.microsoft.com/office/drawing/2014/main" val="1876930505"/>
                    </a:ext>
                  </a:extLst>
                </a:gridCol>
                <a:gridCol w="1283853">
                  <a:extLst>
                    <a:ext uri="{9D8B030D-6E8A-4147-A177-3AD203B41FA5}">
                      <a16:colId xmlns:a16="http://schemas.microsoft.com/office/drawing/2014/main" val="497457375"/>
                    </a:ext>
                  </a:extLst>
                </a:gridCol>
              </a:tblGrid>
              <a:tr h="293644"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2017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2018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2019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2020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2021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2022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2023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2024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4577648"/>
                  </a:ext>
                </a:extLst>
              </a:tr>
              <a:tr h="365202"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742.224,00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981.100,00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1.225.982,00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1.858.505,00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2.416.651,00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4.133.235,00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13.423.300,00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400" b="1" dirty="0" smtClean="0"/>
                        <a:t>14.816.900,00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6959678"/>
                  </a:ext>
                </a:extLst>
              </a:tr>
              <a:tr h="519497"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721.297,67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961.872,00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1.224.362,16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1.849.800,75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2.157.150,58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3.885.745,94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13.366.112,26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400" b="1" dirty="0" smtClean="0"/>
                        <a:t>14.334.163,63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4875066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713" y="5214938"/>
            <a:ext cx="1465074" cy="1630027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8765" y="6022971"/>
            <a:ext cx="1084805" cy="806454"/>
          </a:xfrm>
          <a:prstGeom prst="rect">
            <a:avLst/>
          </a:prstGeom>
        </p:spPr>
      </p:pic>
      <p:graphicFrame>
        <p:nvGraphicFramePr>
          <p:cNvPr id="8" name="Tablo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6469149"/>
              </p:ext>
            </p:extLst>
          </p:nvPr>
        </p:nvGraphicFramePr>
        <p:xfrm>
          <a:off x="103870" y="2627276"/>
          <a:ext cx="11552422" cy="33478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2780">
                  <a:extLst>
                    <a:ext uri="{9D8B030D-6E8A-4147-A177-3AD203B41FA5}">
                      <a16:colId xmlns:a16="http://schemas.microsoft.com/office/drawing/2014/main" val="2873697474"/>
                    </a:ext>
                  </a:extLst>
                </a:gridCol>
                <a:gridCol w="580396">
                  <a:extLst>
                    <a:ext uri="{9D8B030D-6E8A-4147-A177-3AD203B41FA5}">
                      <a16:colId xmlns:a16="http://schemas.microsoft.com/office/drawing/2014/main" val="2876803728"/>
                    </a:ext>
                  </a:extLst>
                </a:gridCol>
                <a:gridCol w="979971">
                  <a:extLst>
                    <a:ext uri="{9D8B030D-6E8A-4147-A177-3AD203B41FA5}">
                      <a16:colId xmlns:a16="http://schemas.microsoft.com/office/drawing/2014/main" val="2313275872"/>
                    </a:ext>
                  </a:extLst>
                </a:gridCol>
                <a:gridCol w="979971">
                  <a:extLst>
                    <a:ext uri="{9D8B030D-6E8A-4147-A177-3AD203B41FA5}">
                      <a16:colId xmlns:a16="http://schemas.microsoft.com/office/drawing/2014/main" val="4062300459"/>
                    </a:ext>
                  </a:extLst>
                </a:gridCol>
                <a:gridCol w="1015035">
                  <a:extLst>
                    <a:ext uri="{9D8B030D-6E8A-4147-A177-3AD203B41FA5}">
                      <a16:colId xmlns:a16="http://schemas.microsoft.com/office/drawing/2014/main" val="836553111"/>
                    </a:ext>
                  </a:extLst>
                </a:gridCol>
                <a:gridCol w="1015035">
                  <a:extLst>
                    <a:ext uri="{9D8B030D-6E8A-4147-A177-3AD203B41FA5}">
                      <a16:colId xmlns:a16="http://schemas.microsoft.com/office/drawing/2014/main" val="1068839297"/>
                    </a:ext>
                  </a:extLst>
                </a:gridCol>
                <a:gridCol w="1015035">
                  <a:extLst>
                    <a:ext uri="{9D8B030D-6E8A-4147-A177-3AD203B41FA5}">
                      <a16:colId xmlns:a16="http://schemas.microsoft.com/office/drawing/2014/main" val="1783925822"/>
                    </a:ext>
                  </a:extLst>
                </a:gridCol>
                <a:gridCol w="1015035">
                  <a:extLst>
                    <a:ext uri="{9D8B030D-6E8A-4147-A177-3AD203B41FA5}">
                      <a16:colId xmlns:a16="http://schemas.microsoft.com/office/drawing/2014/main" val="2719910011"/>
                    </a:ext>
                  </a:extLst>
                </a:gridCol>
                <a:gridCol w="1022841">
                  <a:extLst>
                    <a:ext uri="{9D8B030D-6E8A-4147-A177-3AD203B41FA5}">
                      <a16:colId xmlns:a16="http://schemas.microsoft.com/office/drawing/2014/main" val="2075117285"/>
                    </a:ext>
                  </a:extLst>
                </a:gridCol>
                <a:gridCol w="1396323">
                  <a:extLst>
                    <a:ext uri="{9D8B030D-6E8A-4147-A177-3AD203B41FA5}">
                      <a16:colId xmlns:a16="http://schemas.microsoft.com/office/drawing/2014/main" val="122022822"/>
                    </a:ext>
                  </a:extLst>
                </a:gridCol>
              </a:tblGrid>
              <a:tr h="368482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b="1" dirty="0" smtClean="0">
                          <a:solidFill>
                            <a:schemeClr val="tx1"/>
                          </a:solidFill>
                        </a:rPr>
                        <a:t>Gerçekleşen Harcamalar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2017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2018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2019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2020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2021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2022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2023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2024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4577648"/>
                  </a:ext>
                </a:extLst>
              </a:tr>
              <a:tr h="328713">
                <a:tc>
                  <a:txBody>
                    <a:bodyPr/>
                    <a:lstStyle/>
                    <a:p>
                      <a:r>
                        <a:rPr lang="tr-TR" sz="1400" b="1" dirty="0" smtClean="0"/>
                        <a:t>Temel Maaşlar</a:t>
                      </a:r>
                      <a:endParaRPr lang="tr-TR" sz="14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1.1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550.313,63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757.685,98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1.007.800,01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1.140.532,58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1.393.936,32</a:t>
                      </a:r>
                      <a:endParaRPr lang="tr-TR" sz="1200" dirty="0" smtClean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2.661.105,00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5.249.290,98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400" dirty="0" smtClean="0"/>
                        <a:t>10.548.382,65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6959678"/>
                  </a:ext>
                </a:extLst>
              </a:tr>
              <a:tr h="328713">
                <a:tc>
                  <a:txBody>
                    <a:bodyPr/>
                    <a:lstStyle/>
                    <a:p>
                      <a:r>
                        <a:rPr lang="tr-TR" sz="1400" b="1" dirty="0" smtClean="0"/>
                        <a:t>S.G.K</a:t>
                      </a:r>
                      <a:endParaRPr lang="tr-TR" sz="14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2.1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80.629,46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109.598,74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145.907,18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163.844,16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190.213,79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351.130,00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631.387,64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1.047.579,68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4875066"/>
                  </a:ext>
                </a:extLst>
              </a:tr>
              <a:tr h="3287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/>
                        <a:t>Yolluklar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0" dirty="0" smtClean="0"/>
                        <a:t>3.3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dirty="0" smtClean="0"/>
                        <a:t>305,11</a:t>
                      </a:r>
                      <a:endParaRPr lang="tr-TR" sz="1200" b="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dirty="0" smtClean="0"/>
                        <a:t>1.480,44</a:t>
                      </a:r>
                      <a:endParaRPr lang="tr-TR" sz="1200" b="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dirty="0" smtClean="0"/>
                        <a:t>4.560,00</a:t>
                      </a:r>
                      <a:endParaRPr lang="tr-TR" sz="1200" b="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dirty="0" smtClean="0"/>
                        <a:t>293,02</a:t>
                      </a:r>
                      <a:endParaRPr lang="tr-TR" sz="1200" b="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dirty="0" smtClean="0"/>
                        <a:t>7.860,15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dirty="0" smtClean="0"/>
                        <a:t>682,00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dirty="0" smtClean="0"/>
                        <a:t>41.721,44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400" b="0" dirty="0" smtClean="0"/>
                        <a:t>14.245,00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2218670"/>
                  </a:ext>
                </a:extLst>
              </a:tr>
              <a:tr h="368482">
                <a:tc>
                  <a:txBody>
                    <a:bodyPr/>
                    <a:lstStyle/>
                    <a:p>
                      <a:r>
                        <a:rPr lang="tr-TR" sz="1400" b="1" dirty="0" smtClean="0"/>
                        <a:t>Tüketim Malzemeleri</a:t>
                      </a:r>
                      <a:endParaRPr lang="tr-TR" sz="14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3.2</a:t>
                      </a:r>
                      <a:endParaRPr lang="tr-TR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18.554,76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56.060,76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39.692,47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28.486,97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4.131,77</a:t>
                      </a:r>
                      <a:endParaRPr lang="tr-TR" sz="1200" b="1" dirty="0" smtClean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18.866,92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21.058,20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400" b="1" dirty="0" smtClean="0"/>
                        <a:t>35.052,84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4804908"/>
                  </a:ext>
                </a:extLst>
              </a:tr>
              <a:tr h="3684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/>
                        <a:t>Hizmet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b="1" dirty="0" smtClean="0"/>
                        <a:t>3.5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18.448,44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23.305,00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16.230,90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26.589,67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47.557,45</a:t>
                      </a:r>
                      <a:endParaRPr lang="tr-TR" sz="1200" b="1" dirty="0" smtClean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26.021,26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28.591,50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400" b="1" dirty="0" smtClean="0"/>
                        <a:t>73.056,19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4487834"/>
                  </a:ext>
                </a:extLst>
              </a:tr>
              <a:tr h="368482">
                <a:tc>
                  <a:txBody>
                    <a:bodyPr/>
                    <a:lstStyle/>
                    <a:p>
                      <a:r>
                        <a:rPr lang="tr-TR" sz="1400" b="1" dirty="0" smtClean="0"/>
                        <a:t>Dayanıklı Tüketim Malzemesi</a:t>
                      </a:r>
                      <a:endParaRPr lang="tr-TR" sz="14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3.7</a:t>
                      </a:r>
                      <a:endParaRPr lang="tr-TR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53.046,27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13.741,00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10.171.60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15.278,24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5.989,92 </a:t>
                      </a:r>
                      <a:endParaRPr lang="tr-TR" sz="1200" b="1" dirty="0" smtClean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5.999,12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12.840,00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400" b="1" dirty="0" smtClean="0"/>
                        <a:t>17.640,00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4418854"/>
                  </a:ext>
                </a:extLst>
              </a:tr>
              <a:tr h="331586">
                <a:tc>
                  <a:txBody>
                    <a:bodyPr/>
                    <a:lstStyle/>
                    <a:p>
                      <a:r>
                        <a:rPr lang="tr-TR" sz="1400" b="1" dirty="0" smtClean="0"/>
                        <a:t>Mamul Mal Alımları</a:t>
                      </a:r>
                      <a:endParaRPr lang="tr-TR" sz="14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6.1</a:t>
                      </a:r>
                      <a:endParaRPr lang="tr-TR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4.999.991,56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400" b="1" dirty="0" smtClean="0"/>
                        <a:t>0</a:t>
                      </a:r>
                      <a:endParaRPr lang="tr-TR" sz="14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7159263"/>
                  </a:ext>
                </a:extLst>
              </a:tr>
              <a:tr h="5220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/>
                        <a:t>Gayri Maddi Hak Alımları</a:t>
                      </a:r>
                    </a:p>
                    <a:p>
                      <a:endParaRPr lang="tr-TR" sz="14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6.3</a:t>
                      </a:r>
                      <a:endParaRPr lang="tr-TR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479.146,11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507.461,18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822.075,71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2.381.230,94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400" b="1" dirty="0" smtClean="0"/>
                        <a:t>2.598.207,27</a:t>
                      </a:r>
                      <a:endParaRPr lang="tr-TR" sz="14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07176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0993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Gayri Maddi Hak Alımları</a:t>
            </a:r>
          </a:p>
        </p:txBody>
      </p:sp>
      <p:graphicFrame>
        <p:nvGraphicFramePr>
          <p:cNvPr id="14" name="Grafik 13"/>
          <p:cNvGraphicFramePr/>
          <p:nvPr>
            <p:extLst>
              <p:ext uri="{D42A27DB-BD31-4B8C-83A1-F6EECF244321}">
                <p14:modId xmlns:p14="http://schemas.microsoft.com/office/powerpoint/2010/main" val="2598773915"/>
              </p:ext>
            </p:extLst>
          </p:nvPr>
        </p:nvGraphicFramePr>
        <p:xfrm>
          <a:off x="612397" y="1085119"/>
          <a:ext cx="10519794" cy="47827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11805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o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6119168"/>
              </p:ext>
            </p:extLst>
          </p:nvPr>
        </p:nvGraphicFramePr>
        <p:xfrm>
          <a:off x="138546" y="4919258"/>
          <a:ext cx="11916292" cy="15707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16513">
                  <a:extLst>
                    <a:ext uri="{9D8B030D-6E8A-4147-A177-3AD203B41FA5}">
                      <a16:colId xmlns:a16="http://schemas.microsoft.com/office/drawing/2014/main" val="756480007"/>
                    </a:ext>
                  </a:extLst>
                </a:gridCol>
                <a:gridCol w="652119">
                  <a:extLst>
                    <a:ext uri="{9D8B030D-6E8A-4147-A177-3AD203B41FA5}">
                      <a16:colId xmlns:a16="http://schemas.microsoft.com/office/drawing/2014/main" val="736040550"/>
                    </a:ext>
                  </a:extLst>
                </a:gridCol>
                <a:gridCol w="652119">
                  <a:extLst>
                    <a:ext uri="{9D8B030D-6E8A-4147-A177-3AD203B41FA5}">
                      <a16:colId xmlns:a16="http://schemas.microsoft.com/office/drawing/2014/main" val="1906780651"/>
                    </a:ext>
                  </a:extLst>
                </a:gridCol>
                <a:gridCol w="652119">
                  <a:extLst>
                    <a:ext uri="{9D8B030D-6E8A-4147-A177-3AD203B41FA5}">
                      <a16:colId xmlns:a16="http://schemas.microsoft.com/office/drawing/2014/main" val="2009935135"/>
                    </a:ext>
                  </a:extLst>
                </a:gridCol>
                <a:gridCol w="728651">
                  <a:extLst>
                    <a:ext uri="{9D8B030D-6E8A-4147-A177-3AD203B41FA5}">
                      <a16:colId xmlns:a16="http://schemas.microsoft.com/office/drawing/2014/main" val="1435236378"/>
                    </a:ext>
                  </a:extLst>
                </a:gridCol>
                <a:gridCol w="728651">
                  <a:extLst>
                    <a:ext uri="{9D8B030D-6E8A-4147-A177-3AD203B41FA5}">
                      <a16:colId xmlns:a16="http://schemas.microsoft.com/office/drawing/2014/main" val="2177411768"/>
                    </a:ext>
                  </a:extLst>
                </a:gridCol>
                <a:gridCol w="728651">
                  <a:extLst>
                    <a:ext uri="{9D8B030D-6E8A-4147-A177-3AD203B41FA5}">
                      <a16:colId xmlns:a16="http://schemas.microsoft.com/office/drawing/2014/main" val="383492241"/>
                    </a:ext>
                  </a:extLst>
                </a:gridCol>
                <a:gridCol w="728651">
                  <a:extLst>
                    <a:ext uri="{9D8B030D-6E8A-4147-A177-3AD203B41FA5}">
                      <a16:colId xmlns:a16="http://schemas.microsoft.com/office/drawing/2014/main" val="3447748784"/>
                    </a:ext>
                  </a:extLst>
                </a:gridCol>
                <a:gridCol w="728651">
                  <a:extLst>
                    <a:ext uri="{9D8B030D-6E8A-4147-A177-3AD203B41FA5}">
                      <a16:colId xmlns:a16="http://schemas.microsoft.com/office/drawing/2014/main" val="3536008213"/>
                    </a:ext>
                  </a:extLst>
                </a:gridCol>
                <a:gridCol w="728651">
                  <a:extLst>
                    <a:ext uri="{9D8B030D-6E8A-4147-A177-3AD203B41FA5}">
                      <a16:colId xmlns:a16="http://schemas.microsoft.com/office/drawing/2014/main" val="3831704332"/>
                    </a:ext>
                  </a:extLst>
                </a:gridCol>
                <a:gridCol w="728651">
                  <a:extLst>
                    <a:ext uri="{9D8B030D-6E8A-4147-A177-3AD203B41FA5}">
                      <a16:colId xmlns:a16="http://schemas.microsoft.com/office/drawing/2014/main" val="3119959938"/>
                    </a:ext>
                  </a:extLst>
                </a:gridCol>
                <a:gridCol w="728651">
                  <a:extLst>
                    <a:ext uri="{9D8B030D-6E8A-4147-A177-3AD203B41FA5}">
                      <a16:colId xmlns:a16="http://schemas.microsoft.com/office/drawing/2014/main" val="2077449317"/>
                    </a:ext>
                  </a:extLst>
                </a:gridCol>
                <a:gridCol w="738023">
                  <a:extLst>
                    <a:ext uri="{9D8B030D-6E8A-4147-A177-3AD203B41FA5}">
                      <a16:colId xmlns:a16="http://schemas.microsoft.com/office/drawing/2014/main" val="2347510462"/>
                    </a:ext>
                  </a:extLst>
                </a:gridCol>
                <a:gridCol w="740600">
                  <a:extLst>
                    <a:ext uri="{9D8B030D-6E8A-4147-A177-3AD203B41FA5}">
                      <a16:colId xmlns:a16="http://schemas.microsoft.com/office/drawing/2014/main" val="1571097908"/>
                    </a:ext>
                  </a:extLst>
                </a:gridCol>
                <a:gridCol w="935591">
                  <a:extLst>
                    <a:ext uri="{9D8B030D-6E8A-4147-A177-3AD203B41FA5}">
                      <a16:colId xmlns:a16="http://schemas.microsoft.com/office/drawing/2014/main" val="1649216183"/>
                    </a:ext>
                  </a:extLst>
                </a:gridCol>
              </a:tblGrid>
              <a:tr h="2525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2011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2012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2013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2014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2015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2016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2017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</a:rPr>
                        <a:t>2018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tr-TR" sz="14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tr-TR" sz="14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tr-TR" sz="14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tr-TR" sz="14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tr-TR" sz="14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2747179291"/>
                  </a:ext>
                </a:extLst>
              </a:tr>
              <a:tr h="2931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Şehir</a:t>
                      </a:r>
                      <a:r>
                        <a:rPr lang="tr-TR" sz="1200" baseline="0" dirty="0" smtClean="0">
                          <a:effectLst/>
                        </a:rPr>
                        <a:t> Yerleşkesi</a:t>
                      </a:r>
                      <a:endParaRPr lang="tr-T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20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50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90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150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40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40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80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80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80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80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80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100 </a:t>
                      </a:r>
                      <a:r>
                        <a:rPr lang="tr-TR" sz="1200" b="0" dirty="0">
                          <a:effectLst/>
                        </a:rPr>
                        <a:t>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100 </a:t>
                      </a:r>
                      <a:r>
                        <a:rPr lang="tr-TR" sz="1200" b="0" dirty="0">
                          <a:effectLst/>
                        </a:rPr>
                        <a:t>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effectLst/>
                        </a:rPr>
                        <a:t>100 </a:t>
                      </a:r>
                      <a:r>
                        <a:rPr lang="tr-TR" sz="1200" b="1" dirty="0">
                          <a:effectLst/>
                        </a:rPr>
                        <a:t>Mbps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900662277"/>
                  </a:ext>
                </a:extLst>
              </a:tr>
              <a:tr h="2409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Kezer </a:t>
                      </a:r>
                      <a:r>
                        <a:rPr lang="tr-TR" sz="1200" baseline="0" dirty="0" smtClean="0">
                          <a:effectLst/>
                        </a:rPr>
                        <a:t>Yerleşkesi</a:t>
                      </a:r>
                      <a:endParaRPr lang="tr-T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30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30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250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250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500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500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500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500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600 </a:t>
                      </a:r>
                      <a:r>
                        <a:rPr lang="tr-TR" sz="1200" b="0" dirty="0">
                          <a:effectLst/>
                        </a:rPr>
                        <a:t>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800 </a:t>
                      </a:r>
                      <a:r>
                        <a:rPr lang="tr-TR" sz="1200" b="0" dirty="0">
                          <a:effectLst/>
                        </a:rPr>
                        <a:t>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800 </a:t>
                      </a:r>
                      <a:r>
                        <a:rPr lang="tr-TR" sz="1200" b="0" dirty="0">
                          <a:effectLst/>
                        </a:rPr>
                        <a:t>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effectLst/>
                        </a:rPr>
                        <a:t>800 </a:t>
                      </a:r>
                      <a:r>
                        <a:rPr lang="tr-TR" sz="1200" b="1" dirty="0">
                          <a:effectLst/>
                        </a:rPr>
                        <a:t>Mbps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36651457"/>
                  </a:ext>
                </a:extLst>
              </a:tr>
              <a:tr h="234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Kurtalan </a:t>
                      </a:r>
                      <a:r>
                        <a:rPr lang="tr-TR" sz="1200" dirty="0" smtClean="0">
                          <a:effectLst/>
                        </a:rPr>
                        <a:t>Yerleşkesi</a:t>
                      </a:r>
                      <a:endParaRPr lang="tr-T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</a:rPr>
                        <a:t>ADSL</a:t>
                      </a:r>
                      <a:endParaRPr lang="tr-TR" sz="12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ADSL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5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5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10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10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30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30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30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30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30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60 </a:t>
                      </a:r>
                      <a:r>
                        <a:rPr lang="tr-TR" sz="1200" b="0" dirty="0">
                          <a:effectLst/>
                        </a:rPr>
                        <a:t>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60 </a:t>
                      </a:r>
                      <a:r>
                        <a:rPr lang="tr-TR" sz="1200" b="0" dirty="0">
                          <a:effectLst/>
                        </a:rPr>
                        <a:t>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effectLst/>
                        </a:rPr>
                        <a:t>60 </a:t>
                      </a:r>
                      <a:r>
                        <a:rPr lang="tr-TR" sz="1200" b="1" dirty="0">
                          <a:effectLst/>
                        </a:rPr>
                        <a:t>Mbps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4264221798"/>
                  </a:ext>
                </a:extLst>
              </a:tr>
              <a:tr h="2658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Eruh </a:t>
                      </a:r>
                      <a:r>
                        <a:rPr lang="tr-TR" sz="1200" dirty="0" smtClean="0">
                          <a:effectLst/>
                        </a:rPr>
                        <a:t>Yerleşkesi</a:t>
                      </a:r>
                      <a:endParaRPr lang="tr-T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</a:rPr>
                        <a:t>ADSL</a:t>
                      </a:r>
                      <a:endParaRPr lang="tr-TR" sz="12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</a:rPr>
                        <a:t>ADSL</a:t>
                      </a:r>
                      <a:endParaRPr lang="tr-TR" sz="12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5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5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10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10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20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20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20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20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20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40 </a:t>
                      </a:r>
                      <a:r>
                        <a:rPr lang="tr-TR" sz="1200" b="0" dirty="0">
                          <a:effectLst/>
                        </a:rPr>
                        <a:t>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40 </a:t>
                      </a:r>
                      <a:r>
                        <a:rPr lang="tr-TR" sz="1200" b="0" dirty="0">
                          <a:effectLst/>
                        </a:rPr>
                        <a:t>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effectLst/>
                        </a:rPr>
                        <a:t>40 </a:t>
                      </a:r>
                      <a:r>
                        <a:rPr lang="tr-TR" sz="1200" b="1" dirty="0">
                          <a:effectLst/>
                        </a:rPr>
                        <a:t>Mbps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497440546"/>
                  </a:ext>
                </a:extLst>
              </a:tr>
              <a:tr h="2834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Sperma Payetleme Yerleşkesi</a:t>
                      </a:r>
                      <a:endParaRPr lang="tr-T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70 </a:t>
                      </a:r>
                      <a:r>
                        <a:rPr lang="tr-TR" sz="1200" b="0" dirty="0" err="1" smtClean="0">
                          <a:effectLst/>
                        </a:rPr>
                        <a:t>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70 </a:t>
                      </a:r>
                      <a:r>
                        <a:rPr lang="tr-TR" sz="1200" b="0" dirty="0" err="1" smtClean="0">
                          <a:effectLst/>
                        </a:rPr>
                        <a:t>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effectLst/>
                        </a:rPr>
                        <a:t>70 </a:t>
                      </a:r>
                      <a:r>
                        <a:rPr lang="tr-TR" sz="1200" b="1" dirty="0" err="1" smtClean="0">
                          <a:effectLst/>
                        </a:rPr>
                        <a:t>Mbps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773705367"/>
                  </a:ext>
                </a:extLst>
              </a:tr>
            </a:tbl>
          </a:graphicData>
        </a:graphic>
      </p:graphicFrame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ULAKNET ERİŞİM HIZLARIMIZ</a:t>
            </a:r>
            <a:endParaRPr lang="tr-TR" sz="2400" b="1" dirty="0"/>
          </a:p>
        </p:txBody>
      </p:sp>
      <p:sp>
        <p:nvSpPr>
          <p:cNvPr id="3" name="Bulut 2"/>
          <p:cNvSpPr/>
          <p:nvPr/>
        </p:nvSpPr>
        <p:spPr>
          <a:xfrm>
            <a:off x="4428822" y="2609648"/>
            <a:ext cx="2453387" cy="1549512"/>
          </a:xfrm>
          <a:prstGeom prst="cloud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Türk Telekom</a:t>
            </a:r>
          </a:p>
          <a:p>
            <a:pPr algn="ctr"/>
            <a:r>
              <a:rPr lang="tr-TR" dirty="0" smtClean="0"/>
              <a:t>Metro Ethernet</a:t>
            </a:r>
            <a:endParaRPr lang="tr-TR" dirty="0"/>
          </a:p>
        </p:txBody>
      </p:sp>
      <p:sp>
        <p:nvSpPr>
          <p:cNvPr id="4" name="Bulut 3"/>
          <p:cNvSpPr/>
          <p:nvPr/>
        </p:nvSpPr>
        <p:spPr>
          <a:xfrm>
            <a:off x="4220070" y="1118089"/>
            <a:ext cx="2869330" cy="1320799"/>
          </a:xfrm>
          <a:prstGeom prst="cloud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ULAKNET</a:t>
            </a:r>
          </a:p>
          <a:p>
            <a:pPr algn="ctr"/>
            <a:r>
              <a:rPr lang="tr-TR" dirty="0"/>
              <a:t>8</a:t>
            </a:r>
            <a:r>
              <a:rPr lang="tr-TR" dirty="0" smtClean="0"/>
              <a:t>00 Mbps</a:t>
            </a:r>
            <a:endParaRPr lang="tr-TR" dirty="0"/>
          </a:p>
        </p:txBody>
      </p:sp>
      <p:sp>
        <p:nvSpPr>
          <p:cNvPr id="5" name="Bulut 4"/>
          <p:cNvSpPr/>
          <p:nvPr/>
        </p:nvSpPr>
        <p:spPr>
          <a:xfrm>
            <a:off x="7759233" y="1018287"/>
            <a:ext cx="2780778" cy="1265128"/>
          </a:xfrm>
          <a:prstGeom prst="cloud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İNTERNET</a:t>
            </a:r>
            <a:endParaRPr lang="tr-TR" dirty="0"/>
          </a:p>
        </p:txBody>
      </p:sp>
      <p:sp>
        <p:nvSpPr>
          <p:cNvPr id="6" name="Yuvarlatılmış Dikdörtgen 5"/>
          <p:cNvSpPr/>
          <p:nvPr/>
        </p:nvSpPr>
        <p:spPr>
          <a:xfrm>
            <a:off x="8167256" y="2798382"/>
            <a:ext cx="2260600" cy="800100"/>
          </a:xfrm>
          <a:prstGeom prst="roundRect">
            <a:avLst>
              <a:gd name="adj" fmla="val 50000"/>
            </a:avLst>
          </a:prstGeom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KEZER Yerleşkesi</a:t>
            </a:r>
          </a:p>
          <a:p>
            <a:pPr algn="ctr"/>
            <a:r>
              <a:rPr lang="tr-TR" dirty="0" smtClean="0"/>
              <a:t>800 Mbps</a:t>
            </a:r>
            <a:endParaRPr lang="tr-TR" dirty="0"/>
          </a:p>
        </p:txBody>
      </p:sp>
      <p:sp>
        <p:nvSpPr>
          <p:cNvPr id="7" name="Yuvarlatılmış Dikdörtgen 6"/>
          <p:cNvSpPr/>
          <p:nvPr/>
        </p:nvSpPr>
        <p:spPr>
          <a:xfrm>
            <a:off x="711239" y="1176760"/>
            <a:ext cx="2260600" cy="800100"/>
          </a:xfrm>
          <a:prstGeom prst="roundRect">
            <a:avLst>
              <a:gd name="adj" fmla="val 50000"/>
            </a:avLst>
          </a:prstGeom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Şehir Yerleşkesi</a:t>
            </a:r>
          </a:p>
          <a:p>
            <a:pPr algn="ctr"/>
            <a:r>
              <a:rPr lang="tr-TR" dirty="0" smtClean="0"/>
              <a:t>100 Mbps</a:t>
            </a:r>
            <a:endParaRPr lang="tr-TR" dirty="0"/>
          </a:p>
        </p:txBody>
      </p:sp>
      <p:sp>
        <p:nvSpPr>
          <p:cNvPr id="8" name="Yuvarlatılmış Dikdörtgen 7"/>
          <p:cNvSpPr/>
          <p:nvPr/>
        </p:nvSpPr>
        <p:spPr>
          <a:xfrm>
            <a:off x="703006" y="2114902"/>
            <a:ext cx="2260600" cy="800100"/>
          </a:xfrm>
          <a:prstGeom prst="roundRect">
            <a:avLst>
              <a:gd name="adj" fmla="val 50000"/>
            </a:avLst>
          </a:prstGeom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Kurtalan Yerleşkesi</a:t>
            </a:r>
          </a:p>
          <a:p>
            <a:pPr algn="ctr"/>
            <a:r>
              <a:rPr lang="tr-TR" dirty="0" smtClean="0"/>
              <a:t>60 Mbps</a:t>
            </a:r>
            <a:endParaRPr lang="tr-TR" dirty="0"/>
          </a:p>
        </p:txBody>
      </p:sp>
      <p:cxnSp>
        <p:nvCxnSpPr>
          <p:cNvPr id="10" name="Düz Ok Bağlayıcısı 9"/>
          <p:cNvCxnSpPr/>
          <p:nvPr/>
        </p:nvCxnSpPr>
        <p:spPr>
          <a:xfrm>
            <a:off x="2971839" y="1714852"/>
            <a:ext cx="1832006" cy="1160628"/>
          </a:xfrm>
          <a:prstGeom prst="straightConnector1">
            <a:avLst/>
          </a:prstGeom>
          <a:ln w="889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Düz Ok Bağlayıcısı 10"/>
          <p:cNvCxnSpPr/>
          <p:nvPr/>
        </p:nvCxnSpPr>
        <p:spPr>
          <a:xfrm>
            <a:off x="2971839" y="2543354"/>
            <a:ext cx="1585352" cy="655078"/>
          </a:xfrm>
          <a:prstGeom prst="straightConnector1">
            <a:avLst/>
          </a:prstGeom>
          <a:ln w="889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Düz Ok Bağlayıcısı 11"/>
          <p:cNvCxnSpPr/>
          <p:nvPr/>
        </p:nvCxnSpPr>
        <p:spPr>
          <a:xfrm flipV="1">
            <a:off x="2976327" y="3459180"/>
            <a:ext cx="1552532" cy="13571"/>
          </a:xfrm>
          <a:prstGeom prst="straightConnector1">
            <a:avLst/>
          </a:prstGeom>
          <a:ln w="889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Düz Ok Bağlayıcısı 14"/>
          <p:cNvCxnSpPr/>
          <p:nvPr/>
        </p:nvCxnSpPr>
        <p:spPr>
          <a:xfrm>
            <a:off x="6908343" y="3318404"/>
            <a:ext cx="1232779" cy="0"/>
          </a:xfrm>
          <a:prstGeom prst="straightConnector1">
            <a:avLst/>
          </a:prstGeom>
          <a:ln w="889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Yuvarlatılmış Dikdörtgen 15"/>
          <p:cNvSpPr/>
          <p:nvPr/>
        </p:nvSpPr>
        <p:spPr>
          <a:xfrm>
            <a:off x="711239" y="3061689"/>
            <a:ext cx="2260600" cy="773233"/>
          </a:xfrm>
          <a:prstGeom prst="roundRect">
            <a:avLst>
              <a:gd name="adj" fmla="val 50000"/>
            </a:avLst>
          </a:prstGeom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Eruh Yerleşkesi</a:t>
            </a:r>
          </a:p>
          <a:p>
            <a:pPr algn="ctr"/>
            <a:r>
              <a:rPr lang="tr-TR" smtClean="0"/>
              <a:t>40 </a:t>
            </a:r>
            <a:r>
              <a:rPr lang="tr-TR" dirty="0" smtClean="0"/>
              <a:t>Mbps</a:t>
            </a:r>
            <a:endParaRPr lang="tr-TR" dirty="0"/>
          </a:p>
        </p:txBody>
      </p:sp>
      <p:sp>
        <p:nvSpPr>
          <p:cNvPr id="18" name="Bükülü Ok 17"/>
          <p:cNvSpPr/>
          <p:nvPr/>
        </p:nvSpPr>
        <p:spPr>
          <a:xfrm rot="16200000">
            <a:off x="6287825" y="1423654"/>
            <a:ext cx="1163379" cy="2166425"/>
          </a:xfrm>
          <a:prstGeom prst="bentArrow">
            <a:avLst>
              <a:gd name="adj1" fmla="val 5952"/>
              <a:gd name="adj2" fmla="val 12302"/>
              <a:gd name="adj3" fmla="val 25000"/>
              <a:gd name="adj4" fmla="val 43750"/>
            </a:avLst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  <p:cxnSp>
        <p:nvCxnSpPr>
          <p:cNvPr id="19" name="Düz Ok Bağlayıcısı 18"/>
          <p:cNvCxnSpPr/>
          <p:nvPr/>
        </p:nvCxnSpPr>
        <p:spPr>
          <a:xfrm>
            <a:off x="6908343" y="1695328"/>
            <a:ext cx="1404395" cy="0"/>
          </a:xfrm>
          <a:prstGeom prst="straightConnector1">
            <a:avLst/>
          </a:prstGeom>
          <a:ln w="889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İkizkenar Üçgen 19"/>
          <p:cNvSpPr/>
          <p:nvPr/>
        </p:nvSpPr>
        <p:spPr>
          <a:xfrm rot="5400000">
            <a:off x="7895675" y="2934105"/>
            <a:ext cx="223982" cy="239147"/>
          </a:xfrm>
          <a:prstGeom prst="triangl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2" name="Yuvarlatılmış Dikdörtgen 21"/>
          <p:cNvSpPr/>
          <p:nvPr/>
        </p:nvSpPr>
        <p:spPr>
          <a:xfrm>
            <a:off x="711239" y="3977040"/>
            <a:ext cx="2260600" cy="800100"/>
          </a:xfrm>
          <a:prstGeom prst="roundRect">
            <a:avLst>
              <a:gd name="adj" fmla="val 50000"/>
            </a:avLst>
          </a:prstGeom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Sperma Payetleme </a:t>
            </a:r>
          </a:p>
          <a:p>
            <a:pPr algn="ctr"/>
            <a:r>
              <a:rPr lang="tr-TR" dirty="0" smtClean="0"/>
              <a:t>70 Mbps</a:t>
            </a:r>
            <a:endParaRPr lang="tr-TR" dirty="0"/>
          </a:p>
        </p:txBody>
      </p:sp>
      <p:cxnSp>
        <p:nvCxnSpPr>
          <p:cNvPr id="23" name="Düz Ok Bağlayıcısı 22"/>
          <p:cNvCxnSpPr>
            <a:stCxn id="22" idx="3"/>
          </p:cNvCxnSpPr>
          <p:nvPr/>
        </p:nvCxnSpPr>
        <p:spPr>
          <a:xfrm flipV="1">
            <a:off x="2971839" y="3581808"/>
            <a:ext cx="1494749" cy="795282"/>
          </a:xfrm>
          <a:prstGeom prst="straightConnector1">
            <a:avLst/>
          </a:prstGeom>
          <a:ln w="889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2509757" y="4811087"/>
            <a:ext cx="6849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 smtClean="0"/>
              <a:t>En yüksek internet hızımız : 735 Mbps olarak gerçekleşmiştir. </a:t>
            </a:r>
            <a:endParaRPr lang="tr-TR" sz="2000" b="1" dirty="0"/>
          </a:p>
        </p:txBody>
      </p:sp>
      <p:sp>
        <p:nvSpPr>
          <p:cNvPr id="6" name="Metin kutusu 5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İNTERNET ERİŞİM HIZLARIMIZ</a:t>
            </a:r>
            <a:endParaRPr lang="tr-TR" sz="2400" b="1" dirty="0"/>
          </a:p>
        </p:txBody>
      </p:sp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6324641"/>
              </p:ext>
            </p:extLst>
          </p:nvPr>
        </p:nvGraphicFramePr>
        <p:xfrm>
          <a:off x="144918" y="5221892"/>
          <a:ext cx="11870001" cy="8728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1026">
                  <a:extLst>
                    <a:ext uri="{9D8B030D-6E8A-4147-A177-3AD203B41FA5}">
                      <a16:colId xmlns:a16="http://schemas.microsoft.com/office/drawing/2014/main" val="2873697474"/>
                    </a:ext>
                  </a:extLst>
                </a:gridCol>
                <a:gridCol w="1091026">
                  <a:extLst>
                    <a:ext uri="{9D8B030D-6E8A-4147-A177-3AD203B41FA5}">
                      <a16:colId xmlns:a16="http://schemas.microsoft.com/office/drawing/2014/main" val="3720590399"/>
                    </a:ext>
                  </a:extLst>
                </a:gridCol>
                <a:gridCol w="1091026">
                  <a:extLst>
                    <a:ext uri="{9D8B030D-6E8A-4147-A177-3AD203B41FA5}">
                      <a16:colId xmlns:a16="http://schemas.microsoft.com/office/drawing/2014/main" val="1382793064"/>
                    </a:ext>
                  </a:extLst>
                </a:gridCol>
                <a:gridCol w="1091026">
                  <a:extLst>
                    <a:ext uri="{9D8B030D-6E8A-4147-A177-3AD203B41FA5}">
                      <a16:colId xmlns:a16="http://schemas.microsoft.com/office/drawing/2014/main" val="187048136"/>
                    </a:ext>
                  </a:extLst>
                </a:gridCol>
                <a:gridCol w="1091026">
                  <a:extLst>
                    <a:ext uri="{9D8B030D-6E8A-4147-A177-3AD203B41FA5}">
                      <a16:colId xmlns:a16="http://schemas.microsoft.com/office/drawing/2014/main" val="4062300459"/>
                    </a:ext>
                  </a:extLst>
                </a:gridCol>
                <a:gridCol w="1091026">
                  <a:extLst>
                    <a:ext uri="{9D8B030D-6E8A-4147-A177-3AD203B41FA5}">
                      <a16:colId xmlns:a16="http://schemas.microsoft.com/office/drawing/2014/main" val="2537125271"/>
                    </a:ext>
                  </a:extLst>
                </a:gridCol>
                <a:gridCol w="1091026">
                  <a:extLst>
                    <a:ext uri="{9D8B030D-6E8A-4147-A177-3AD203B41FA5}">
                      <a16:colId xmlns:a16="http://schemas.microsoft.com/office/drawing/2014/main" val="208367436"/>
                    </a:ext>
                  </a:extLst>
                </a:gridCol>
                <a:gridCol w="1091026">
                  <a:extLst>
                    <a:ext uri="{9D8B030D-6E8A-4147-A177-3AD203B41FA5}">
                      <a16:colId xmlns:a16="http://schemas.microsoft.com/office/drawing/2014/main" val="4093315472"/>
                    </a:ext>
                  </a:extLst>
                </a:gridCol>
                <a:gridCol w="1091026">
                  <a:extLst>
                    <a:ext uri="{9D8B030D-6E8A-4147-A177-3AD203B41FA5}">
                      <a16:colId xmlns:a16="http://schemas.microsoft.com/office/drawing/2014/main" val="4279694407"/>
                    </a:ext>
                  </a:extLst>
                </a:gridCol>
                <a:gridCol w="942404">
                  <a:extLst>
                    <a:ext uri="{9D8B030D-6E8A-4147-A177-3AD203B41FA5}">
                      <a16:colId xmlns:a16="http://schemas.microsoft.com/office/drawing/2014/main" val="3887416012"/>
                    </a:ext>
                  </a:extLst>
                </a:gridCol>
                <a:gridCol w="1108363">
                  <a:extLst>
                    <a:ext uri="{9D8B030D-6E8A-4147-A177-3AD203B41FA5}">
                      <a16:colId xmlns:a16="http://schemas.microsoft.com/office/drawing/2014/main" val="1445649145"/>
                    </a:ext>
                  </a:extLst>
                </a:gridCol>
              </a:tblGrid>
              <a:tr h="354692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2014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2015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2016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2017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2018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2019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2020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2021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2022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2023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2024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4577648"/>
                  </a:ext>
                </a:extLst>
              </a:tr>
              <a:tr h="354692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150 Mbps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275 Mbps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330 Mbps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433 Mbps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460 Mbps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485</a:t>
                      </a:r>
                      <a:r>
                        <a:rPr lang="tr-TR" sz="1400" baseline="0" dirty="0" smtClean="0"/>
                        <a:t> Mbps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225 Mbps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625 Mbps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681 </a:t>
                      </a:r>
                      <a:r>
                        <a:rPr lang="tr-TR" sz="1400" dirty="0" err="1" smtClean="0"/>
                        <a:t>Mbps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715 </a:t>
                      </a:r>
                      <a:r>
                        <a:rPr lang="tr-TR" sz="1400" dirty="0" err="1" smtClean="0"/>
                        <a:t>Mbps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735 </a:t>
                      </a:r>
                      <a:r>
                        <a:rPr lang="tr-TR" sz="1400" dirty="0" err="1" smtClean="0"/>
                        <a:t>Mbps</a:t>
                      </a:r>
                      <a:endParaRPr lang="tr-TR" sz="1400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6959678"/>
                  </a:ext>
                </a:extLst>
              </a:tr>
            </a:tbl>
          </a:graphicData>
        </a:graphic>
      </p:graphicFrame>
      <p:pic>
        <p:nvPicPr>
          <p:cNvPr id="3" name="Resi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568" y="1529266"/>
            <a:ext cx="7078063" cy="3248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020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 descr="android - Navigation Drawer: set as always opened on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59" y="3248788"/>
            <a:ext cx="1244822" cy="999939"/>
          </a:xfrm>
          <a:prstGeom prst="rect">
            <a:avLst/>
          </a:prstGeom>
        </p:spPr>
      </p:pic>
      <p:pic>
        <p:nvPicPr>
          <p:cNvPr id="23" name="Resim 22" descr="&lt;strong&gt;Cisco&lt;/strong&gt; WLC Bonjour Process Task and Expired Certificate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681" y="4514445"/>
            <a:ext cx="986902" cy="1042502"/>
          </a:xfrm>
          <a:prstGeom prst="rect">
            <a:avLst/>
          </a:prstGeom>
        </p:spPr>
      </p:pic>
      <p:sp>
        <p:nvSpPr>
          <p:cNvPr id="2" name="Metin kutusu 1"/>
          <p:cNvSpPr txBox="1"/>
          <p:nvPr/>
        </p:nvSpPr>
        <p:spPr>
          <a:xfrm>
            <a:off x="1618905" y="600698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KULLANICI İSTATİSTİKLERİ</a:t>
            </a:r>
            <a:endParaRPr lang="tr-TR" sz="2400" b="1" dirty="0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9845670"/>
              </p:ext>
            </p:extLst>
          </p:nvPr>
        </p:nvGraphicFramePr>
        <p:xfrm>
          <a:off x="1751202" y="1187726"/>
          <a:ext cx="10400590" cy="873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91655">
                  <a:extLst>
                    <a:ext uri="{9D8B030D-6E8A-4147-A177-3AD203B41FA5}">
                      <a16:colId xmlns:a16="http://schemas.microsoft.com/office/drawing/2014/main" val="2975512768"/>
                    </a:ext>
                  </a:extLst>
                </a:gridCol>
                <a:gridCol w="746674">
                  <a:extLst>
                    <a:ext uri="{9D8B030D-6E8A-4147-A177-3AD203B41FA5}">
                      <a16:colId xmlns:a16="http://schemas.microsoft.com/office/drawing/2014/main" val="3754504195"/>
                    </a:ext>
                  </a:extLst>
                </a:gridCol>
                <a:gridCol w="746674">
                  <a:extLst>
                    <a:ext uri="{9D8B030D-6E8A-4147-A177-3AD203B41FA5}">
                      <a16:colId xmlns:a16="http://schemas.microsoft.com/office/drawing/2014/main" val="229632892"/>
                    </a:ext>
                  </a:extLst>
                </a:gridCol>
                <a:gridCol w="746674">
                  <a:extLst>
                    <a:ext uri="{9D8B030D-6E8A-4147-A177-3AD203B41FA5}">
                      <a16:colId xmlns:a16="http://schemas.microsoft.com/office/drawing/2014/main" val="683446744"/>
                    </a:ext>
                  </a:extLst>
                </a:gridCol>
                <a:gridCol w="746674">
                  <a:extLst>
                    <a:ext uri="{9D8B030D-6E8A-4147-A177-3AD203B41FA5}">
                      <a16:colId xmlns:a16="http://schemas.microsoft.com/office/drawing/2014/main" val="3618219396"/>
                    </a:ext>
                  </a:extLst>
                </a:gridCol>
                <a:gridCol w="746674">
                  <a:extLst>
                    <a:ext uri="{9D8B030D-6E8A-4147-A177-3AD203B41FA5}">
                      <a16:colId xmlns:a16="http://schemas.microsoft.com/office/drawing/2014/main" val="1897458737"/>
                    </a:ext>
                  </a:extLst>
                </a:gridCol>
                <a:gridCol w="746674">
                  <a:extLst>
                    <a:ext uri="{9D8B030D-6E8A-4147-A177-3AD203B41FA5}">
                      <a16:colId xmlns:a16="http://schemas.microsoft.com/office/drawing/2014/main" val="942578578"/>
                    </a:ext>
                  </a:extLst>
                </a:gridCol>
                <a:gridCol w="746674">
                  <a:extLst>
                    <a:ext uri="{9D8B030D-6E8A-4147-A177-3AD203B41FA5}">
                      <a16:colId xmlns:a16="http://schemas.microsoft.com/office/drawing/2014/main" val="2955968"/>
                    </a:ext>
                  </a:extLst>
                </a:gridCol>
                <a:gridCol w="746674">
                  <a:extLst>
                    <a:ext uri="{9D8B030D-6E8A-4147-A177-3AD203B41FA5}">
                      <a16:colId xmlns:a16="http://schemas.microsoft.com/office/drawing/2014/main" val="1824145775"/>
                    </a:ext>
                  </a:extLst>
                </a:gridCol>
                <a:gridCol w="746674">
                  <a:extLst>
                    <a:ext uri="{9D8B030D-6E8A-4147-A177-3AD203B41FA5}">
                      <a16:colId xmlns:a16="http://schemas.microsoft.com/office/drawing/2014/main" val="2153442547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4194395993"/>
                    </a:ext>
                  </a:extLst>
                </a:gridCol>
                <a:gridCol w="690051">
                  <a:extLst>
                    <a:ext uri="{9D8B030D-6E8A-4147-A177-3AD203B41FA5}">
                      <a16:colId xmlns:a16="http://schemas.microsoft.com/office/drawing/2014/main" val="3726052645"/>
                    </a:ext>
                  </a:extLst>
                </a:gridCol>
              </a:tblGrid>
              <a:tr h="280363">
                <a:tc>
                  <a:txBody>
                    <a:bodyPr/>
                    <a:lstStyle/>
                    <a:p>
                      <a:r>
                        <a:rPr lang="tr-TR" b="1" dirty="0" smtClean="0"/>
                        <a:t>Yıl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2014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2015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2016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2017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2018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2019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bg1"/>
                          </a:solidFill>
                        </a:rPr>
                        <a:t>2020</a:t>
                      </a:r>
                      <a:endParaRPr lang="tr-TR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bg1"/>
                          </a:solidFill>
                        </a:rPr>
                        <a:t>2021</a:t>
                      </a:r>
                      <a:endParaRPr lang="tr-TR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bg1"/>
                          </a:solidFill>
                        </a:rPr>
                        <a:t>2022</a:t>
                      </a:r>
                      <a:endParaRPr lang="tr-TR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bg1"/>
                          </a:solidFill>
                        </a:rPr>
                        <a:t>2023</a:t>
                      </a:r>
                      <a:endParaRPr lang="tr-TR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bg1"/>
                          </a:solidFill>
                        </a:rPr>
                        <a:t>2024</a:t>
                      </a:r>
                      <a:endParaRPr lang="tr-TR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613906"/>
                  </a:ext>
                </a:extLst>
              </a:tr>
              <a:tr h="508060">
                <a:tc>
                  <a:txBody>
                    <a:bodyPr/>
                    <a:lstStyle/>
                    <a:p>
                      <a:r>
                        <a:rPr lang="tr-TR" b="1" dirty="0" smtClean="0"/>
                        <a:t>Anlık Kullanıcı</a:t>
                      </a:r>
                      <a:r>
                        <a:rPr lang="tr-TR" b="1" baseline="0" dirty="0" smtClean="0"/>
                        <a:t> Sayısı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1100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1325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1600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2150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3300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3451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837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2735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2987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3115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3205</a:t>
                      </a:r>
                      <a:endParaRPr lang="tr-TR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914669"/>
                  </a:ext>
                </a:extLst>
              </a:tr>
            </a:tbl>
          </a:graphicData>
        </a:graphic>
      </p:graphicFrame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5203693"/>
              </p:ext>
            </p:extLst>
          </p:nvPr>
        </p:nvGraphicFramePr>
        <p:xfrm>
          <a:off x="1774533" y="2249438"/>
          <a:ext cx="10377259" cy="7403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8877">
                  <a:extLst>
                    <a:ext uri="{9D8B030D-6E8A-4147-A177-3AD203B41FA5}">
                      <a16:colId xmlns:a16="http://schemas.microsoft.com/office/drawing/2014/main" val="2975512768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3754504195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1963428493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683446744"/>
                    </a:ext>
                  </a:extLst>
                </a:gridCol>
                <a:gridCol w="751384">
                  <a:extLst>
                    <a:ext uri="{9D8B030D-6E8A-4147-A177-3AD203B41FA5}">
                      <a16:colId xmlns:a16="http://schemas.microsoft.com/office/drawing/2014/main" val="3618219396"/>
                    </a:ext>
                  </a:extLst>
                </a:gridCol>
                <a:gridCol w="751384">
                  <a:extLst>
                    <a:ext uri="{9D8B030D-6E8A-4147-A177-3AD203B41FA5}">
                      <a16:colId xmlns:a16="http://schemas.microsoft.com/office/drawing/2014/main" val="1897458737"/>
                    </a:ext>
                  </a:extLst>
                </a:gridCol>
                <a:gridCol w="751384">
                  <a:extLst>
                    <a:ext uri="{9D8B030D-6E8A-4147-A177-3AD203B41FA5}">
                      <a16:colId xmlns:a16="http://schemas.microsoft.com/office/drawing/2014/main" val="3386559746"/>
                    </a:ext>
                  </a:extLst>
                </a:gridCol>
                <a:gridCol w="751384">
                  <a:extLst>
                    <a:ext uri="{9D8B030D-6E8A-4147-A177-3AD203B41FA5}">
                      <a16:colId xmlns:a16="http://schemas.microsoft.com/office/drawing/2014/main" val="942578578"/>
                    </a:ext>
                  </a:extLst>
                </a:gridCol>
                <a:gridCol w="734666">
                  <a:extLst>
                    <a:ext uri="{9D8B030D-6E8A-4147-A177-3AD203B41FA5}">
                      <a16:colId xmlns:a16="http://schemas.microsoft.com/office/drawing/2014/main" val="2809440905"/>
                    </a:ext>
                  </a:extLst>
                </a:gridCol>
                <a:gridCol w="734666">
                  <a:extLst>
                    <a:ext uri="{9D8B030D-6E8A-4147-A177-3AD203B41FA5}">
                      <a16:colId xmlns:a16="http://schemas.microsoft.com/office/drawing/2014/main" val="2374216591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4246281574"/>
                    </a:ext>
                  </a:extLst>
                </a:gridCol>
                <a:gridCol w="698242">
                  <a:extLst>
                    <a:ext uri="{9D8B030D-6E8A-4147-A177-3AD203B41FA5}">
                      <a16:colId xmlns:a16="http://schemas.microsoft.com/office/drawing/2014/main" val="1957261305"/>
                    </a:ext>
                  </a:extLst>
                </a:gridCol>
              </a:tblGrid>
              <a:tr h="370177">
                <a:tc>
                  <a:txBody>
                    <a:bodyPr/>
                    <a:lstStyle/>
                    <a:p>
                      <a:r>
                        <a:rPr lang="tr-TR" dirty="0" smtClean="0"/>
                        <a:t>Yıl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2014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2015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2016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2017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2020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2021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2022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2023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2024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613906"/>
                  </a:ext>
                </a:extLst>
              </a:tr>
              <a:tr h="370177">
                <a:tc>
                  <a:txBody>
                    <a:bodyPr/>
                    <a:lstStyle/>
                    <a:p>
                      <a:r>
                        <a:rPr lang="tr-TR" b="1" dirty="0" smtClean="0"/>
                        <a:t>Günlük Kullanıcı</a:t>
                      </a:r>
                      <a:r>
                        <a:rPr lang="tr-TR" b="1" baseline="0" dirty="0" smtClean="0"/>
                        <a:t> Sayısı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3500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4115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4726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5975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5947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5987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916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4709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4925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5045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6428</a:t>
                      </a:r>
                      <a:endParaRPr lang="tr-TR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914669"/>
                  </a:ext>
                </a:extLst>
              </a:tr>
            </a:tbl>
          </a:graphicData>
        </a:graphic>
      </p:graphicFrame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1433952"/>
              </p:ext>
            </p:extLst>
          </p:nvPr>
        </p:nvGraphicFramePr>
        <p:xfrm>
          <a:off x="1202537" y="3347011"/>
          <a:ext cx="10949255" cy="7763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6863">
                  <a:extLst>
                    <a:ext uri="{9D8B030D-6E8A-4147-A177-3AD203B41FA5}">
                      <a16:colId xmlns:a16="http://schemas.microsoft.com/office/drawing/2014/main" val="2975512768"/>
                    </a:ext>
                  </a:extLst>
                </a:gridCol>
                <a:gridCol w="811816">
                  <a:extLst>
                    <a:ext uri="{9D8B030D-6E8A-4147-A177-3AD203B41FA5}">
                      <a16:colId xmlns:a16="http://schemas.microsoft.com/office/drawing/2014/main" val="3754504195"/>
                    </a:ext>
                  </a:extLst>
                </a:gridCol>
                <a:gridCol w="811816">
                  <a:extLst>
                    <a:ext uri="{9D8B030D-6E8A-4147-A177-3AD203B41FA5}">
                      <a16:colId xmlns:a16="http://schemas.microsoft.com/office/drawing/2014/main" val="827221538"/>
                    </a:ext>
                  </a:extLst>
                </a:gridCol>
                <a:gridCol w="811816">
                  <a:extLst>
                    <a:ext uri="{9D8B030D-6E8A-4147-A177-3AD203B41FA5}">
                      <a16:colId xmlns:a16="http://schemas.microsoft.com/office/drawing/2014/main" val="683446744"/>
                    </a:ext>
                  </a:extLst>
                </a:gridCol>
                <a:gridCol w="811816">
                  <a:extLst>
                    <a:ext uri="{9D8B030D-6E8A-4147-A177-3AD203B41FA5}">
                      <a16:colId xmlns:a16="http://schemas.microsoft.com/office/drawing/2014/main" val="3618219396"/>
                    </a:ext>
                  </a:extLst>
                </a:gridCol>
                <a:gridCol w="811816">
                  <a:extLst>
                    <a:ext uri="{9D8B030D-6E8A-4147-A177-3AD203B41FA5}">
                      <a16:colId xmlns:a16="http://schemas.microsoft.com/office/drawing/2014/main" val="1897458737"/>
                    </a:ext>
                  </a:extLst>
                </a:gridCol>
                <a:gridCol w="811816">
                  <a:extLst>
                    <a:ext uri="{9D8B030D-6E8A-4147-A177-3AD203B41FA5}">
                      <a16:colId xmlns:a16="http://schemas.microsoft.com/office/drawing/2014/main" val="942578578"/>
                    </a:ext>
                  </a:extLst>
                </a:gridCol>
                <a:gridCol w="696340">
                  <a:extLst>
                    <a:ext uri="{9D8B030D-6E8A-4147-A177-3AD203B41FA5}">
                      <a16:colId xmlns:a16="http://schemas.microsoft.com/office/drawing/2014/main" val="1020433707"/>
                    </a:ext>
                  </a:extLst>
                </a:gridCol>
                <a:gridCol w="696340">
                  <a:extLst>
                    <a:ext uri="{9D8B030D-6E8A-4147-A177-3AD203B41FA5}">
                      <a16:colId xmlns:a16="http://schemas.microsoft.com/office/drawing/2014/main" val="1180430148"/>
                    </a:ext>
                  </a:extLst>
                </a:gridCol>
                <a:gridCol w="696340">
                  <a:extLst>
                    <a:ext uri="{9D8B030D-6E8A-4147-A177-3AD203B41FA5}">
                      <a16:colId xmlns:a16="http://schemas.microsoft.com/office/drawing/2014/main" val="4185349297"/>
                    </a:ext>
                  </a:extLst>
                </a:gridCol>
                <a:gridCol w="811816">
                  <a:extLst>
                    <a:ext uri="{9D8B030D-6E8A-4147-A177-3AD203B41FA5}">
                      <a16:colId xmlns:a16="http://schemas.microsoft.com/office/drawing/2014/main" val="1387721948"/>
                    </a:ext>
                  </a:extLst>
                </a:gridCol>
                <a:gridCol w="830660">
                  <a:extLst>
                    <a:ext uri="{9D8B030D-6E8A-4147-A177-3AD203B41FA5}">
                      <a16:colId xmlns:a16="http://schemas.microsoft.com/office/drawing/2014/main" val="4083595142"/>
                    </a:ext>
                  </a:extLst>
                </a:gridCol>
              </a:tblGrid>
              <a:tr h="410618">
                <a:tc>
                  <a:txBody>
                    <a:bodyPr/>
                    <a:lstStyle/>
                    <a:p>
                      <a:r>
                        <a:rPr lang="tr-TR" dirty="0" smtClean="0"/>
                        <a:t>Yıl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2014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2015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2016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2017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2020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2021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2022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2023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2024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613906"/>
                  </a:ext>
                </a:extLst>
              </a:tr>
              <a:tr h="310754">
                <a:tc>
                  <a:txBody>
                    <a:bodyPr/>
                    <a:lstStyle/>
                    <a:p>
                      <a:r>
                        <a:rPr lang="tr-TR" b="1" dirty="0" smtClean="0"/>
                        <a:t>Toplam Kullanıcı</a:t>
                      </a:r>
                      <a:r>
                        <a:rPr lang="tr-TR" b="1" baseline="0" dirty="0" smtClean="0"/>
                        <a:t> Sayısı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10692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12985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15310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18786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23476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26581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1404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9790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9915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10030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12231</a:t>
                      </a:r>
                      <a:endParaRPr lang="tr-TR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914669"/>
                  </a:ext>
                </a:extLst>
              </a:tr>
            </a:tbl>
          </a:graphicData>
        </a:graphic>
      </p:graphicFrame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348370"/>
              </p:ext>
            </p:extLst>
          </p:nvPr>
        </p:nvGraphicFramePr>
        <p:xfrm>
          <a:off x="2325299" y="4581586"/>
          <a:ext cx="9826493" cy="7965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664">
                  <a:extLst>
                    <a:ext uri="{9D8B030D-6E8A-4147-A177-3AD203B41FA5}">
                      <a16:colId xmlns:a16="http://schemas.microsoft.com/office/drawing/2014/main" val="2975512768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3754504195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517004359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683446744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3618219396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1897458737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942578578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493635655"/>
                    </a:ext>
                  </a:extLst>
                </a:gridCol>
                <a:gridCol w="768326">
                  <a:extLst>
                    <a:ext uri="{9D8B030D-6E8A-4147-A177-3AD203B41FA5}">
                      <a16:colId xmlns:a16="http://schemas.microsoft.com/office/drawing/2014/main" val="665804421"/>
                    </a:ext>
                  </a:extLst>
                </a:gridCol>
                <a:gridCol w="661746">
                  <a:extLst>
                    <a:ext uri="{9D8B030D-6E8A-4147-A177-3AD203B41FA5}">
                      <a16:colId xmlns:a16="http://schemas.microsoft.com/office/drawing/2014/main" val="2182152049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48118284"/>
                    </a:ext>
                  </a:extLst>
                </a:gridCol>
                <a:gridCol w="748213">
                  <a:extLst>
                    <a:ext uri="{9D8B030D-6E8A-4147-A177-3AD203B41FA5}">
                      <a16:colId xmlns:a16="http://schemas.microsoft.com/office/drawing/2014/main" val="2768317322"/>
                    </a:ext>
                  </a:extLst>
                </a:gridCol>
              </a:tblGrid>
              <a:tr h="399010">
                <a:tc>
                  <a:txBody>
                    <a:bodyPr/>
                    <a:lstStyle/>
                    <a:p>
                      <a:r>
                        <a:rPr lang="tr-TR" dirty="0" smtClean="0"/>
                        <a:t>Yıl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2014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2015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2016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2017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2020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2021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2022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2023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2024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613906"/>
                  </a:ext>
                </a:extLst>
              </a:tr>
              <a:tr h="397549">
                <a:tc>
                  <a:txBody>
                    <a:bodyPr/>
                    <a:lstStyle/>
                    <a:p>
                      <a:r>
                        <a:rPr lang="tr-TR" b="1" dirty="0" smtClean="0"/>
                        <a:t>Access</a:t>
                      </a:r>
                      <a:r>
                        <a:rPr lang="tr-TR" b="1" baseline="0" dirty="0" smtClean="0"/>
                        <a:t> Point  Sayısı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80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117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126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134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179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179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179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179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179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193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202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914669"/>
                  </a:ext>
                </a:extLst>
              </a:tr>
            </a:tbl>
          </a:graphicData>
        </a:graphic>
      </p:graphicFrame>
      <p:pic>
        <p:nvPicPr>
          <p:cNvPr id="7" name="Resim 6" descr="Cute Girl · Free image on Pixaba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476" y="1159668"/>
            <a:ext cx="719130" cy="780432"/>
          </a:xfrm>
          <a:prstGeom prst="rect">
            <a:avLst/>
          </a:prstGeom>
        </p:spPr>
      </p:pic>
      <p:pic>
        <p:nvPicPr>
          <p:cNvPr id="8" name="Resim 7" descr="Magunkról | Biológia és Környezettan Szakmódszertani Csoport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23" y="1184166"/>
            <a:ext cx="740353" cy="740353"/>
          </a:xfrm>
          <a:prstGeom prst="rect">
            <a:avLst/>
          </a:prstGeom>
        </p:spPr>
      </p:pic>
      <p:pic>
        <p:nvPicPr>
          <p:cNvPr id="19" name="Resim 18" descr="&lt;strong&gt;Computer&lt;/strong&gt; User &lt;strong&gt;Icon&lt;/strong&gt; · Free image on Pixabay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70" y="2107501"/>
            <a:ext cx="1043982" cy="1043982"/>
          </a:xfrm>
          <a:prstGeom prst="rect">
            <a:avLst/>
          </a:prstGeom>
        </p:spPr>
      </p:pic>
      <p:graphicFrame>
        <p:nvGraphicFramePr>
          <p:cNvPr id="9" name="Tablo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406771"/>
              </p:ext>
            </p:extLst>
          </p:nvPr>
        </p:nvGraphicFramePr>
        <p:xfrm>
          <a:off x="9482461" y="5666357"/>
          <a:ext cx="2669331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102">
                  <a:extLst>
                    <a:ext uri="{9D8B030D-6E8A-4147-A177-3AD203B41FA5}">
                      <a16:colId xmlns:a16="http://schemas.microsoft.com/office/drawing/2014/main" val="4082286508"/>
                    </a:ext>
                  </a:extLst>
                </a:gridCol>
                <a:gridCol w="587229">
                  <a:extLst>
                    <a:ext uri="{9D8B030D-6E8A-4147-A177-3AD203B41FA5}">
                      <a16:colId xmlns:a16="http://schemas.microsoft.com/office/drawing/2014/main" val="28072978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r-TR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Morfoloji</a:t>
                      </a:r>
                      <a:endParaRPr lang="tr-TR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37</a:t>
                      </a:r>
                      <a:endParaRPr lang="tr-TR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82338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Sağlık Bilimleri</a:t>
                      </a:r>
                      <a:r>
                        <a:rPr lang="tr-TR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 MYO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61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9110634"/>
                  </a:ext>
                </a:extLst>
              </a:tr>
            </a:tbl>
          </a:graphicData>
        </a:graphic>
      </p:graphicFrame>
      <p:pic>
        <p:nvPicPr>
          <p:cNvPr id="13" name="Resim 12" descr="&lt;strong&gt;Cisco&lt;/strong&gt; WLC Bonjour Process Task and Expired Certificate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8168" y="5635475"/>
            <a:ext cx="760593" cy="803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85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r-TR" sz="2400" b="1" dirty="0">
                <a:solidFill>
                  <a:prstClr val="black"/>
                </a:solidFill>
              </a:rPr>
              <a:t>EBYS (Elektronik Belge Yönetim Sistemi)</a:t>
            </a:r>
          </a:p>
        </p:txBody>
      </p:sp>
      <p:graphicFrame>
        <p:nvGraphicFramePr>
          <p:cNvPr id="19" name="Tablo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8736549"/>
              </p:ext>
            </p:extLst>
          </p:nvPr>
        </p:nvGraphicFramePr>
        <p:xfrm>
          <a:off x="251343" y="2810123"/>
          <a:ext cx="11364412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2228">
                  <a:extLst>
                    <a:ext uri="{9D8B030D-6E8A-4147-A177-3AD203B41FA5}">
                      <a16:colId xmlns:a16="http://schemas.microsoft.com/office/drawing/2014/main" val="2975512768"/>
                    </a:ext>
                  </a:extLst>
                </a:gridCol>
                <a:gridCol w="722630">
                  <a:extLst>
                    <a:ext uri="{9D8B030D-6E8A-4147-A177-3AD203B41FA5}">
                      <a16:colId xmlns:a16="http://schemas.microsoft.com/office/drawing/2014/main" val="3754504195"/>
                    </a:ext>
                  </a:extLst>
                </a:gridCol>
                <a:gridCol w="813118">
                  <a:extLst>
                    <a:ext uri="{9D8B030D-6E8A-4147-A177-3AD203B41FA5}">
                      <a16:colId xmlns:a16="http://schemas.microsoft.com/office/drawing/2014/main" val="1019369336"/>
                    </a:ext>
                  </a:extLst>
                </a:gridCol>
                <a:gridCol w="813118">
                  <a:extLst>
                    <a:ext uri="{9D8B030D-6E8A-4147-A177-3AD203B41FA5}">
                      <a16:colId xmlns:a16="http://schemas.microsoft.com/office/drawing/2014/main" val="683446744"/>
                    </a:ext>
                  </a:extLst>
                </a:gridCol>
                <a:gridCol w="813118">
                  <a:extLst>
                    <a:ext uri="{9D8B030D-6E8A-4147-A177-3AD203B41FA5}">
                      <a16:colId xmlns:a16="http://schemas.microsoft.com/office/drawing/2014/main" val="3618219396"/>
                    </a:ext>
                  </a:extLst>
                </a:gridCol>
                <a:gridCol w="813118">
                  <a:extLst>
                    <a:ext uri="{9D8B030D-6E8A-4147-A177-3AD203B41FA5}">
                      <a16:colId xmlns:a16="http://schemas.microsoft.com/office/drawing/2014/main" val="1897458737"/>
                    </a:ext>
                  </a:extLst>
                </a:gridCol>
                <a:gridCol w="813118">
                  <a:extLst>
                    <a:ext uri="{9D8B030D-6E8A-4147-A177-3AD203B41FA5}">
                      <a16:colId xmlns:a16="http://schemas.microsoft.com/office/drawing/2014/main" val="2966862841"/>
                    </a:ext>
                  </a:extLst>
                </a:gridCol>
                <a:gridCol w="813118">
                  <a:extLst>
                    <a:ext uri="{9D8B030D-6E8A-4147-A177-3AD203B41FA5}">
                      <a16:colId xmlns:a16="http://schemas.microsoft.com/office/drawing/2014/main" val="942578578"/>
                    </a:ext>
                  </a:extLst>
                </a:gridCol>
                <a:gridCol w="813118">
                  <a:extLst>
                    <a:ext uri="{9D8B030D-6E8A-4147-A177-3AD203B41FA5}">
                      <a16:colId xmlns:a16="http://schemas.microsoft.com/office/drawing/2014/main" val="4280530337"/>
                    </a:ext>
                  </a:extLst>
                </a:gridCol>
                <a:gridCol w="813118">
                  <a:extLst>
                    <a:ext uri="{9D8B030D-6E8A-4147-A177-3AD203B41FA5}">
                      <a16:colId xmlns:a16="http://schemas.microsoft.com/office/drawing/2014/main" val="1760378863"/>
                    </a:ext>
                  </a:extLst>
                </a:gridCol>
                <a:gridCol w="813118">
                  <a:extLst>
                    <a:ext uri="{9D8B030D-6E8A-4147-A177-3AD203B41FA5}">
                      <a16:colId xmlns:a16="http://schemas.microsoft.com/office/drawing/2014/main" val="1810978648"/>
                    </a:ext>
                  </a:extLst>
                </a:gridCol>
                <a:gridCol w="991492">
                  <a:extLst>
                    <a:ext uri="{9D8B030D-6E8A-4147-A177-3AD203B41FA5}">
                      <a16:colId xmlns:a16="http://schemas.microsoft.com/office/drawing/2014/main" val="4101118605"/>
                    </a:ext>
                  </a:extLst>
                </a:gridCol>
              </a:tblGrid>
              <a:tr h="301545"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Çevresel Etkisi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2014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2015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2016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2017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2018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2019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2020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2021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2022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2023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2024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613906"/>
                  </a:ext>
                </a:extLst>
              </a:tr>
              <a:tr h="251288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Kurtarılan Ağaç Sayısı (adet)</a:t>
                      </a:r>
                      <a:endParaRPr lang="tr-TR" sz="1400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6,39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36,34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49,04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57,00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97,66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105,77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191,24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107,46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38,46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58,23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62,96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914669"/>
                  </a:ext>
                </a:extLst>
              </a:tr>
              <a:tr h="251288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Üretilmeyen CO2 Miktarı (kg)</a:t>
                      </a:r>
                      <a:endParaRPr lang="tr-TR" sz="1400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1.804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10.256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13.839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16.086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27.559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29.848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53.969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30.326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10.854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16.432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17.766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7339592"/>
                  </a:ext>
                </a:extLst>
              </a:tr>
              <a:tr h="251288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Kurtarılan Su Miktarı (</a:t>
                      </a:r>
                      <a:r>
                        <a:rPr lang="tr-TR" sz="1400" dirty="0" err="1" smtClean="0"/>
                        <a:t>lt</a:t>
                      </a:r>
                      <a:r>
                        <a:rPr lang="tr-TR" sz="1400" dirty="0" smtClean="0"/>
                        <a:t>)</a:t>
                      </a:r>
                      <a:endParaRPr lang="tr-TR" sz="1400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31.842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180.988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244.219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283.867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486.329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526.722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952.393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535.162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191.542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289.985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313.519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9783282"/>
                  </a:ext>
                </a:extLst>
              </a:tr>
              <a:tr h="251288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Engellenen Atık Miktarı (kg)</a:t>
                      </a:r>
                      <a:endParaRPr lang="tr-TR" sz="1400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127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724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977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1.135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1.945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2.107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3.810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2.141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766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1.160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1.254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789984"/>
                  </a:ext>
                </a:extLst>
              </a:tr>
            </a:tbl>
          </a:graphicData>
        </a:graphic>
      </p:graphicFrame>
      <p:graphicFrame>
        <p:nvGraphicFramePr>
          <p:cNvPr id="24" name="Tablo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2040410"/>
              </p:ext>
            </p:extLst>
          </p:nvPr>
        </p:nvGraphicFramePr>
        <p:xfrm>
          <a:off x="195617" y="1071280"/>
          <a:ext cx="11420138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0412">
                  <a:extLst>
                    <a:ext uri="{9D8B030D-6E8A-4147-A177-3AD203B41FA5}">
                      <a16:colId xmlns:a16="http://schemas.microsoft.com/office/drawing/2014/main" val="2975512768"/>
                    </a:ext>
                  </a:extLst>
                </a:gridCol>
                <a:gridCol w="740953">
                  <a:extLst>
                    <a:ext uri="{9D8B030D-6E8A-4147-A177-3AD203B41FA5}">
                      <a16:colId xmlns:a16="http://schemas.microsoft.com/office/drawing/2014/main" val="3754504195"/>
                    </a:ext>
                  </a:extLst>
                </a:gridCol>
                <a:gridCol w="904926">
                  <a:extLst>
                    <a:ext uri="{9D8B030D-6E8A-4147-A177-3AD203B41FA5}">
                      <a16:colId xmlns:a16="http://schemas.microsoft.com/office/drawing/2014/main" val="3806859157"/>
                    </a:ext>
                  </a:extLst>
                </a:gridCol>
                <a:gridCol w="904926">
                  <a:extLst>
                    <a:ext uri="{9D8B030D-6E8A-4147-A177-3AD203B41FA5}">
                      <a16:colId xmlns:a16="http://schemas.microsoft.com/office/drawing/2014/main" val="683446744"/>
                    </a:ext>
                  </a:extLst>
                </a:gridCol>
                <a:gridCol w="904926">
                  <a:extLst>
                    <a:ext uri="{9D8B030D-6E8A-4147-A177-3AD203B41FA5}">
                      <a16:colId xmlns:a16="http://schemas.microsoft.com/office/drawing/2014/main" val="3618219396"/>
                    </a:ext>
                  </a:extLst>
                </a:gridCol>
                <a:gridCol w="904926">
                  <a:extLst>
                    <a:ext uri="{9D8B030D-6E8A-4147-A177-3AD203B41FA5}">
                      <a16:colId xmlns:a16="http://schemas.microsoft.com/office/drawing/2014/main" val="1897458737"/>
                    </a:ext>
                  </a:extLst>
                </a:gridCol>
                <a:gridCol w="904926">
                  <a:extLst>
                    <a:ext uri="{9D8B030D-6E8A-4147-A177-3AD203B41FA5}">
                      <a16:colId xmlns:a16="http://schemas.microsoft.com/office/drawing/2014/main" val="54575180"/>
                    </a:ext>
                  </a:extLst>
                </a:gridCol>
                <a:gridCol w="1058632">
                  <a:extLst>
                    <a:ext uri="{9D8B030D-6E8A-4147-A177-3AD203B41FA5}">
                      <a16:colId xmlns:a16="http://schemas.microsoft.com/office/drawing/2014/main" val="942578578"/>
                    </a:ext>
                  </a:extLst>
                </a:gridCol>
                <a:gridCol w="904926">
                  <a:extLst>
                    <a:ext uri="{9D8B030D-6E8A-4147-A177-3AD203B41FA5}">
                      <a16:colId xmlns:a16="http://schemas.microsoft.com/office/drawing/2014/main" val="2650037562"/>
                    </a:ext>
                  </a:extLst>
                </a:gridCol>
                <a:gridCol w="833736">
                  <a:extLst>
                    <a:ext uri="{9D8B030D-6E8A-4147-A177-3AD203B41FA5}">
                      <a16:colId xmlns:a16="http://schemas.microsoft.com/office/drawing/2014/main" val="981211221"/>
                    </a:ext>
                  </a:extLst>
                </a:gridCol>
                <a:gridCol w="813118">
                  <a:extLst>
                    <a:ext uri="{9D8B030D-6E8A-4147-A177-3AD203B41FA5}">
                      <a16:colId xmlns:a16="http://schemas.microsoft.com/office/drawing/2014/main" val="2359381526"/>
                    </a:ext>
                  </a:extLst>
                </a:gridCol>
                <a:gridCol w="813731">
                  <a:extLst>
                    <a:ext uri="{9D8B030D-6E8A-4147-A177-3AD203B41FA5}">
                      <a16:colId xmlns:a16="http://schemas.microsoft.com/office/drawing/2014/main" val="1023957822"/>
                    </a:ext>
                  </a:extLst>
                </a:gridCol>
              </a:tblGrid>
              <a:tr h="301545"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Evrak İstatistikleri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2014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2015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2016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2017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2018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2019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b="1" dirty="0" smtClean="0">
                          <a:solidFill>
                            <a:schemeClr val="bg1"/>
                          </a:solidFill>
                        </a:rPr>
                        <a:t>2020</a:t>
                      </a:r>
                      <a:endParaRPr lang="tr-TR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b="1" dirty="0" smtClean="0">
                          <a:solidFill>
                            <a:schemeClr val="bg1"/>
                          </a:solidFill>
                        </a:rPr>
                        <a:t>2021</a:t>
                      </a:r>
                      <a:endParaRPr lang="tr-TR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b="1" dirty="0" smtClean="0">
                          <a:solidFill>
                            <a:schemeClr val="bg1"/>
                          </a:solidFill>
                        </a:rPr>
                        <a:t>2022</a:t>
                      </a:r>
                      <a:endParaRPr lang="tr-TR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b="1" dirty="0" smtClean="0">
                          <a:solidFill>
                            <a:schemeClr val="bg1"/>
                          </a:solidFill>
                        </a:rPr>
                        <a:t>2023</a:t>
                      </a:r>
                      <a:endParaRPr lang="tr-TR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b="1" dirty="0" smtClean="0">
                          <a:solidFill>
                            <a:schemeClr val="bg1"/>
                          </a:solidFill>
                        </a:rPr>
                        <a:t>2024</a:t>
                      </a:r>
                      <a:endParaRPr lang="tr-TR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613906"/>
                  </a:ext>
                </a:extLst>
              </a:tr>
              <a:tr h="251288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Evrak Sayısı</a:t>
                      </a:r>
                      <a:endParaRPr lang="tr-TR" sz="1400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23.725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105.617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139.628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159.817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208.828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244.477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302.727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361.959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346.310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370.962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388.896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914669"/>
                  </a:ext>
                </a:extLst>
              </a:tr>
              <a:tr h="251288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Sayfa Sayısı</a:t>
                      </a:r>
                      <a:endParaRPr lang="tr-TR" sz="1400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53.078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301.656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407.035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473.113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810.549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877.887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1.587.324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891.951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319.241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483.296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522.548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8418419"/>
                  </a:ext>
                </a:extLst>
              </a:tr>
            </a:tbl>
          </a:graphicData>
        </a:graphic>
      </p:graphicFrame>
      <p:graphicFrame>
        <p:nvGraphicFramePr>
          <p:cNvPr id="25" name="Tablo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7337347"/>
              </p:ext>
            </p:extLst>
          </p:nvPr>
        </p:nvGraphicFramePr>
        <p:xfrm>
          <a:off x="936883" y="2083578"/>
          <a:ext cx="10678872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9748">
                  <a:extLst>
                    <a:ext uri="{9D8B030D-6E8A-4147-A177-3AD203B41FA5}">
                      <a16:colId xmlns:a16="http://schemas.microsoft.com/office/drawing/2014/main" val="2975512768"/>
                    </a:ext>
                  </a:extLst>
                </a:gridCol>
                <a:gridCol w="658723">
                  <a:extLst>
                    <a:ext uri="{9D8B030D-6E8A-4147-A177-3AD203B41FA5}">
                      <a16:colId xmlns:a16="http://schemas.microsoft.com/office/drawing/2014/main" val="3754504195"/>
                    </a:ext>
                  </a:extLst>
                </a:gridCol>
                <a:gridCol w="741837">
                  <a:extLst>
                    <a:ext uri="{9D8B030D-6E8A-4147-A177-3AD203B41FA5}">
                      <a16:colId xmlns:a16="http://schemas.microsoft.com/office/drawing/2014/main" val="2795201022"/>
                    </a:ext>
                  </a:extLst>
                </a:gridCol>
                <a:gridCol w="741837">
                  <a:extLst>
                    <a:ext uri="{9D8B030D-6E8A-4147-A177-3AD203B41FA5}">
                      <a16:colId xmlns:a16="http://schemas.microsoft.com/office/drawing/2014/main" val="683446744"/>
                    </a:ext>
                  </a:extLst>
                </a:gridCol>
                <a:gridCol w="741837">
                  <a:extLst>
                    <a:ext uri="{9D8B030D-6E8A-4147-A177-3AD203B41FA5}">
                      <a16:colId xmlns:a16="http://schemas.microsoft.com/office/drawing/2014/main" val="3618219396"/>
                    </a:ext>
                  </a:extLst>
                </a:gridCol>
                <a:gridCol w="741837">
                  <a:extLst>
                    <a:ext uri="{9D8B030D-6E8A-4147-A177-3AD203B41FA5}">
                      <a16:colId xmlns:a16="http://schemas.microsoft.com/office/drawing/2014/main" val="1897458737"/>
                    </a:ext>
                  </a:extLst>
                </a:gridCol>
                <a:gridCol w="741837">
                  <a:extLst>
                    <a:ext uri="{9D8B030D-6E8A-4147-A177-3AD203B41FA5}">
                      <a16:colId xmlns:a16="http://schemas.microsoft.com/office/drawing/2014/main" val="3904350445"/>
                    </a:ext>
                  </a:extLst>
                </a:gridCol>
                <a:gridCol w="834731">
                  <a:extLst>
                    <a:ext uri="{9D8B030D-6E8A-4147-A177-3AD203B41FA5}">
                      <a16:colId xmlns:a16="http://schemas.microsoft.com/office/drawing/2014/main" val="942578578"/>
                    </a:ext>
                  </a:extLst>
                </a:gridCol>
                <a:gridCol w="834731">
                  <a:extLst>
                    <a:ext uri="{9D8B030D-6E8A-4147-A177-3AD203B41FA5}">
                      <a16:colId xmlns:a16="http://schemas.microsoft.com/office/drawing/2014/main" val="4269559183"/>
                    </a:ext>
                  </a:extLst>
                </a:gridCol>
                <a:gridCol w="741837">
                  <a:extLst>
                    <a:ext uri="{9D8B030D-6E8A-4147-A177-3AD203B41FA5}">
                      <a16:colId xmlns:a16="http://schemas.microsoft.com/office/drawing/2014/main" val="3061140922"/>
                    </a:ext>
                  </a:extLst>
                </a:gridCol>
                <a:gridCol w="722630">
                  <a:extLst>
                    <a:ext uri="{9D8B030D-6E8A-4147-A177-3AD203B41FA5}">
                      <a16:colId xmlns:a16="http://schemas.microsoft.com/office/drawing/2014/main" val="633445228"/>
                    </a:ext>
                  </a:extLst>
                </a:gridCol>
                <a:gridCol w="847287">
                  <a:extLst>
                    <a:ext uri="{9D8B030D-6E8A-4147-A177-3AD203B41FA5}">
                      <a16:colId xmlns:a16="http://schemas.microsoft.com/office/drawing/2014/main" val="3060079087"/>
                    </a:ext>
                  </a:extLst>
                </a:gridCol>
              </a:tblGrid>
              <a:tr h="301545"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Finansal İstatistikleri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2014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2015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2016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2017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2018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2019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2020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2021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2022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2023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2024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613906"/>
                  </a:ext>
                </a:extLst>
              </a:tr>
              <a:tr h="251288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Toner ve Kağıt Tasarrufu (TL)</a:t>
                      </a:r>
                      <a:endParaRPr lang="tr-TR" sz="1400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4.247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24.133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32.563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37.867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/>
                        <a:t>64.846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70.571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122.240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133.839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63.848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r-TR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96.665</a:t>
                      </a:r>
                      <a:endParaRPr lang="tr-TR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r-TR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156.765</a:t>
                      </a:r>
                      <a:endParaRPr lang="tr-TR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914669"/>
                  </a:ext>
                </a:extLst>
              </a:tr>
            </a:tbl>
          </a:graphicData>
        </a:graphic>
      </p:graphicFrame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1123" y="4435814"/>
            <a:ext cx="2785142" cy="2317837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704" y="4464999"/>
            <a:ext cx="2424419" cy="2288652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265" y="4451068"/>
            <a:ext cx="2827092" cy="2316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86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68457" y="0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WEB SAYFASI İSTATİSTİKLERİ</a:t>
            </a:r>
            <a:endParaRPr lang="tr-TR" sz="2400" b="1" dirty="0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4583670"/>
              </p:ext>
            </p:extLst>
          </p:nvPr>
        </p:nvGraphicFramePr>
        <p:xfrm>
          <a:off x="82992" y="379301"/>
          <a:ext cx="12109008" cy="1868085"/>
        </p:xfrm>
        <a:graphic>
          <a:graphicData uri="http://schemas.openxmlformats.org/drawingml/2006/table">
            <a:tbl>
              <a:tblPr firstRow="1" bandRow="1">
                <a:effectLst>
                  <a:outerShdw blurRad="330200" dist="50800" dir="5400000" algn="ctr" rotWithShape="0">
                    <a:srgbClr val="000000">
                      <a:alpha val="71000"/>
                    </a:srgbClr>
                  </a:outerShdw>
                </a:effectLst>
                <a:tableStyleId>{5C22544A-7EE6-4342-B048-85BDC9FD1C3A}</a:tableStyleId>
              </a:tblPr>
              <a:tblGrid>
                <a:gridCol w="2048447">
                  <a:extLst>
                    <a:ext uri="{9D8B030D-6E8A-4147-A177-3AD203B41FA5}">
                      <a16:colId xmlns:a16="http://schemas.microsoft.com/office/drawing/2014/main" val="2975512768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3754504195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1053335654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4097022104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683446744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3618219396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1897458737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4160633929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2262606046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2305488951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3125832106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4023693924"/>
                    </a:ext>
                  </a:extLst>
                </a:gridCol>
                <a:gridCol w="836874">
                  <a:extLst>
                    <a:ext uri="{9D8B030D-6E8A-4147-A177-3AD203B41FA5}">
                      <a16:colId xmlns:a16="http://schemas.microsoft.com/office/drawing/2014/main" val="2348786400"/>
                    </a:ext>
                  </a:extLst>
                </a:gridCol>
              </a:tblGrid>
              <a:tr h="277580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www.siirt.edu.tr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2013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2014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2015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2016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2017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2018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2019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2020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2021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2022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2023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2024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613906"/>
                  </a:ext>
                </a:extLst>
              </a:tr>
              <a:tr h="307732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Oturum Açma </a:t>
                      </a:r>
                      <a:r>
                        <a:rPr lang="tr-TR" sz="1400" baseline="0" dirty="0" smtClean="0"/>
                        <a:t>Sayısı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522.375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623.332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869.817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1.292.512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1.691.419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1.829.515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1.945.315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2.295.636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2.149.656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2.482.930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1.533.338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2.156.222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914669"/>
                  </a:ext>
                </a:extLst>
              </a:tr>
              <a:tr h="243281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Sayfa Görüntüleme</a:t>
                      </a:r>
                      <a:r>
                        <a:rPr lang="tr-TR" sz="1400" baseline="0" dirty="0" smtClean="0"/>
                        <a:t> Sayısı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1.950.911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2.197.395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2.975.765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3.294.767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3.690.814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3.988.669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4.654.581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5.616.149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5.580.075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5.750.949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6.223.697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4.541.007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3067895"/>
                  </a:ext>
                </a:extLst>
              </a:tr>
              <a:tr h="341153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Kullanıcı Ziyaret Sayısı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229.909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271.358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337.558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349.533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596.749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538.163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502.440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542.263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707.587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774.529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631.297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859.167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299118"/>
                  </a:ext>
                </a:extLst>
              </a:tr>
              <a:tr h="252346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Ortalama</a:t>
                      </a:r>
                      <a:r>
                        <a:rPr lang="tr-TR" sz="1400" baseline="0" dirty="0" smtClean="0"/>
                        <a:t> Oturum Süresi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03:21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03:21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03:04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02:22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01:55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01:58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02:05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02:17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02:22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02:06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02:35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02.55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2677217"/>
                  </a:ext>
                </a:extLst>
              </a:tr>
              <a:tr h="252346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Web Sayfası</a:t>
                      </a:r>
                      <a:r>
                        <a:rPr lang="tr-TR" sz="1400" baseline="0" dirty="0" smtClean="0"/>
                        <a:t> Birim Sayısı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194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320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334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smtClean="0"/>
                        <a:t>378</a:t>
                      </a:r>
                      <a:endParaRPr lang="tr-TR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3977309"/>
                  </a:ext>
                </a:extLst>
              </a:tr>
            </a:tbl>
          </a:graphicData>
        </a:graphic>
      </p:graphicFrame>
      <p:pic>
        <p:nvPicPr>
          <p:cNvPr id="5" name="Resi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92" y="2329750"/>
            <a:ext cx="3074514" cy="2312455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" r="58976"/>
          <a:stretch/>
        </p:blipFill>
        <p:spPr>
          <a:xfrm>
            <a:off x="8825839" y="2247386"/>
            <a:ext cx="3252069" cy="4610614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978" y="2247386"/>
            <a:ext cx="6640944" cy="4610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664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7586483"/>
              </p:ext>
            </p:extLst>
          </p:nvPr>
        </p:nvGraphicFramePr>
        <p:xfrm>
          <a:off x="2587541" y="952272"/>
          <a:ext cx="6093118" cy="59057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3118">
                  <a:extLst>
                    <a:ext uri="{9D8B030D-6E8A-4147-A177-3AD203B41FA5}">
                      <a16:colId xmlns:a16="http://schemas.microsoft.com/office/drawing/2014/main" val="1227423622"/>
                    </a:ext>
                  </a:extLst>
                </a:gridCol>
              </a:tblGrid>
              <a:tr h="2235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err="1" smtClean="0">
                          <a:effectLst/>
                        </a:rPr>
                        <a:t>Yazılım</a:t>
                      </a:r>
                      <a:r>
                        <a:rPr lang="en-US" sz="1800" dirty="0" smtClean="0">
                          <a:effectLst/>
                        </a:rPr>
                        <a:t>-Program </a:t>
                      </a:r>
                      <a:r>
                        <a:rPr lang="en-US" sz="1800" dirty="0" err="1" smtClean="0">
                          <a:effectLst/>
                        </a:rPr>
                        <a:t>Adı</a:t>
                      </a:r>
                      <a:endParaRPr lang="tr-TR" sz="16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5962103"/>
                  </a:ext>
                </a:extLst>
              </a:tr>
              <a:tr h="259442">
                <a:tc>
                  <a:txBody>
                    <a:bodyPr/>
                    <a:lstStyle/>
                    <a:p>
                      <a:pPr marL="69215" marR="34036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err="1" smtClean="0">
                          <a:effectLst/>
                        </a:rPr>
                        <a:t>Proliz</a:t>
                      </a:r>
                      <a:r>
                        <a:rPr lang="tr-TR" sz="1600" b="1" dirty="0" smtClean="0">
                          <a:effectLst/>
                        </a:rPr>
                        <a:t> </a:t>
                      </a:r>
                      <a:r>
                        <a:rPr lang="en-US" sz="1600" b="1" dirty="0" err="1" smtClean="0">
                          <a:effectLst/>
                        </a:rPr>
                        <a:t>Öğrenci</a:t>
                      </a:r>
                      <a:r>
                        <a:rPr lang="en-US" sz="1600" b="1" dirty="0" smtClean="0">
                          <a:effectLst/>
                        </a:rPr>
                        <a:t> </a:t>
                      </a:r>
                      <a:r>
                        <a:rPr lang="en-US" sz="1600" b="1" dirty="0" err="1" smtClean="0">
                          <a:effectLst/>
                        </a:rPr>
                        <a:t>Bilgi</a:t>
                      </a:r>
                      <a:r>
                        <a:rPr lang="en-US" sz="1600" b="1" dirty="0" smtClean="0">
                          <a:effectLst/>
                        </a:rPr>
                        <a:t> </a:t>
                      </a:r>
                      <a:r>
                        <a:rPr lang="en-US" sz="1600" b="1" dirty="0" err="1" smtClean="0">
                          <a:effectLst/>
                        </a:rPr>
                        <a:t>Sistemi</a:t>
                      </a:r>
                      <a:r>
                        <a:rPr lang="en-US" sz="1600" b="1" dirty="0" smtClean="0">
                          <a:effectLst/>
                        </a:rPr>
                        <a:t> </a:t>
                      </a:r>
                      <a:r>
                        <a:rPr lang="en-US" sz="1600" b="1" dirty="0" err="1" smtClean="0">
                          <a:effectLst/>
                        </a:rPr>
                        <a:t>Otomasyonu</a:t>
                      </a:r>
                      <a:endParaRPr lang="tr-TR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84764229"/>
                  </a:ext>
                </a:extLst>
              </a:tr>
              <a:tr h="250088">
                <a:tc>
                  <a:txBody>
                    <a:bodyPr/>
                    <a:lstStyle/>
                    <a:p>
                      <a:pPr marL="69215" marR="34036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Netiket</a:t>
                      </a:r>
                      <a:r>
                        <a:rPr lang="tr-TR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Personel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Bilgi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Sistemi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Otomasyonu</a:t>
                      </a:r>
                      <a:endParaRPr lang="tr-TR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26621440"/>
                  </a:ext>
                </a:extLst>
              </a:tr>
              <a:tr h="246899">
                <a:tc>
                  <a:txBody>
                    <a:bodyPr/>
                    <a:lstStyle/>
                    <a:p>
                      <a:pPr marL="69215" marR="34036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Envision</a:t>
                      </a:r>
                      <a:r>
                        <a:rPr lang="tr-TR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Elektronik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Belge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Yönetim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Sistemi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(EBYS)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Otomasyonu</a:t>
                      </a:r>
                      <a:endParaRPr lang="tr-TR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57303278"/>
                  </a:ext>
                </a:extLst>
              </a:tr>
              <a:tr h="246899">
                <a:tc>
                  <a:txBody>
                    <a:bodyPr/>
                    <a:lstStyle/>
                    <a:p>
                      <a:pPr marL="69215" marR="34036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TalenSoft</a:t>
                      </a:r>
                      <a:r>
                        <a:rPr lang="tr-TR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BAP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Ödeme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Otomasyonu</a:t>
                      </a:r>
                      <a:endParaRPr lang="tr-TR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18459210"/>
                  </a:ext>
                </a:extLst>
              </a:tr>
              <a:tr h="246899">
                <a:tc>
                  <a:txBody>
                    <a:bodyPr/>
                    <a:lstStyle/>
                    <a:p>
                      <a:pPr marL="69215" marR="34036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Ek-Ders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Otomasyonu</a:t>
                      </a:r>
                      <a:endParaRPr lang="tr-TR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34741248"/>
                  </a:ext>
                </a:extLst>
              </a:tr>
              <a:tr h="246899">
                <a:tc>
                  <a:txBody>
                    <a:bodyPr/>
                    <a:lstStyle/>
                    <a:p>
                      <a:pPr marL="69215" marR="34036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E-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Kampüs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Bilgi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Yönetim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Sistemi</a:t>
                      </a:r>
                      <a:endParaRPr lang="tr-TR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46291250"/>
                  </a:ext>
                </a:extLst>
              </a:tr>
              <a:tr h="246899">
                <a:tc>
                  <a:txBody>
                    <a:bodyPr/>
                    <a:lstStyle/>
                    <a:p>
                      <a:pPr marL="69215" marR="34036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Advancity</a:t>
                      </a:r>
                      <a:r>
                        <a:rPr lang="tr-TR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Uzaktan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Eğitim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Yazılımı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Sanal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Sınıf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Uygulaması</a:t>
                      </a:r>
                      <a:endParaRPr lang="tr-TR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75601587"/>
                  </a:ext>
                </a:extLst>
              </a:tr>
              <a:tr h="246899">
                <a:tc>
                  <a:txBody>
                    <a:bodyPr/>
                    <a:lstStyle/>
                    <a:p>
                      <a:pPr marL="69215" marR="34036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Yordam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Kütüphane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Otomasyonu</a:t>
                      </a:r>
                      <a:endParaRPr lang="tr-TR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45857509"/>
                  </a:ext>
                </a:extLst>
              </a:tr>
              <a:tr h="246899">
                <a:tc>
                  <a:txBody>
                    <a:bodyPr/>
                    <a:lstStyle/>
                    <a:p>
                      <a:pPr marL="69215" marR="34036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Dspace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Açık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erişim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Yazılımı</a:t>
                      </a:r>
                      <a:endParaRPr lang="tr-TR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72436360"/>
                  </a:ext>
                </a:extLst>
              </a:tr>
              <a:tr h="246899">
                <a:tc>
                  <a:txBody>
                    <a:bodyPr/>
                    <a:lstStyle/>
                    <a:p>
                      <a:pPr marL="69215" marR="34036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Online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Başvuru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Otomasyonu</a:t>
                      </a:r>
                      <a:endParaRPr lang="tr-TR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93178262"/>
                  </a:ext>
                </a:extLst>
              </a:tr>
              <a:tr h="246899">
                <a:tc>
                  <a:txBody>
                    <a:bodyPr/>
                    <a:lstStyle/>
                    <a:p>
                      <a:pPr marL="69215" marR="34036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Slocus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Captive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Personel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tr-TR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Hot-spot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Otomasyonu</a:t>
                      </a:r>
                      <a:endParaRPr lang="tr-TR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67263279"/>
                  </a:ext>
                </a:extLst>
              </a:tr>
              <a:tr h="246899">
                <a:tc>
                  <a:txBody>
                    <a:bodyPr/>
                    <a:lstStyle/>
                    <a:p>
                      <a:pPr marL="69215" marR="34036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Klog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Zaman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Damgası</a:t>
                      </a:r>
                      <a:r>
                        <a:rPr lang="tr-TR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yazılımı</a:t>
                      </a:r>
                      <a:endParaRPr lang="tr-TR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06910427"/>
                  </a:ext>
                </a:extLst>
              </a:tr>
              <a:tr h="246899">
                <a:tc>
                  <a:txBody>
                    <a:bodyPr/>
                    <a:lstStyle/>
                    <a:p>
                      <a:pPr marL="69215" marR="34036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Trend-Micro DLP &amp;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Antivirüs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Yazılımı</a:t>
                      </a:r>
                      <a:endParaRPr lang="tr-TR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58874176"/>
                  </a:ext>
                </a:extLst>
              </a:tr>
              <a:tr h="246899">
                <a:tc>
                  <a:txBody>
                    <a:bodyPr/>
                    <a:lstStyle/>
                    <a:p>
                      <a:pPr marL="69215" marR="34036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VMware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Sanallaştırma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Yazılımı</a:t>
                      </a:r>
                      <a:endParaRPr lang="tr-TR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64351310"/>
                  </a:ext>
                </a:extLst>
              </a:tr>
              <a:tr h="246899">
                <a:tc>
                  <a:txBody>
                    <a:bodyPr/>
                    <a:lstStyle/>
                    <a:p>
                      <a:pPr marL="69215" marR="34036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PPDM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Yedekleme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Yazımı</a:t>
                      </a:r>
                      <a:endParaRPr lang="tr-TR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44329902"/>
                  </a:ext>
                </a:extLst>
              </a:tr>
              <a:tr h="246899">
                <a:tc>
                  <a:txBody>
                    <a:bodyPr/>
                    <a:lstStyle/>
                    <a:p>
                      <a:pPr marL="69215" marR="34036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Teknik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Destek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Yazılımı</a:t>
                      </a:r>
                      <a:endParaRPr lang="tr-TR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82871602"/>
                  </a:ext>
                </a:extLst>
              </a:tr>
              <a:tr h="246899">
                <a:tc>
                  <a:txBody>
                    <a:bodyPr/>
                    <a:lstStyle/>
                    <a:p>
                      <a:pPr marL="69215" marR="34036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Dosya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Paylaşım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Otomasyonu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tr-TR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45923116"/>
                  </a:ext>
                </a:extLst>
              </a:tr>
              <a:tr h="246899">
                <a:tc>
                  <a:txBody>
                    <a:bodyPr/>
                    <a:lstStyle/>
                    <a:p>
                      <a:pPr marL="69215" marR="34036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Akademik Teşvik Otomasyonu</a:t>
                      </a:r>
                      <a:endParaRPr lang="tr-TR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37488371"/>
                  </a:ext>
                </a:extLst>
              </a:tr>
              <a:tr h="339357">
                <a:tc>
                  <a:txBody>
                    <a:bodyPr/>
                    <a:lstStyle/>
                    <a:p>
                      <a:pPr marL="69215" marR="34036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Apsis Akademik Veriler Otomasyonu</a:t>
                      </a:r>
                      <a:endParaRPr lang="tr-TR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47147326"/>
                  </a:ext>
                </a:extLst>
              </a:tr>
              <a:tr h="246899">
                <a:tc>
                  <a:txBody>
                    <a:bodyPr/>
                    <a:lstStyle/>
                    <a:p>
                      <a:pPr marL="69215" marR="34036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İlan ve Aday Başvuru Sistemi</a:t>
                      </a:r>
                      <a:endParaRPr lang="tr-TR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49889109"/>
                  </a:ext>
                </a:extLst>
              </a:tr>
              <a:tr h="246899">
                <a:tc>
                  <a:txBody>
                    <a:bodyPr/>
                    <a:lstStyle/>
                    <a:p>
                      <a:pPr marL="69215" marR="34036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Mezun Bilgi Sistemi</a:t>
                      </a:r>
                      <a:endParaRPr lang="tr-TR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49993833"/>
                  </a:ext>
                </a:extLst>
              </a:tr>
              <a:tr h="246899">
                <a:tc>
                  <a:txBody>
                    <a:bodyPr/>
                    <a:lstStyle/>
                    <a:p>
                      <a:pPr marL="69215" marR="34036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AMP İhale Takip Programı</a:t>
                      </a:r>
                      <a:endParaRPr lang="tr-TR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05225495"/>
                  </a:ext>
                </a:extLst>
              </a:tr>
            </a:tbl>
          </a:graphicData>
        </a:graphic>
      </p:graphicFrame>
      <p:sp>
        <p:nvSpPr>
          <p:cNvPr id="6" name="Metin kutusu 5"/>
          <p:cNvSpPr txBox="1"/>
          <p:nvPr/>
        </p:nvSpPr>
        <p:spPr>
          <a:xfrm>
            <a:off x="1768457" y="581509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KULLANILAN BİLGİ SİSTEMLERİ OTOMASYONLARI</a:t>
            </a:r>
            <a:endParaRPr lang="tr-TR" sz="2400" b="1" dirty="0"/>
          </a:p>
        </p:txBody>
      </p:sp>
    </p:spTree>
    <p:extLst>
      <p:ext uri="{BB962C8B-B14F-4D97-AF65-F5344CB8AC3E}">
        <p14:creationId xmlns:p14="http://schemas.microsoft.com/office/powerpoint/2010/main" val="3156144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GÜVENLİK KAMERA SAYIMIZ</a:t>
            </a:r>
            <a:endParaRPr lang="tr-TR" sz="2400" b="1" dirty="0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8424579"/>
              </p:ext>
            </p:extLst>
          </p:nvPr>
        </p:nvGraphicFramePr>
        <p:xfrm>
          <a:off x="837422" y="2371107"/>
          <a:ext cx="10594787" cy="3421700"/>
        </p:xfrm>
        <a:graphic>
          <a:graphicData uri="http://schemas.openxmlformats.org/drawingml/2006/table">
            <a:tbl>
              <a:tblPr firstRow="1" bandRow="1">
                <a:effectLst>
                  <a:outerShdw blurRad="469900" dist="50800" dir="5400000" algn="ctr" rotWithShape="0">
                    <a:srgbClr val="000000">
                      <a:alpha val="73000"/>
                    </a:srgbClr>
                  </a:outerShdw>
                </a:effectLst>
                <a:tableStyleId>{5C22544A-7EE6-4342-B048-85BDC9FD1C3A}</a:tableStyleId>
              </a:tblPr>
              <a:tblGrid>
                <a:gridCol w="3335790">
                  <a:extLst>
                    <a:ext uri="{9D8B030D-6E8A-4147-A177-3AD203B41FA5}">
                      <a16:colId xmlns:a16="http://schemas.microsoft.com/office/drawing/2014/main" val="1349562903"/>
                    </a:ext>
                  </a:extLst>
                </a:gridCol>
                <a:gridCol w="987203">
                  <a:extLst>
                    <a:ext uri="{9D8B030D-6E8A-4147-A177-3AD203B41FA5}">
                      <a16:colId xmlns:a16="http://schemas.microsoft.com/office/drawing/2014/main" val="3942964903"/>
                    </a:ext>
                  </a:extLst>
                </a:gridCol>
                <a:gridCol w="955357">
                  <a:extLst>
                    <a:ext uri="{9D8B030D-6E8A-4147-A177-3AD203B41FA5}">
                      <a16:colId xmlns:a16="http://schemas.microsoft.com/office/drawing/2014/main" val="3134903821"/>
                    </a:ext>
                  </a:extLst>
                </a:gridCol>
                <a:gridCol w="843899">
                  <a:extLst>
                    <a:ext uri="{9D8B030D-6E8A-4147-A177-3AD203B41FA5}">
                      <a16:colId xmlns:a16="http://schemas.microsoft.com/office/drawing/2014/main" val="3696731396"/>
                    </a:ext>
                  </a:extLst>
                </a:gridCol>
                <a:gridCol w="1027010">
                  <a:extLst>
                    <a:ext uri="{9D8B030D-6E8A-4147-A177-3AD203B41FA5}">
                      <a16:colId xmlns:a16="http://schemas.microsoft.com/office/drawing/2014/main" val="2778777978"/>
                    </a:ext>
                  </a:extLst>
                </a:gridCol>
                <a:gridCol w="1106622">
                  <a:extLst>
                    <a:ext uri="{9D8B030D-6E8A-4147-A177-3AD203B41FA5}">
                      <a16:colId xmlns:a16="http://schemas.microsoft.com/office/drawing/2014/main" val="3163347283"/>
                    </a:ext>
                  </a:extLst>
                </a:gridCol>
                <a:gridCol w="1186236">
                  <a:extLst>
                    <a:ext uri="{9D8B030D-6E8A-4147-A177-3AD203B41FA5}">
                      <a16:colId xmlns:a16="http://schemas.microsoft.com/office/drawing/2014/main" val="3996835703"/>
                    </a:ext>
                  </a:extLst>
                </a:gridCol>
                <a:gridCol w="1152670">
                  <a:extLst>
                    <a:ext uri="{9D8B030D-6E8A-4147-A177-3AD203B41FA5}">
                      <a16:colId xmlns:a16="http://schemas.microsoft.com/office/drawing/2014/main" val="4233143195"/>
                    </a:ext>
                  </a:extLst>
                </a:gridCol>
              </a:tblGrid>
              <a:tr h="471301">
                <a:tc>
                  <a:txBody>
                    <a:bodyPr/>
                    <a:lstStyle/>
                    <a:p>
                      <a:pPr algn="ctr"/>
                      <a:endParaRPr lang="tr-TR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ANALOG</a:t>
                      </a:r>
                      <a:r>
                        <a:rPr lang="tr-TR" baseline="0" dirty="0" smtClean="0"/>
                        <a:t> KAMERA</a:t>
                      </a:r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r-TR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IP</a:t>
                      </a:r>
                      <a:r>
                        <a:rPr lang="tr-TR" baseline="0" dirty="0" smtClean="0"/>
                        <a:t> KAMERA</a:t>
                      </a:r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TOPLAM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320953"/>
                  </a:ext>
                </a:extLst>
              </a:tr>
              <a:tr h="5729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000" dirty="0" smtClean="0"/>
                        <a:t>Kurulu Bulunan Yer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Sabit</a:t>
                      </a:r>
                      <a:r>
                        <a:rPr lang="tr-TR" sz="1400" baseline="0" dirty="0" smtClean="0"/>
                        <a:t> İç Ortam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Sabit Dış Ortam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Sabit</a:t>
                      </a:r>
                      <a:r>
                        <a:rPr lang="tr-TR" sz="1400" baseline="0" dirty="0" smtClean="0"/>
                        <a:t> İç Ortam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Sabit Dış Ortam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Hareketli</a:t>
                      </a:r>
                      <a:r>
                        <a:rPr lang="tr-TR" sz="1400" baseline="0" dirty="0" smtClean="0"/>
                        <a:t> İç Ortam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Hareketli Dış Ortam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5226083"/>
                  </a:ext>
                </a:extLst>
              </a:tr>
              <a:tr h="331953">
                <a:tc>
                  <a:txBody>
                    <a:bodyPr/>
                    <a:lstStyle/>
                    <a:p>
                      <a:r>
                        <a:rPr lang="tr-TR" sz="2000" dirty="0" smtClean="0"/>
                        <a:t>Kezer Kampüsü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/>
                        <a:t>17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/>
                        <a:t>3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/>
                        <a:t>360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/>
                        <a:t>186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/>
                        <a:t>24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/>
                        <a:t>34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b="1" dirty="0" smtClean="0">
                          <a:solidFill>
                            <a:schemeClr val="tx1"/>
                          </a:solidFill>
                        </a:rPr>
                        <a:t>624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5006464"/>
                  </a:ext>
                </a:extLst>
              </a:tr>
              <a:tr h="331953">
                <a:tc>
                  <a:txBody>
                    <a:bodyPr/>
                    <a:lstStyle/>
                    <a:p>
                      <a:r>
                        <a:rPr lang="tr-TR" sz="2000" dirty="0" smtClean="0"/>
                        <a:t>Şehir Kampüsü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/>
                        <a:t>47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/>
                        <a:t>1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b="1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tr-TR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4120630"/>
                  </a:ext>
                </a:extLst>
              </a:tr>
              <a:tr h="331953">
                <a:tc>
                  <a:txBody>
                    <a:bodyPr/>
                    <a:lstStyle/>
                    <a:p>
                      <a:r>
                        <a:rPr lang="tr-TR" sz="2000" dirty="0" smtClean="0"/>
                        <a:t>Kurtalan</a:t>
                      </a:r>
                      <a:r>
                        <a:rPr lang="tr-TR" sz="2000" baseline="0" dirty="0" smtClean="0"/>
                        <a:t> MYO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/>
                        <a:t>11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/>
                        <a:t>10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tr-TR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044864"/>
                  </a:ext>
                </a:extLst>
              </a:tr>
              <a:tr h="331953">
                <a:tc>
                  <a:txBody>
                    <a:bodyPr/>
                    <a:lstStyle/>
                    <a:p>
                      <a:r>
                        <a:rPr lang="tr-TR" sz="2000" dirty="0" smtClean="0"/>
                        <a:t>Eruh MYO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/>
                        <a:t>9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/>
                        <a:t>7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tr-TR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7623369"/>
                  </a:ext>
                </a:extLst>
              </a:tr>
              <a:tr h="331953"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solidFill>
                            <a:schemeClr val="tx1"/>
                          </a:solidFill>
                        </a:rPr>
                        <a:t>Sperma Payetleme</a:t>
                      </a:r>
                      <a:endParaRPr lang="tr-TR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tr-TR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b="1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tr-TR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5506789"/>
                  </a:ext>
                </a:extLst>
              </a:tr>
              <a:tr h="331953">
                <a:tc>
                  <a:txBody>
                    <a:bodyPr/>
                    <a:lstStyle/>
                    <a:p>
                      <a:r>
                        <a:rPr lang="tr-TR" sz="2000" dirty="0" smtClean="0"/>
                        <a:t>Genel Toplam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/>
                        <a:t>17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/>
                        <a:t>3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/>
                        <a:t>438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/>
                        <a:t>252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/>
                        <a:t>24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/>
                        <a:t>35</a:t>
                      </a:r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b="1" dirty="0" smtClean="0">
                          <a:solidFill>
                            <a:schemeClr val="tx1"/>
                          </a:solidFill>
                        </a:rPr>
                        <a:t>769</a:t>
                      </a:r>
                      <a:endParaRPr lang="tr-TR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2842259"/>
                  </a:ext>
                </a:extLst>
              </a:tr>
            </a:tbl>
          </a:graphicData>
        </a:graphic>
      </p:graphicFrame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6612718"/>
              </p:ext>
            </p:extLst>
          </p:nvPr>
        </p:nvGraphicFramePr>
        <p:xfrm>
          <a:off x="837422" y="1536134"/>
          <a:ext cx="9676265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8279">
                  <a:extLst>
                    <a:ext uri="{9D8B030D-6E8A-4147-A177-3AD203B41FA5}">
                      <a16:colId xmlns:a16="http://schemas.microsoft.com/office/drawing/2014/main" val="2975512768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3754504195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2681371249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683446744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3618219396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1897458737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942578578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3577858685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2978502748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3936300642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3655200403"/>
                    </a:ext>
                  </a:extLst>
                </a:gridCol>
                <a:gridCol w="709806">
                  <a:extLst>
                    <a:ext uri="{9D8B030D-6E8A-4147-A177-3AD203B41FA5}">
                      <a16:colId xmlns:a16="http://schemas.microsoft.com/office/drawing/2014/main" val="41442922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Yıl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2014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2015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2016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2017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2020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2021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2022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2023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2024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6139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Kamera</a:t>
                      </a:r>
                      <a:r>
                        <a:rPr lang="tr-TR" baseline="0" dirty="0" smtClean="0"/>
                        <a:t> Sayılarımız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181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239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397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456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506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0" dirty="0" smtClean="0"/>
                        <a:t>570</a:t>
                      </a:r>
                      <a:endParaRPr lang="tr-TR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0" dirty="0" smtClean="0">
                          <a:solidFill>
                            <a:schemeClr val="tx1"/>
                          </a:solidFill>
                        </a:rPr>
                        <a:t>592</a:t>
                      </a:r>
                      <a:endParaRPr lang="tr-TR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0" dirty="0" smtClean="0">
                          <a:solidFill>
                            <a:schemeClr val="tx1"/>
                          </a:solidFill>
                        </a:rPr>
                        <a:t>595</a:t>
                      </a:r>
                      <a:endParaRPr lang="tr-TR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0" dirty="0" smtClean="0">
                          <a:solidFill>
                            <a:schemeClr val="tx1"/>
                          </a:solidFill>
                        </a:rPr>
                        <a:t>610</a:t>
                      </a:r>
                      <a:endParaRPr lang="tr-TR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0" dirty="0" smtClean="0">
                          <a:solidFill>
                            <a:schemeClr val="tx1"/>
                          </a:solidFill>
                        </a:rPr>
                        <a:t>753</a:t>
                      </a:r>
                      <a:endParaRPr lang="tr-TR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tx1"/>
                          </a:solidFill>
                        </a:rPr>
                        <a:t>769</a:t>
                      </a:r>
                      <a:endParaRPr lang="tr-TR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914669"/>
                  </a:ext>
                </a:extLst>
              </a:tr>
            </a:tbl>
          </a:graphicData>
        </a:graphic>
      </p:graphicFrame>
      <p:sp>
        <p:nvSpPr>
          <p:cNvPr id="6" name="Metin kutusu 5"/>
          <p:cNvSpPr txBox="1"/>
          <p:nvPr/>
        </p:nvSpPr>
        <p:spPr>
          <a:xfrm>
            <a:off x="766802" y="1042732"/>
            <a:ext cx="97697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 smtClean="0"/>
              <a:t>2024 Yılı içinde güvenlik açısından sıkıntılı bulunan noktalara münferit ilaveler yapılmıştır. </a:t>
            </a:r>
            <a:endParaRPr lang="tr-TR" sz="2000" b="1" dirty="0"/>
          </a:p>
        </p:txBody>
      </p:sp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6372131"/>
              </p:ext>
            </p:extLst>
          </p:nvPr>
        </p:nvGraphicFramePr>
        <p:xfrm>
          <a:off x="837422" y="5432962"/>
          <a:ext cx="10594787" cy="1188720"/>
        </p:xfrm>
        <a:graphic>
          <a:graphicData uri="http://schemas.openxmlformats.org/drawingml/2006/table">
            <a:tbl>
              <a:tblPr firstRow="1" bandRow="1">
                <a:effectLst>
                  <a:outerShdw blurRad="469900" dist="50800" dir="5400000" algn="ctr" rotWithShape="0">
                    <a:srgbClr val="000000">
                      <a:alpha val="73000"/>
                    </a:srgbClr>
                  </a:outerShdw>
                </a:effectLst>
                <a:tableStyleId>{5C22544A-7EE6-4342-B048-85BDC9FD1C3A}</a:tableStyleId>
              </a:tblPr>
              <a:tblGrid>
                <a:gridCol w="3335790">
                  <a:extLst>
                    <a:ext uri="{9D8B030D-6E8A-4147-A177-3AD203B41FA5}">
                      <a16:colId xmlns:a16="http://schemas.microsoft.com/office/drawing/2014/main" val="1349562903"/>
                    </a:ext>
                  </a:extLst>
                </a:gridCol>
                <a:gridCol w="987203">
                  <a:extLst>
                    <a:ext uri="{9D8B030D-6E8A-4147-A177-3AD203B41FA5}">
                      <a16:colId xmlns:a16="http://schemas.microsoft.com/office/drawing/2014/main" val="3942964903"/>
                    </a:ext>
                  </a:extLst>
                </a:gridCol>
                <a:gridCol w="955357">
                  <a:extLst>
                    <a:ext uri="{9D8B030D-6E8A-4147-A177-3AD203B41FA5}">
                      <a16:colId xmlns:a16="http://schemas.microsoft.com/office/drawing/2014/main" val="3134903821"/>
                    </a:ext>
                  </a:extLst>
                </a:gridCol>
                <a:gridCol w="843899">
                  <a:extLst>
                    <a:ext uri="{9D8B030D-6E8A-4147-A177-3AD203B41FA5}">
                      <a16:colId xmlns:a16="http://schemas.microsoft.com/office/drawing/2014/main" val="3696731396"/>
                    </a:ext>
                  </a:extLst>
                </a:gridCol>
                <a:gridCol w="1027010">
                  <a:extLst>
                    <a:ext uri="{9D8B030D-6E8A-4147-A177-3AD203B41FA5}">
                      <a16:colId xmlns:a16="http://schemas.microsoft.com/office/drawing/2014/main" val="2778777978"/>
                    </a:ext>
                  </a:extLst>
                </a:gridCol>
                <a:gridCol w="1106622">
                  <a:extLst>
                    <a:ext uri="{9D8B030D-6E8A-4147-A177-3AD203B41FA5}">
                      <a16:colId xmlns:a16="http://schemas.microsoft.com/office/drawing/2014/main" val="3163347283"/>
                    </a:ext>
                  </a:extLst>
                </a:gridCol>
                <a:gridCol w="1186236">
                  <a:extLst>
                    <a:ext uri="{9D8B030D-6E8A-4147-A177-3AD203B41FA5}">
                      <a16:colId xmlns:a16="http://schemas.microsoft.com/office/drawing/2014/main" val="3996835703"/>
                    </a:ext>
                  </a:extLst>
                </a:gridCol>
                <a:gridCol w="1152670">
                  <a:extLst>
                    <a:ext uri="{9D8B030D-6E8A-4147-A177-3AD203B41FA5}">
                      <a16:colId xmlns:a16="http://schemas.microsoft.com/office/drawing/2014/main" val="4233143195"/>
                    </a:ext>
                  </a:extLst>
                </a:gridCol>
              </a:tblGrid>
              <a:tr h="331953">
                <a:tc>
                  <a:txBody>
                    <a:bodyPr/>
                    <a:lstStyle/>
                    <a:p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5006464"/>
                  </a:ext>
                </a:extLst>
              </a:tr>
              <a:tr h="331953"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Morfoloji Binası</a:t>
                      </a:r>
                      <a:endParaRPr lang="tr-TR" sz="2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96</a:t>
                      </a:r>
                      <a:endParaRPr lang="tr-TR" sz="2000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4120630"/>
                  </a:ext>
                </a:extLst>
              </a:tr>
              <a:tr h="331953"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Sağlık Bilimleri MYO</a:t>
                      </a:r>
                      <a:endParaRPr lang="tr-TR" sz="2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48</a:t>
                      </a:r>
                      <a:endParaRPr lang="tr-TR" sz="2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2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0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62</a:t>
                      </a:r>
                      <a:endParaRPr lang="tr-TR" sz="2000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0448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2163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r-TR" sz="2400" b="1" dirty="0">
                <a:solidFill>
                  <a:prstClr val="black"/>
                </a:solidFill>
              </a:rPr>
              <a:t>GÜVENLİK KAMERA İZLEME VE YÖNETİM </a:t>
            </a: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69410"/>
            <a:ext cx="12192000" cy="4836254"/>
          </a:xfrm>
          <a:prstGeom prst="rect">
            <a:avLst/>
          </a:prstGeom>
          <a:effectLst>
            <a:glow rad="63500">
              <a:schemeClr val="accent4">
                <a:lumMod val="60000"/>
                <a:lumOff val="40000"/>
                <a:alpha val="40000"/>
              </a:schemeClr>
            </a:glow>
            <a:softEdge rad="0"/>
          </a:effectLst>
        </p:spPr>
      </p:pic>
      <p:sp>
        <p:nvSpPr>
          <p:cNvPr id="7" name="Metin kutusu 6"/>
          <p:cNvSpPr txBox="1"/>
          <p:nvPr/>
        </p:nvSpPr>
        <p:spPr>
          <a:xfrm>
            <a:off x="364374" y="1059952"/>
            <a:ext cx="114632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0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23 adet izleme monitörü ve 4 adet spot monitör ile 11 adet PC </a:t>
            </a:r>
            <a:r>
              <a:rPr lang="tr-TR" sz="2000" b="1" dirty="0" smtClean="0">
                <a:solidFill>
                  <a:prstClr val="black"/>
                </a:solidFill>
                <a:latin typeface="Calibri"/>
              </a:rPr>
              <a:t>üzerinden</a:t>
            </a:r>
            <a:r>
              <a:rPr kumimoji="0" lang="tr-TR" sz="20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anlık izleme yapılmaktadır. </a:t>
            </a: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290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PLAKA TANIMA SİSTEMİ</a:t>
            </a:r>
            <a:endParaRPr kumimoji="0" lang="tr-TR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216814" y="1213344"/>
            <a:ext cx="24132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 kamera lisansı</a:t>
            </a:r>
            <a:r>
              <a:rPr kumimoji="0" lang="tr-TR" sz="1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hibe olmak üzere toplam 9 </a:t>
            </a:r>
            <a:r>
              <a:rPr lang="tr-TR" dirty="0" smtClean="0">
                <a:solidFill>
                  <a:prstClr val="black"/>
                </a:solidFill>
                <a:latin typeface="Calibri"/>
              </a:rPr>
              <a:t>kamera lisanslı PLAKA TANIMA Sİ</a:t>
            </a:r>
            <a:r>
              <a:rPr kumimoji="0" lang="tr-T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STEMİ yazılımı </a:t>
            </a:r>
            <a:r>
              <a:rPr lang="tr-TR" dirty="0" smtClean="0">
                <a:solidFill>
                  <a:prstClr val="black"/>
                </a:solidFill>
                <a:latin typeface="Calibri"/>
              </a:rPr>
              <a:t>mevcuttur.</a:t>
            </a: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Resi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033" y="1213344"/>
            <a:ext cx="9021439" cy="4706223"/>
          </a:xfrm>
          <a:prstGeom prst="rect">
            <a:avLst/>
          </a:prstGeom>
          <a:effectLst>
            <a:outerShdw blurRad="571500" dist="50800" dir="5400000" sx="103000" sy="103000" algn="ctr" rotWithShape="0">
              <a:srgbClr val="000000">
                <a:alpha val="62000"/>
              </a:srgbClr>
            </a:outerShdw>
          </a:effectLst>
        </p:spPr>
      </p:pic>
      <p:sp>
        <p:nvSpPr>
          <p:cNvPr id="17" name="Metin kutusu 16"/>
          <p:cNvSpPr txBox="1"/>
          <p:nvPr/>
        </p:nvSpPr>
        <p:spPr>
          <a:xfrm>
            <a:off x="216814" y="3095895"/>
            <a:ext cx="24132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tr-TR" dirty="0" smtClean="0">
                <a:solidFill>
                  <a:prstClr val="black"/>
                </a:solidFill>
                <a:latin typeface="Calibri"/>
              </a:rPr>
              <a:t>2 adet Ana Giriş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</a:t>
            </a:r>
            <a:r>
              <a:rPr kumimoji="0" lang="tr-TR" sz="1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adet Ana Çıkış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tr-TR" noProof="0" dirty="0" smtClean="0">
                <a:solidFill>
                  <a:prstClr val="black"/>
                </a:solidFill>
                <a:latin typeface="Calibri"/>
              </a:rPr>
              <a:t>1 adet Lojman Giriş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1800" b="0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</a:t>
            </a:r>
            <a:r>
              <a:rPr kumimoji="0" lang="tr-TR" sz="1800" b="0" i="0" u="none" strike="noStrike" kern="1200" cap="none" spc="0" normalizeH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adet Lojman Çıkış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tr-TR" baseline="0" noProof="0" dirty="0" smtClean="0">
                <a:solidFill>
                  <a:prstClr val="black"/>
                </a:solidFill>
                <a:latin typeface="Calibri"/>
              </a:rPr>
              <a:t>1</a:t>
            </a:r>
            <a:r>
              <a:rPr lang="tr-TR" noProof="0" dirty="0" smtClean="0">
                <a:solidFill>
                  <a:prstClr val="black"/>
                </a:solidFill>
                <a:latin typeface="Calibri"/>
              </a:rPr>
              <a:t> adet Kuzey Giriş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1800" b="0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 adet Kuzey Çıkış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tr-TR" noProof="0" dirty="0" smtClean="0">
                <a:solidFill>
                  <a:prstClr val="black"/>
                </a:solidFill>
                <a:latin typeface="Calibri"/>
              </a:rPr>
              <a:t>1 adet Merkez Giriş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1800" b="0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</a:t>
            </a:r>
            <a:r>
              <a:rPr kumimoji="0" lang="tr-TR" sz="1800" b="0" i="0" u="none" strike="noStrike" kern="1200" cap="none" spc="0" normalizeH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adet Merkez Çıkış</a:t>
            </a: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858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651868" y="600136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TEKNİK DESTEK</a:t>
            </a:r>
            <a:endParaRPr kumimoji="0" lang="tr-TR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4217779"/>
              </p:ext>
            </p:extLst>
          </p:nvPr>
        </p:nvGraphicFramePr>
        <p:xfrm>
          <a:off x="5846438" y="1986740"/>
          <a:ext cx="6001367" cy="2857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86861">
                  <a:extLst>
                    <a:ext uri="{9D8B030D-6E8A-4147-A177-3AD203B41FA5}">
                      <a16:colId xmlns:a16="http://schemas.microsoft.com/office/drawing/2014/main" val="947986054"/>
                    </a:ext>
                  </a:extLst>
                </a:gridCol>
                <a:gridCol w="477299">
                  <a:extLst>
                    <a:ext uri="{9D8B030D-6E8A-4147-A177-3AD203B41FA5}">
                      <a16:colId xmlns:a16="http://schemas.microsoft.com/office/drawing/2014/main" val="1761210905"/>
                    </a:ext>
                  </a:extLst>
                </a:gridCol>
                <a:gridCol w="477299">
                  <a:extLst>
                    <a:ext uri="{9D8B030D-6E8A-4147-A177-3AD203B41FA5}">
                      <a16:colId xmlns:a16="http://schemas.microsoft.com/office/drawing/2014/main" val="2124816651"/>
                    </a:ext>
                  </a:extLst>
                </a:gridCol>
                <a:gridCol w="477299">
                  <a:extLst>
                    <a:ext uri="{9D8B030D-6E8A-4147-A177-3AD203B41FA5}">
                      <a16:colId xmlns:a16="http://schemas.microsoft.com/office/drawing/2014/main" val="4078604941"/>
                    </a:ext>
                  </a:extLst>
                </a:gridCol>
                <a:gridCol w="477299">
                  <a:extLst>
                    <a:ext uri="{9D8B030D-6E8A-4147-A177-3AD203B41FA5}">
                      <a16:colId xmlns:a16="http://schemas.microsoft.com/office/drawing/2014/main" val="3837508778"/>
                    </a:ext>
                  </a:extLst>
                </a:gridCol>
                <a:gridCol w="477299">
                  <a:extLst>
                    <a:ext uri="{9D8B030D-6E8A-4147-A177-3AD203B41FA5}">
                      <a16:colId xmlns:a16="http://schemas.microsoft.com/office/drawing/2014/main" val="4067510322"/>
                    </a:ext>
                  </a:extLst>
                </a:gridCol>
                <a:gridCol w="552248">
                  <a:extLst>
                    <a:ext uri="{9D8B030D-6E8A-4147-A177-3AD203B41FA5}">
                      <a16:colId xmlns:a16="http://schemas.microsoft.com/office/drawing/2014/main" val="3638759873"/>
                    </a:ext>
                  </a:extLst>
                </a:gridCol>
                <a:gridCol w="477299">
                  <a:extLst>
                    <a:ext uri="{9D8B030D-6E8A-4147-A177-3AD203B41FA5}">
                      <a16:colId xmlns:a16="http://schemas.microsoft.com/office/drawing/2014/main" val="2501157260"/>
                    </a:ext>
                  </a:extLst>
                </a:gridCol>
                <a:gridCol w="420688">
                  <a:extLst>
                    <a:ext uri="{9D8B030D-6E8A-4147-A177-3AD203B41FA5}">
                      <a16:colId xmlns:a16="http://schemas.microsoft.com/office/drawing/2014/main" val="1881617818"/>
                    </a:ext>
                  </a:extLst>
                </a:gridCol>
                <a:gridCol w="477776">
                  <a:extLst>
                    <a:ext uri="{9D8B030D-6E8A-4147-A177-3AD203B41FA5}">
                      <a16:colId xmlns:a16="http://schemas.microsoft.com/office/drawing/2014/main" val="2414090081"/>
                    </a:ext>
                  </a:extLst>
                </a:gridCol>
              </a:tblGrid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tr-TR" sz="14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2016</a:t>
                      </a:r>
                      <a:endParaRPr lang="tr-T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2017</a:t>
                      </a:r>
                      <a:endParaRPr lang="tr-T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2018</a:t>
                      </a:r>
                      <a:endParaRPr lang="tr-T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2019</a:t>
                      </a:r>
                      <a:endParaRPr lang="tr-T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2020</a:t>
                      </a:r>
                      <a:endParaRPr lang="tr-T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2021</a:t>
                      </a:r>
                      <a:endParaRPr lang="tr-T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2022</a:t>
                      </a:r>
                      <a:endParaRPr lang="tr-T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  <a:endParaRPr lang="tr-T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  <a:endParaRPr lang="tr-T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7255867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solidFill>
                            <a:schemeClr val="bg1"/>
                          </a:solidFill>
                          <a:effectLst/>
                        </a:rPr>
                        <a:t>Edip Ertaş</a:t>
                      </a:r>
                      <a:endParaRPr lang="tr-T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118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44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42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4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25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dirty="0" smtClean="0">
                          <a:effectLst/>
                        </a:rPr>
                        <a:t>40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89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54682183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Nurullah </a:t>
                      </a:r>
                      <a:r>
                        <a:rPr lang="tr-TR" sz="1400" u="none" strike="noStrike" dirty="0" err="1" smtClean="0">
                          <a:solidFill>
                            <a:schemeClr val="bg1"/>
                          </a:solidFill>
                          <a:effectLst/>
                        </a:rPr>
                        <a:t>Nergiz</a:t>
                      </a:r>
                      <a:endParaRPr lang="tr-T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38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10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15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44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53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45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86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7076265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solidFill>
                            <a:schemeClr val="bg1"/>
                          </a:solidFill>
                          <a:effectLst/>
                        </a:rPr>
                        <a:t>Sema Ayaz</a:t>
                      </a:r>
                      <a:endParaRPr lang="tr-T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83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78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248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333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274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411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456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342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308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76110839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Ender Emre Etiz</a:t>
                      </a:r>
                      <a:endParaRPr lang="tr-T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effectLst/>
                        </a:rPr>
                        <a:t> 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effectLst/>
                        </a:rPr>
                        <a:t> 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effectLst/>
                        </a:rPr>
                        <a:t> 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effectLst/>
                        </a:rPr>
                        <a:t> 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effectLst/>
                        </a:rPr>
                        <a:t> 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effectLst/>
                        </a:rPr>
                        <a:t> 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84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27209344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solidFill>
                            <a:schemeClr val="bg1"/>
                          </a:solidFill>
                          <a:effectLst/>
                        </a:rPr>
                        <a:t>Hayrettin Toprak</a:t>
                      </a:r>
                      <a:endParaRPr lang="tr-T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263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203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210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215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137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113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73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84620102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solidFill>
                            <a:schemeClr val="bg1"/>
                          </a:solidFill>
                          <a:effectLst/>
                        </a:rPr>
                        <a:t>Bedrettin Toprak</a:t>
                      </a:r>
                      <a:endParaRPr lang="tr-T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dirty="0" smtClean="0">
                          <a:effectLst/>
                        </a:rPr>
                        <a:t>255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186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175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205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137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185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171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129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36138248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solidFill>
                            <a:schemeClr val="bg1"/>
                          </a:solidFill>
                          <a:effectLst/>
                        </a:rPr>
                        <a:t>Mesut Yıldız</a:t>
                      </a:r>
                      <a:endParaRPr lang="tr-T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effectLst/>
                        </a:rPr>
                        <a:t> 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effectLst/>
                        </a:rPr>
                        <a:t> 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effectLst/>
                        </a:rPr>
                        <a:t> 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effectLst/>
                        </a:rPr>
                        <a:t> 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88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167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206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121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9002579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solidFill>
                            <a:schemeClr val="bg1"/>
                          </a:solidFill>
                          <a:effectLst/>
                        </a:rPr>
                        <a:t>Bilal Koç</a:t>
                      </a:r>
                      <a:endParaRPr lang="tr-T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358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414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359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193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78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110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69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69449668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solidFill>
                            <a:schemeClr val="bg1"/>
                          </a:solidFill>
                          <a:effectLst/>
                        </a:rPr>
                        <a:t>Yıldırım Soylu</a:t>
                      </a:r>
                      <a:endParaRPr lang="tr-T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1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80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225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181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50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124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226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302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225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31448964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solidFill>
                            <a:schemeClr val="bg1"/>
                          </a:solidFill>
                          <a:effectLst/>
                        </a:rPr>
                        <a:t>Münir İMRE</a:t>
                      </a:r>
                      <a:endParaRPr lang="tr-T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effectLst/>
                        </a:rPr>
                        <a:t> 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effectLst/>
                        </a:rPr>
                        <a:t> 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effectLst/>
                        </a:rPr>
                        <a:t> 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effectLst/>
                        </a:rPr>
                        <a:t> 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effectLst/>
                        </a:rPr>
                        <a:t> 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effectLst/>
                        </a:rPr>
                        <a:t> 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61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70547674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smtClean="0">
                          <a:solidFill>
                            <a:schemeClr val="bg1"/>
                          </a:solidFill>
                          <a:effectLst/>
                        </a:rPr>
                        <a:t>Mehmet Aktuğ</a:t>
                      </a:r>
                      <a:endParaRPr lang="tr-TR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65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69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154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102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48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89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u="none" strike="noStrike" smtClean="0">
                          <a:effectLst/>
                        </a:rPr>
                        <a:t>99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375395515"/>
                  </a:ext>
                </a:extLst>
              </a:tr>
            </a:tbl>
          </a:graphicData>
        </a:graphic>
      </p:graphicFrame>
      <p:graphicFrame>
        <p:nvGraphicFramePr>
          <p:cNvPr id="8" name="Grafik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1525440"/>
              </p:ext>
            </p:extLst>
          </p:nvPr>
        </p:nvGraphicFramePr>
        <p:xfrm>
          <a:off x="1186448" y="2235264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56442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651868" y="600136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TEKNİK DESTEK</a:t>
            </a:r>
            <a:endParaRPr kumimoji="0" lang="tr-TR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6171945"/>
              </p:ext>
            </p:extLst>
          </p:nvPr>
        </p:nvGraphicFramePr>
        <p:xfrm>
          <a:off x="3814824" y="1277923"/>
          <a:ext cx="7208311" cy="4506813"/>
        </p:xfrm>
        <a:graphic>
          <a:graphicData uri="http://schemas.openxmlformats.org/drawingml/2006/table">
            <a:tbl>
              <a:tblPr/>
              <a:tblGrid>
                <a:gridCol w="4034011">
                  <a:extLst>
                    <a:ext uri="{9D8B030D-6E8A-4147-A177-3AD203B41FA5}">
                      <a16:colId xmlns:a16="http://schemas.microsoft.com/office/drawing/2014/main" val="4134067062"/>
                    </a:ext>
                  </a:extLst>
                </a:gridCol>
                <a:gridCol w="665991">
                  <a:extLst>
                    <a:ext uri="{9D8B030D-6E8A-4147-A177-3AD203B41FA5}">
                      <a16:colId xmlns:a16="http://schemas.microsoft.com/office/drawing/2014/main" val="2406670724"/>
                    </a:ext>
                  </a:extLst>
                </a:gridCol>
                <a:gridCol w="1199625">
                  <a:extLst>
                    <a:ext uri="{9D8B030D-6E8A-4147-A177-3AD203B41FA5}">
                      <a16:colId xmlns:a16="http://schemas.microsoft.com/office/drawing/2014/main" val="3578800335"/>
                    </a:ext>
                  </a:extLst>
                </a:gridCol>
                <a:gridCol w="1308684">
                  <a:extLst>
                    <a:ext uri="{9D8B030D-6E8A-4147-A177-3AD203B41FA5}">
                      <a16:colId xmlns:a16="http://schemas.microsoft.com/office/drawing/2014/main" val="1757860128"/>
                    </a:ext>
                  </a:extLst>
                </a:gridCol>
              </a:tblGrid>
              <a:tr h="207428"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Açık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Kapanan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Toplam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614781941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Genel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845094666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Yazıcı Kurulum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6608956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Web Sitesi Destek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527290617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Email</a:t>
                      </a:r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Destek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80232834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internet problemi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807932259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Ağ </a:t>
                      </a:r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altyapısı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443063603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Kamera Destek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219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227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869576882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Genel Teknik Destek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274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275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99485668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Bilgisayar Tamiri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328419892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Malzeme Talebi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319671392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Teknisyen ihtiyacı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036942036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Bilgisayar Format (Hayrettin TOPRAK)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260115119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Bilgisayar Format (Bilal </a:t>
                      </a:r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KOÇ)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864801978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OLTA Sistemi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220055659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EBYS Destek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211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214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80553753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EK Ders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386889258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1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Toplam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  <a:endParaRPr lang="tr-TR" sz="1600" b="1" i="1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1095</a:t>
                      </a:r>
                      <a:endParaRPr lang="tr-TR" sz="1600" b="1" i="1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1114</a:t>
                      </a:r>
                      <a:endParaRPr lang="tr-TR" sz="1600" b="1" i="1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5971490"/>
                  </a:ext>
                </a:extLst>
              </a:tr>
            </a:tbl>
          </a:graphicData>
        </a:graphic>
      </p:graphicFrame>
      <p:sp>
        <p:nvSpPr>
          <p:cNvPr id="7" name="Metin kutusu 6"/>
          <p:cNvSpPr txBox="1"/>
          <p:nvPr/>
        </p:nvSpPr>
        <p:spPr>
          <a:xfrm>
            <a:off x="756408" y="1277923"/>
            <a:ext cx="2859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Teknik Destek Taleplerinin Kategorilere göre dizlimi ;</a:t>
            </a:r>
            <a:endParaRPr lang="tr-TR" dirty="0"/>
          </a:p>
        </p:txBody>
      </p:sp>
      <p:sp>
        <p:nvSpPr>
          <p:cNvPr id="5" name="Metin kutusu 4"/>
          <p:cNvSpPr txBox="1"/>
          <p:nvPr/>
        </p:nvSpPr>
        <p:spPr>
          <a:xfrm>
            <a:off x="756408" y="2607999"/>
            <a:ext cx="2859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2024 yılında gelen arızaların % 98,3 süresi içinde kapatılmıştır.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49628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776846" y="623454"/>
            <a:ext cx="6326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BİLGİ GÜVENLİĞİ – ISO 27001:2017</a:t>
            </a:r>
            <a:endParaRPr lang="tr-TR" sz="2400" b="1" dirty="0"/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747" y="1085119"/>
            <a:ext cx="3462796" cy="5022066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478" y="1085119"/>
            <a:ext cx="3488529" cy="5011854"/>
          </a:xfrm>
          <a:prstGeom prst="rect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98650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85203" y="597396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tr-TR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2024 YILI HEDEFLERİ </a:t>
            </a:r>
            <a:r>
              <a:rPr lang="tr-TR" sz="2400" b="1" dirty="0">
                <a:solidFill>
                  <a:prstClr val="black"/>
                </a:solidFill>
              </a:rPr>
              <a:t>VE GERÇEKLEŞMELERİ</a:t>
            </a:r>
            <a:endParaRPr kumimoji="0" lang="tr-TR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1913761" y="1354321"/>
            <a:ext cx="8301600" cy="322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Metin kutusu 3"/>
          <p:cNvSpPr txBox="1"/>
          <p:nvPr/>
        </p:nvSpPr>
        <p:spPr>
          <a:xfrm>
            <a:off x="2086212" y="1318560"/>
            <a:ext cx="7466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Yedekleme Yazılımı					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  <a:endParaRPr kumimoji="0" lang="tr-T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1913761" y="1765194"/>
            <a:ext cx="8301600" cy="322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etin kutusu 5"/>
          <p:cNvSpPr txBox="1"/>
          <p:nvPr/>
        </p:nvSpPr>
        <p:spPr>
          <a:xfrm>
            <a:off x="2086212" y="1729433"/>
            <a:ext cx="7871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Omurga </a:t>
            </a:r>
            <a:r>
              <a:rPr kumimoji="0" lang="tr-TR" sz="18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Switch Alımı	</a:t>
            </a:r>
            <a:r>
              <a:rPr kumimoji="0" lang="tr-T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	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  <a:endParaRPr kumimoji="0" lang="tr-T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Dikdörtgen 14"/>
          <p:cNvSpPr/>
          <p:nvPr/>
        </p:nvSpPr>
        <p:spPr>
          <a:xfrm>
            <a:off x="1913761" y="2197965"/>
            <a:ext cx="8301600" cy="322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Metin kutusu 15"/>
          <p:cNvSpPr txBox="1"/>
          <p:nvPr/>
        </p:nvSpPr>
        <p:spPr>
          <a:xfrm>
            <a:off x="2086212" y="2162204"/>
            <a:ext cx="7871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-TR" b="1" dirty="0" smtClean="0">
                <a:solidFill>
                  <a:prstClr val="black"/>
                </a:solidFill>
                <a:latin typeface="Calibri"/>
              </a:rPr>
              <a:t>NAC Kapasite Artırımı	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		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  <a:endParaRPr kumimoji="0" lang="tr-T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Dikdörtgen 20"/>
          <p:cNvSpPr/>
          <p:nvPr/>
        </p:nvSpPr>
        <p:spPr>
          <a:xfrm>
            <a:off x="1907835" y="2634884"/>
            <a:ext cx="8301600" cy="322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Dikdörtgen 21"/>
          <p:cNvSpPr/>
          <p:nvPr/>
        </p:nvSpPr>
        <p:spPr>
          <a:xfrm>
            <a:off x="2083326" y="2573268"/>
            <a:ext cx="7469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Kimlik Sistemi Otomasyonu				:      	</a:t>
            </a:r>
            <a:endParaRPr kumimoji="0" lang="tr-T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Dikdörtgen 22"/>
          <p:cNvSpPr/>
          <p:nvPr/>
        </p:nvSpPr>
        <p:spPr>
          <a:xfrm>
            <a:off x="1914668" y="3481156"/>
            <a:ext cx="8301600" cy="322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Metin kutusu 23"/>
          <p:cNvSpPr txBox="1"/>
          <p:nvPr/>
        </p:nvSpPr>
        <p:spPr>
          <a:xfrm>
            <a:off x="2085992" y="3451284"/>
            <a:ext cx="7885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Akademik Veri Sistemi				:</a:t>
            </a:r>
            <a:r>
              <a:rPr kumimoji="0" lang="tr-T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	</a:t>
            </a:r>
            <a:endParaRPr kumimoji="0" lang="tr-T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Dikdörtgen 24"/>
          <p:cNvSpPr/>
          <p:nvPr/>
        </p:nvSpPr>
        <p:spPr>
          <a:xfrm>
            <a:off x="1914668" y="3060586"/>
            <a:ext cx="8301600" cy="322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Dikdörtgen 25"/>
          <p:cNvSpPr/>
          <p:nvPr/>
        </p:nvSpPr>
        <p:spPr>
          <a:xfrm>
            <a:off x="2088984" y="3036932"/>
            <a:ext cx="75919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Akademik Teşvik Sistemi				:        	</a:t>
            </a:r>
            <a:endParaRPr kumimoji="0" lang="tr-T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9" name="Resim 28" descr="File:Dialog-apply.sv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940">
            <a:off x="1433188" y="1301277"/>
            <a:ext cx="406231" cy="412586"/>
          </a:xfrm>
          <a:prstGeom prst="rect">
            <a:avLst/>
          </a:prstGeom>
        </p:spPr>
      </p:pic>
      <p:pic>
        <p:nvPicPr>
          <p:cNvPr id="32" name="Resim 31" descr="File:Dialog-apply.sv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940">
            <a:off x="1460588" y="2178634"/>
            <a:ext cx="406231" cy="412586"/>
          </a:xfrm>
          <a:prstGeom prst="rect">
            <a:avLst/>
          </a:prstGeom>
        </p:spPr>
      </p:pic>
      <p:sp>
        <p:nvSpPr>
          <p:cNvPr id="44" name="Dikdörtgen 43"/>
          <p:cNvSpPr/>
          <p:nvPr/>
        </p:nvSpPr>
        <p:spPr>
          <a:xfrm>
            <a:off x="1914668" y="3889290"/>
            <a:ext cx="8301600" cy="322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Metin kutusu 44"/>
          <p:cNvSpPr txBox="1"/>
          <p:nvPr/>
        </p:nvSpPr>
        <p:spPr>
          <a:xfrm>
            <a:off x="2072132" y="3847296"/>
            <a:ext cx="7885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İlan-</a:t>
            </a:r>
            <a:r>
              <a:rPr kumimoji="0" lang="tr-TR" sz="18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Aday Başvuru Sistemi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			:           	</a:t>
            </a:r>
            <a:endParaRPr kumimoji="0" lang="tr-T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Dikdörtgen 47"/>
          <p:cNvSpPr/>
          <p:nvPr/>
        </p:nvSpPr>
        <p:spPr>
          <a:xfrm>
            <a:off x="1907835" y="4297424"/>
            <a:ext cx="8301600" cy="322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Metin kutusu 48"/>
          <p:cNvSpPr txBox="1"/>
          <p:nvPr/>
        </p:nvSpPr>
        <p:spPr>
          <a:xfrm>
            <a:off x="2072132" y="4273770"/>
            <a:ext cx="7885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EBYS İzin</a:t>
            </a:r>
            <a:r>
              <a:rPr kumimoji="0" lang="tr-TR" sz="18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Entegrasyonu		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	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  <a:endParaRPr kumimoji="0" lang="tr-T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7" name="Resim 56" descr="File:Dialog-apply.sv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940">
            <a:off x="1433188" y="1750012"/>
            <a:ext cx="406231" cy="412586"/>
          </a:xfrm>
          <a:prstGeom prst="rect">
            <a:avLst/>
          </a:prstGeom>
        </p:spPr>
      </p:pic>
      <p:pic>
        <p:nvPicPr>
          <p:cNvPr id="51" name="Resim 50" descr="File:Dialog-apply.sv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940">
            <a:off x="1437090" y="2626004"/>
            <a:ext cx="406231" cy="412586"/>
          </a:xfrm>
          <a:prstGeom prst="rect">
            <a:avLst/>
          </a:prstGeom>
        </p:spPr>
      </p:pic>
      <p:pic>
        <p:nvPicPr>
          <p:cNvPr id="58" name="Resim 57" descr="File:Dialog-apply.sv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940">
            <a:off x="1430270" y="3045330"/>
            <a:ext cx="406231" cy="412586"/>
          </a:xfrm>
          <a:prstGeom prst="rect">
            <a:avLst/>
          </a:prstGeom>
        </p:spPr>
      </p:pic>
      <p:pic>
        <p:nvPicPr>
          <p:cNvPr id="59" name="Resim 58" descr="File:Dialog-apply.sv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940">
            <a:off x="1437089" y="3437871"/>
            <a:ext cx="406231" cy="412586"/>
          </a:xfrm>
          <a:prstGeom prst="rect">
            <a:avLst/>
          </a:prstGeom>
        </p:spPr>
      </p:pic>
      <p:pic>
        <p:nvPicPr>
          <p:cNvPr id="60" name="Resim 59" descr="File:Dialog-apply.sv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940">
            <a:off x="1443909" y="3878903"/>
            <a:ext cx="406231" cy="412586"/>
          </a:xfrm>
          <a:prstGeom prst="rect">
            <a:avLst/>
          </a:prstGeom>
        </p:spPr>
      </p:pic>
      <p:pic>
        <p:nvPicPr>
          <p:cNvPr id="61" name="Resim 60" descr="File:Dialog-apply.sv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940">
            <a:off x="1437089" y="4299519"/>
            <a:ext cx="406231" cy="412586"/>
          </a:xfrm>
          <a:prstGeom prst="rect">
            <a:avLst/>
          </a:prstGeom>
        </p:spPr>
      </p:pic>
      <p:sp>
        <p:nvSpPr>
          <p:cNvPr id="63" name="Dikdörtgen 62"/>
          <p:cNvSpPr/>
          <p:nvPr/>
        </p:nvSpPr>
        <p:spPr>
          <a:xfrm>
            <a:off x="1914668" y="4710872"/>
            <a:ext cx="8301600" cy="322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2" name="Metin kutusu 61"/>
          <p:cNvSpPr txBox="1"/>
          <p:nvPr/>
        </p:nvSpPr>
        <p:spPr>
          <a:xfrm>
            <a:off x="2079172" y="4663564"/>
            <a:ext cx="7885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Access Point Alımı	(9 adet)</a:t>
            </a:r>
            <a:r>
              <a:rPr kumimoji="0" lang="tr-TR" sz="18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	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	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  <a:endParaRPr kumimoji="0" lang="tr-T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4" name="Resim 63" descr="File:Dialog-apply.sv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940">
            <a:off x="1430268" y="4690769"/>
            <a:ext cx="406231" cy="41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99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ikdörtgen 15"/>
          <p:cNvSpPr/>
          <p:nvPr/>
        </p:nvSpPr>
        <p:spPr>
          <a:xfrm>
            <a:off x="0" y="5310901"/>
            <a:ext cx="12192000" cy="1547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65" y="3230174"/>
            <a:ext cx="3734321" cy="1114581"/>
          </a:xfrm>
          <a:prstGeom prst="rect">
            <a:avLst/>
          </a:prstGeom>
        </p:spPr>
      </p:pic>
      <p:sp>
        <p:nvSpPr>
          <p:cNvPr id="4" name="Metin kutusu 3"/>
          <p:cNvSpPr txBox="1"/>
          <p:nvPr/>
        </p:nvSpPr>
        <p:spPr>
          <a:xfrm>
            <a:off x="1695621" y="612868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İYİLEŞTİRME ÇALIŞMALARI</a:t>
            </a:r>
            <a:endParaRPr lang="tr-TR" sz="2400" b="1" dirty="0"/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1517" y="1193891"/>
            <a:ext cx="4827214" cy="1561746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66" y="2298088"/>
            <a:ext cx="3734321" cy="1114581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23" y="5090875"/>
            <a:ext cx="4432787" cy="1248180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>
          <a:xfrm>
            <a:off x="877399" y="4357017"/>
            <a:ext cx="309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 smtClean="0"/>
              <a:t>3 </a:t>
            </a:r>
            <a:r>
              <a:rPr lang="tr-TR" sz="2000" b="1" dirty="0" smtClean="0"/>
              <a:t>Sunucu </a:t>
            </a:r>
            <a:endParaRPr lang="tr-TR" sz="2000" b="1" dirty="0"/>
          </a:p>
        </p:txBody>
      </p:sp>
      <p:sp>
        <p:nvSpPr>
          <p:cNvPr id="11" name="Metin kutusu 10"/>
          <p:cNvSpPr txBox="1"/>
          <p:nvPr/>
        </p:nvSpPr>
        <p:spPr>
          <a:xfrm>
            <a:off x="4951910" y="2376924"/>
            <a:ext cx="14911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 smtClean="0"/>
              <a:t>1 </a:t>
            </a:r>
            <a:r>
              <a:rPr lang="tr-TR" sz="2000" b="1" dirty="0" smtClean="0"/>
              <a:t>Storage </a:t>
            </a:r>
            <a:endParaRPr lang="tr-TR" sz="2000" b="1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65" y="1387167"/>
            <a:ext cx="3734321" cy="1114581"/>
          </a:xfrm>
          <a:prstGeom prst="rect">
            <a:avLst/>
          </a:prstGeom>
        </p:spPr>
      </p:pic>
      <p:sp>
        <p:nvSpPr>
          <p:cNvPr id="13" name="Metin kutusu 12"/>
          <p:cNvSpPr txBox="1"/>
          <p:nvPr/>
        </p:nvSpPr>
        <p:spPr>
          <a:xfrm>
            <a:off x="6005337" y="4180911"/>
            <a:ext cx="25200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 smtClean="0"/>
              <a:t>1 </a:t>
            </a:r>
            <a:r>
              <a:rPr lang="tr-TR" sz="2000" b="1" dirty="0" err="1" smtClean="0"/>
              <a:t>Backup</a:t>
            </a:r>
            <a:r>
              <a:rPr lang="tr-TR" sz="2000" b="1" dirty="0" smtClean="0"/>
              <a:t> </a:t>
            </a:r>
            <a:r>
              <a:rPr lang="tr-TR" sz="2000" b="1" dirty="0" smtClean="0"/>
              <a:t>Storage </a:t>
            </a:r>
            <a:endParaRPr lang="tr-TR" sz="2000" b="1" dirty="0"/>
          </a:p>
        </p:txBody>
      </p:sp>
      <p:sp>
        <p:nvSpPr>
          <p:cNvPr id="14" name="Metin kutusu 13"/>
          <p:cNvSpPr txBox="1"/>
          <p:nvPr/>
        </p:nvSpPr>
        <p:spPr>
          <a:xfrm>
            <a:off x="1149722" y="6269697"/>
            <a:ext cx="5250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 smtClean="0"/>
              <a:t>1 </a:t>
            </a:r>
            <a:r>
              <a:rPr lang="tr-TR" sz="2000" b="1" dirty="0" smtClean="0"/>
              <a:t>Omurga </a:t>
            </a:r>
            <a:r>
              <a:rPr lang="tr-TR" sz="2000" b="1" dirty="0" smtClean="0"/>
              <a:t>Switch</a:t>
            </a:r>
            <a:endParaRPr lang="tr-TR" sz="2000" b="1" dirty="0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621" y="2694039"/>
            <a:ext cx="1919396" cy="699732"/>
          </a:xfrm>
          <a:prstGeom prst="rect">
            <a:avLst/>
          </a:prstGeom>
        </p:spPr>
      </p:pic>
      <p:sp>
        <p:nvSpPr>
          <p:cNvPr id="17" name="Metin kutusu 16"/>
          <p:cNvSpPr txBox="1"/>
          <p:nvPr/>
        </p:nvSpPr>
        <p:spPr>
          <a:xfrm>
            <a:off x="9999960" y="3349084"/>
            <a:ext cx="21833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 smtClean="0"/>
              <a:t>103 </a:t>
            </a:r>
            <a:r>
              <a:rPr lang="tr-TR" sz="2000" b="1" dirty="0"/>
              <a:t>adet </a:t>
            </a:r>
            <a:r>
              <a:rPr lang="tr-TR" sz="2000" b="1" dirty="0" smtClean="0"/>
              <a:t>10 </a:t>
            </a:r>
            <a:r>
              <a:rPr lang="tr-TR" sz="2000" b="1" dirty="0" smtClean="0"/>
              <a:t>G SFP</a:t>
            </a:r>
            <a:endParaRPr lang="tr-TR" sz="2000" b="1" dirty="0"/>
          </a:p>
        </p:txBody>
      </p:sp>
      <p:pic>
        <p:nvPicPr>
          <p:cNvPr id="18" name="Resim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787" y="1026924"/>
            <a:ext cx="2032070" cy="905240"/>
          </a:xfrm>
          <a:prstGeom prst="rect">
            <a:avLst/>
          </a:prstGeom>
        </p:spPr>
      </p:pic>
      <p:sp>
        <p:nvSpPr>
          <p:cNvPr id="19" name="Metin kutusu 18"/>
          <p:cNvSpPr txBox="1"/>
          <p:nvPr/>
        </p:nvSpPr>
        <p:spPr>
          <a:xfrm>
            <a:off x="10023267" y="1851243"/>
            <a:ext cx="21687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/>
              <a:t>9</a:t>
            </a:r>
            <a:r>
              <a:rPr lang="tr-TR" sz="2000" b="1" dirty="0" smtClean="0"/>
              <a:t> </a:t>
            </a:r>
            <a:r>
              <a:rPr lang="tr-TR" sz="2000" b="1" dirty="0" smtClean="0"/>
              <a:t>adet 1 </a:t>
            </a:r>
            <a:r>
              <a:rPr lang="tr-TR" sz="2000" b="1" dirty="0" smtClean="0"/>
              <a:t>G SFP</a:t>
            </a:r>
            <a:endParaRPr lang="tr-TR" sz="2000" b="1" dirty="0"/>
          </a:p>
        </p:txBody>
      </p:sp>
      <p:sp>
        <p:nvSpPr>
          <p:cNvPr id="20" name="Metin kutusu 19"/>
          <p:cNvSpPr txBox="1"/>
          <p:nvPr/>
        </p:nvSpPr>
        <p:spPr>
          <a:xfrm>
            <a:off x="356055" y="1156335"/>
            <a:ext cx="2679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ALINAN CİHAZLAR</a:t>
            </a:r>
            <a:endParaRPr lang="tr-TR" sz="2400" b="1" dirty="0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5337" y="5422045"/>
            <a:ext cx="4389413" cy="836078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5337" y="4907159"/>
            <a:ext cx="4389413" cy="836078"/>
          </a:xfrm>
          <a:prstGeom prst="rect">
            <a:avLst/>
          </a:prstGeom>
        </p:spPr>
      </p:pic>
      <p:sp>
        <p:nvSpPr>
          <p:cNvPr id="22" name="Metin kutusu 21"/>
          <p:cNvSpPr txBox="1"/>
          <p:nvPr/>
        </p:nvSpPr>
        <p:spPr>
          <a:xfrm>
            <a:off x="7375410" y="6279200"/>
            <a:ext cx="2435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 smtClean="0"/>
              <a:t>2 </a:t>
            </a:r>
            <a:r>
              <a:rPr lang="tr-TR" sz="2000" b="1" dirty="0"/>
              <a:t>adet </a:t>
            </a:r>
            <a:r>
              <a:rPr lang="tr-TR" sz="2000" b="1" dirty="0" smtClean="0"/>
              <a:t>10GE4 </a:t>
            </a:r>
            <a:r>
              <a:rPr lang="tr-TR" sz="2000" b="1" dirty="0" smtClean="0"/>
              <a:t>Switch</a:t>
            </a:r>
            <a:endParaRPr lang="tr-TR" sz="2000" b="1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" t="-1" r="29943" b="66560"/>
          <a:stretch/>
        </p:blipFill>
        <p:spPr>
          <a:xfrm>
            <a:off x="5077862" y="3198541"/>
            <a:ext cx="3888000" cy="10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935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4485003" y="1688689"/>
            <a:ext cx="31349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ALINAN YAZILIMLAR</a:t>
            </a:r>
            <a:endParaRPr lang="tr-TR" sz="2400" b="1" dirty="0"/>
          </a:p>
        </p:txBody>
      </p:sp>
      <p:sp>
        <p:nvSpPr>
          <p:cNvPr id="20" name="Metin kutusu 19"/>
          <p:cNvSpPr txBox="1"/>
          <p:nvPr/>
        </p:nvSpPr>
        <p:spPr>
          <a:xfrm>
            <a:off x="1695621" y="610969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İYİLEŞTİRME ÇALIŞMALARI</a:t>
            </a:r>
            <a:endParaRPr lang="tr-TR" sz="2400" b="1" dirty="0"/>
          </a:p>
        </p:txBody>
      </p:sp>
      <p:sp>
        <p:nvSpPr>
          <p:cNvPr id="21" name="Metin kutusu 20"/>
          <p:cNvSpPr txBox="1"/>
          <p:nvPr/>
        </p:nvSpPr>
        <p:spPr>
          <a:xfrm>
            <a:off x="1366395" y="2775117"/>
            <a:ext cx="5250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/>
              <a:t>Ağ Yönetim Yazılımı Alımı &amp; NAC </a:t>
            </a:r>
          </a:p>
        </p:txBody>
      </p:sp>
      <p:sp>
        <p:nvSpPr>
          <p:cNvPr id="22" name="Metin kutusu 21"/>
          <p:cNvSpPr txBox="1"/>
          <p:nvPr/>
        </p:nvSpPr>
        <p:spPr>
          <a:xfrm>
            <a:off x="1366393" y="3194019"/>
            <a:ext cx="5250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 err="1"/>
              <a:t>Vmware</a:t>
            </a:r>
            <a:r>
              <a:rPr lang="tr-TR" sz="2000" b="1" dirty="0"/>
              <a:t> Sanallaştırma Yazılımı</a:t>
            </a:r>
          </a:p>
        </p:txBody>
      </p:sp>
      <p:sp>
        <p:nvSpPr>
          <p:cNvPr id="23" name="Metin kutusu 22"/>
          <p:cNvSpPr txBox="1"/>
          <p:nvPr/>
        </p:nvSpPr>
        <p:spPr>
          <a:xfrm>
            <a:off x="1366393" y="3626462"/>
            <a:ext cx="5250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 smtClean="0"/>
              <a:t>Yedekleme </a:t>
            </a:r>
            <a:r>
              <a:rPr lang="tr-TR" sz="2000" b="1" dirty="0" smtClean="0"/>
              <a:t>Yazılımı</a:t>
            </a:r>
            <a:endParaRPr lang="tr-TR" sz="2000" b="1" dirty="0"/>
          </a:p>
        </p:txBody>
      </p:sp>
      <p:sp>
        <p:nvSpPr>
          <p:cNvPr id="8" name="Metin kutusu 7"/>
          <p:cNvSpPr txBox="1"/>
          <p:nvPr/>
        </p:nvSpPr>
        <p:spPr>
          <a:xfrm>
            <a:off x="6616638" y="2770763"/>
            <a:ext cx="5250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/>
              <a:t>Akademik Teşvik Otomasyonu</a:t>
            </a:r>
          </a:p>
        </p:txBody>
      </p:sp>
      <p:sp>
        <p:nvSpPr>
          <p:cNvPr id="9" name="Metin kutusu 8"/>
          <p:cNvSpPr txBox="1"/>
          <p:nvPr/>
        </p:nvSpPr>
        <p:spPr>
          <a:xfrm>
            <a:off x="6616638" y="3152863"/>
            <a:ext cx="5250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/>
              <a:t>Apsis Akademik Veriler Otomasyonu</a:t>
            </a:r>
          </a:p>
        </p:txBody>
      </p:sp>
      <p:sp>
        <p:nvSpPr>
          <p:cNvPr id="10" name="Metin kutusu 9"/>
          <p:cNvSpPr txBox="1"/>
          <p:nvPr/>
        </p:nvSpPr>
        <p:spPr>
          <a:xfrm>
            <a:off x="6616638" y="3591729"/>
            <a:ext cx="5250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b="1" dirty="0"/>
              <a:t>İlan ve Aday Başvuru Sistemi</a:t>
            </a:r>
            <a:endParaRPr lang="tr-TR" sz="2000" b="1" dirty="0"/>
          </a:p>
        </p:txBody>
      </p:sp>
    </p:spTree>
    <p:extLst>
      <p:ext uri="{BB962C8B-B14F-4D97-AF65-F5344CB8AC3E}">
        <p14:creationId xmlns:p14="http://schemas.microsoft.com/office/powerpoint/2010/main" val="4241991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776845" y="623454"/>
            <a:ext cx="9917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EĞİTİM FAALİYETLERİ</a:t>
            </a:r>
            <a:endParaRPr lang="tr-TR" sz="2400" b="1" dirty="0"/>
          </a:p>
        </p:txBody>
      </p:sp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142178"/>
              </p:ext>
            </p:extLst>
          </p:nvPr>
        </p:nvGraphicFramePr>
        <p:xfrm>
          <a:off x="1285380" y="1189451"/>
          <a:ext cx="9817484" cy="399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93681">
                  <a:extLst>
                    <a:ext uri="{9D8B030D-6E8A-4147-A177-3AD203B41FA5}">
                      <a16:colId xmlns:a16="http://schemas.microsoft.com/office/drawing/2014/main" val="3646156985"/>
                    </a:ext>
                  </a:extLst>
                </a:gridCol>
                <a:gridCol w="1753807">
                  <a:extLst>
                    <a:ext uri="{9D8B030D-6E8A-4147-A177-3AD203B41FA5}">
                      <a16:colId xmlns:a16="http://schemas.microsoft.com/office/drawing/2014/main" val="724086945"/>
                    </a:ext>
                  </a:extLst>
                </a:gridCol>
                <a:gridCol w="1484852">
                  <a:extLst>
                    <a:ext uri="{9D8B030D-6E8A-4147-A177-3AD203B41FA5}">
                      <a16:colId xmlns:a16="http://schemas.microsoft.com/office/drawing/2014/main" val="1587224898"/>
                    </a:ext>
                  </a:extLst>
                </a:gridCol>
                <a:gridCol w="2785144">
                  <a:extLst>
                    <a:ext uri="{9D8B030D-6E8A-4147-A177-3AD203B41FA5}">
                      <a16:colId xmlns:a16="http://schemas.microsoft.com/office/drawing/2014/main" val="277434458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Eğitimin</a:t>
                      </a:r>
                      <a:r>
                        <a:rPr lang="tr-TR" baseline="0" dirty="0" smtClean="0"/>
                        <a:t> Konusu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Eğitmen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Eğitim Tarihi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Katılımcılar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43103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Bilgi Güvenliği Yönetim Sistemi Farkındalık Eğitimi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M. Nurullah NERGİZ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22.07.2024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Bilgi İşlem Daire Bşk. Personeli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1477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Resmi</a:t>
                      </a:r>
                      <a:r>
                        <a:rPr lang="tr-TR" sz="1400" baseline="0" dirty="0" smtClean="0"/>
                        <a:t> Yazışma Eğiticilerin Eğitimi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Cumhurbaşkanlığı İdari</a:t>
                      </a:r>
                      <a:r>
                        <a:rPr lang="tr-TR" sz="1400" baseline="0" dirty="0" smtClean="0"/>
                        <a:t> İşler Başkanlığı</a:t>
                      </a:r>
                      <a:endParaRPr lang="tr-TR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23-24.01.2024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Abdülkadir IŞIK</a:t>
                      </a:r>
                    </a:p>
                    <a:p>
                      <a:r>
                        <a:rPr lang="tr-TR" sz="1400" smtClean="0"/>
                        <a:t>Edip ERTAŞ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75955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BGYS Baş denetçi eğitimi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Prof. Dr. Erdem ULUĞ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10-11-12.04.2023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M. Nurullah NERGİZ, Bahar ÇİFTÇİ</a:t>
                      </a:r>
                    </a:p>
                    <a:p>
                      <a:r>
                        <a:rPr lang="tr-TR" sz="1400" dirty="0" smtClean="0"/>
                        <a:t>Semra ÇELEBİ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98370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EBYS Eğitimi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Sema AYAZ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23.05.2023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Tüm Personel (Akademik/İdari)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49474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EBYS Eğitimi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Sema AYAZ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02.03.2022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İktisat Fakültesi Personelleri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07827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Personel Portal Eğitimi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err="1" smtClean="0"/>
                        <a:t>M.Nurullah</a:t>
                      </a:r>
                      <a:r>
                        <a:rPr lang="tr-TR" sz="1400" dirty="0" smtClean="0"/>
                        <a:t> NERGİZ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02.03.2022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İktisat Fakültesi Personelleri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16708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BG Farkındalık Eğitimi / Siber Güvenlik Farkındalık Eğitimi/Aktif Dizin Uygulaması, </a:t>
                      </a:r>
                      <a:r>
                        <a:rPr lang="tr-TR" sz="1400" dirty="0" err="1" smtClean="0"/>
                        <a:t>Wi</a:t>
                      </a:r>
                      <a:r>
                        <a:rPr lang="tr-TR" sz="1400" dirty="0" smtClean="0"/>
                        <a:t>-Fi Bağlantısı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Edip ERTAŞ</a:t>
                      </a:r>
                    </a:p>
                    <a:p>
                      <a:r>
                        <a:rPr lang="tr-TR" sz="1400" dirty="0" smtClean="0"/>
                        <a:t>Mansur BEŞAŞ</a:t>
                      </a:r>
                    </a:p>
                    <a:p>
                      <a:r>
                        <a:rPr lang="tr-TR" sz="1400" dirty="0" err="1" smtClean="0"/>
                        <a:t>M.Nurullah</a:t>
                      </a:r>
                      <a:r>
                        <a:rPr lang="tr-TR" sz="1400" dirty="0" smtClean="0"/>
                        <a:t> NERGİZ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1-18.08.2022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Tüm Personeller 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3976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KVKK Eğitimi 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Onur</a:t>
                      </a:r>
                      <a:r>
                        <a:rPr lang="tr-TR" sz="1400" baseline="0" dirty="0" smtClean="0"/>
                        <a:t> ÖZDİKER</a:t>
                      </a:r>
                      <a:endParaRPr lang="tr-TR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18.02.2021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Tüm Personeller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0987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388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ikdörtgen 8"/>
          <p:cNvSpPr/>
          <p:nvPr/>
        </p:nvSpPr>
        <p:spPr>
          <a:xfrm>
            <a:off x="0" y="1085118"/>
            <a:ext cx="12192000" cy="577288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061" y="1216069"/>
            <a:ext cx="3355044" cy="2621128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196" y="1368571"/>
            <a:ext cx="3069103" cy="2468626"/>
          </a:xfrm>
          <a:prstGeom prst="rect">
            <a:avLst/>
          </a:prstGeom>
          <a:ln w="28575" cap="rnd" cmpd="thinThick">
            <a:solidFill>
              <a:schemeClr val="accent1"/>
            </a:solidFill>
            <a:round/>
          </a:ln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7105" y="1154116"/>
            <a:ext cx="3316918" cy="2659253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536" y="3987371"/>
            <a:ext cx="3345512" cy="2611597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048" y="3939715"/>
            <a:ext cx="3259730" cy="2659253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5778" y="3939715"/>
            <a:ext cx="3231136" cy="2659253"/>
          </a:xfrm>
          <a:prstGeom prst="rect">
            <a:avLst/>
          </a:prstGeom>
        </p:spPr>
      </p:pic>
      <p:sp>
        <p:nvSpPr>
          <p:cNvPr id="16" name="Metin kutusu 15"/>
          <p:cNvSpPr txBox="1"/>
          <p:nvPr/>
        </p:nvSpPr>
        <p:spPr>
          <a:xfrm>
            <a:off x="1776845" y="623454"/>
            <a:ext cx="9917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PAYDAŞ KATILIMI ANKETLERİ</a:t>
            </a:r>
            <a:endParaRPr lang="tr-TR" sz="2400" b="1" dirty="0"/>
          </a:p>
        </p:txBody>
      </p:sp>
    </p:spTree>
    <p:extLst>
      <p:ext uri="{BB962C8B-B14F-4D97-AF65-F5344CB8AC3E}">
        <p14:creationId xmlns:p14="http://schemas.microsoft.com/office/powerpoint/2010/main" val="1137159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ikdörtgen 8"/>
          <p:cNvSpPr/>
          <p:nvPr/>
        </p:nvSpPr>
        <p:spPr>
          <a:xfrm>
            <a:off x="0" y="1085118"/>
            <a:ext cx="12192000" cy="577288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99" y="1097511"/>
            <a:ext cx="3183479" cy="2630659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181" y="1121340"/>
            <a:ext cx="3126291" cy="2583002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99" y="3898060"/>
            <a:ext cx="3213553" cy="2640191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7333" y="1121340"/>
            <a:ext cx="3145353" cy="2649722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709" y="3936186"/>
            <a:ext cx="3206190" cy="2602065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2899" y="3941399"/>
            <a:ext cx="3097697" cy="2916601"/>
          </a:xfrm>
          <a:prstGeom prst="rect">
            <a:avLst/>
          </a:prstGeom>
        </p:spPr>
      </p:pic>
      <p:sp>
        <p:nvSpPr>
          <p:cNvPr id="16" name="Metin kutusu 15"/>
          <p:cNvSpPr txBox="1"/>
          <p:nvPr/>
        </p:nvSpPr>
        <p:spPr>
          <a:xfrm>
            <a:off x="1776845" y="623454"/>
            <a:ext cx="9917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PAYDAŞ KATILIMI ANKETLERİ</a:t>
            </a:r>
            <a:endParaRPr lang="tr-TR" sz="2400" b="1" dirty="0"/>
          </a:p>
        </p:txBody>
      </p:sp>
    </p:spTree>
    <p:extLst>
      <p:ext uri="{BB962C8B-B14F-4D97-AF65-F5344CB8AC3E}">
        <p14:creationId xmlns:p14="http://schemas.microsoft.com/office/powerpoint/2010/main" val="45116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pSp>
        <p:nvGrpSpPr>
          <p:cNvPr id="35" name="Group 5"/>
          <p:cNvGrpSpPr>
            <a:grpSpLocks/>
          </p:cNvGrpSpPr>
          <p:nvPr/>
        </p:nvGrpSpPr>
        <p:grpSpPr bwMode="auto">
          <a:xfrm>
            <a:off x="3036888" y="1237375"/>
            <a:ext cx="7908925" cy="815975"/>
            <a:chOff x="-1765925" y="2746051"/>
            <a:chExt cx="9607781" cy="1373027"/>
          </a:xfrm>
        </p:grpSpPr>
        <p:sp>
          <p:nvSpPr>
            <p:cNvPr id="48" name="Pentagon 6"/>
            <p:cNvSpPr/>
            <p:nvPr/>
          </p:nvSpPr>
          <p:spPr>
            <a:xfrm>
              <a:off x="1041969" y="2746051"/>
              <a:ext cx="6799887" cy="1373027"/>
            </a:xfrm>
            <a:prstGeom prst="homePlate">
              <a:avLst>
                <a:gd name="adj" fmla="val 27913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49" name="Rectangle 7"/>
            <p:cNvSpPr/>
            <p:nvPr/>
          </p:nvSpPr>
          <p:spPr>
            <a:xfrm rot="5400000">
              <a:off x="-1088027" y="2068153"/>
              <a:ext cx="1373027" cy="272882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grpSp>
        <p:nvGrpSpPr>
          <p:cNvPr id="36" name="Group 9"/>
          <p:cNvGrpSpPr>
            <a:grpSpLocks/>
          </p:cNvGrpSpPr>
          <p:nvPr/>
        </p:nvGrpSpPr>
        <p:grpSpPr bwMode="auto">
          <a:xfrm>
            <a:off x="3036888" y="2143838"/>
            <a:ext cx="8674100" cy="836612"/>
            <a:chOff x="-1765918" y="1373025"/>
            <a:chExt cx="10539054" cy="1373027"/>
          </a:xfrm>
        </p:grpSpPr>
        <p:sp>
          <p:nvSpPr>
            <p:cNvPr id="45" name="Pentagon 10"/>
            <p:cNvSpPr/>
            <p:nvPr/>
          </p:nvSpPr>
          <p:spPr>
            <a:xfrm>
              <a:off x="1048225" y="1373025"/>
              <a:ext cx="7724911" cy="1373027"/>
            </a:xfrm>
            <a:prstGeom prst="homePlate">
              <a:avLst>
                <a:gd name="adj" fmla="val 31901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46" name="Rectangle 11"/>
            <p:cNvSpPr/>
            <p:nvPr/>
          </p:nvSpPr>
          <p:spPr>
            <a:xfrm rot="5400000">
              <a:off x="-1091652" y="698759"/>
              <a:ext cx="1373027" cy="272156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grpSp>
        <p:nvGrpSpPr>
          <p:cNvPr id="71" name="Grup 70"/>
          <p:cNvGrpSpPr>
            <a:grpSpLocks/>
          </p:cNvGrpSpPr>
          <p:nvPr/>
        </p:nvGrpSpPr>
        <p:grpSpPr bwMode="auto">
          <a:xfrm>
            <a:off x="3036888" y="403938"/>
            <a:ext cx="7307262" cy="741362"/>
            <a:chOff x="542301" y="349016"/>
            <a:chExt cx="7308608" cy="741391"/>
          </a:xfrm>
        </p:grpSpPr>
        <p:sp>
          <p:nvSpPr>
            <p:cNvPr id="42" name="Pentagon 14"/>
            <p:cNvSpPr/>
            <p:nvPr/>
          </p:nvSpPr>
          <p:spPr>
            <a:xfrm>
              <a:off x="2858890" y="349016"/>
              <a:ext cx="4992019" cy="741391"/>
            </a:xfrm>
            <a:prstGeom prst="homePlate">
              <a:avLst>
                <a:gd name="adj" fmla="val 21932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43" name="Rectangle 15"/>
            <p:cNvSpPr/>
            <p:nvPr/>
          </p:nvSpPr>
          <p:spPr>
            <a:xfrm rot="5400000">
              <a:off x="1300524" y="-409207"/>
              <a:ext cx="723928" cy="224037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grpSp>
        <p:nvGrpSpPr>
          <p:cNvPr id="38" name="Group 17"/>
          <p:cNvGrpSpPr>
            <a:grpSpLocks/>
          </p:cNvGrpSpPr>
          <p:nvPr/>
        </p:nvGrpSpPr>
        <p:grpSpPr bwMode="auto">
          <a:xfrm>
            <a:off x="3036888" y="3069350"/>
            <a:ext cx="8424862" cy="811213"/>
            <a:chOff x="-1765924" y="4119075"/>
            <a:chExt cx="10236118" cy="1373030"/>
          </a:xfrm>
        </p:grpSpPr>
        <p:sp>
          <p:nvSpPr>
            <p:cNvPr id="39" name="Pentagon 18"/>
            <p:cNvSpPr/>
            <p:nvPr/>
          </p:nvSpPr>
          <p:spPr>
            <a:xfrm>
              <a:off x="1042402" y="4119075"/>
              <a:ext cx="7427792" cy="1373030"/>
            </a:xfrm>
            <a:prstGeom prst="homePlate">
              <a:avLst>
                <a:gd name="adj" fmla="val 28314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40" name="Rectangle 19"/>
            <p:cNvSpPr/>
            <p:nvPr/>
          </p:nvSpPr>
          <p:spPr>
            <a:xfrm rot="5400000">
              <a:off x="-1091675" y="3444826"/>
              <a:ext cx="1373030" cy="272153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53" name="TextBox 36"/>
          <p:cNvSpPr>
            <a:spLocks noChangeArrowheads="1"/>
          </p:cNvSpPr>
          <p:nvPr/>
        </p:nvSpPr>
        <p:spPr bwMode="auto">
          <a:xfrm>
            <a:off x="3252788" y="559513"/>
            <a:ext cx="2019300" cy="40957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b="1" dirty="0" smtClean="0">
                <a:solidFill>
                  <a:schemeClr val="bg1"/>
                </a:solidFill>
              </a:rPr>
              <a:t>Siber Güvenlik</a:t>
            </a:r>
            <a:endParaRPr lang="id-ID" altLang="tr-TR" b="1" dirty="0">
              <a:solidFill>
                <a:schemeClr val="bg1"/>
              </a:solidFill>
            </a:endParaRPr>
          </a:p>
        </p:txBody>
      </p:sp>
      <p:sp>
        <p:nvSpPr>
          <p:cNvPr id="72" name="TextBox 36"/>
          <p:cNvSpPr>
            <a:spLocks noChangeArrowheads="1"/>
          </p:cNvSpPr>
          <p:nvPr/>
        </p:nvSpPr>
        <p:spPr bwMode="auto">
          <a:xfrm>
            <a:off x="5781675" y="578563"/>
            <a:ext cx="2235200" cy="40957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dirty="0" smtClean="0">
                <a:solidFill>
                  <a:schemeClr val="bg1"/>
                </a:solidFill>
              </a:rPr>
              <a:t>Security </a:t>
            </a:r>
            <a:r>
              <a:rPr lang="tr-TR" altLang="tr-TR" dirty="0" err="1" smtClean="0">
                <a:solidFill>
                  <a:schemeClr val="bg1"/>
                </a:solidFill>
              </a:rPr>
              <a:t>Fabric</a:t>
            </a:r>
            <a:endParaRPr lang="id-ID" altLang="tr-TR" dirty="0">
              <a:solidFill>
                <a:schemeClr val="bg1"/>
              </a:solidFill>
            </a:endParaRPr>
          </a:p>
        </p:txBody>
      </p:sp>
      <p:sp>
        <p:nvSpPr>
          <p:cNvPr id="73" name="TextBox 36"/>
          <p:cNvSpPr>
            <a:spLocks noChangeArrowheads="1"/>
          </p:cNvSpPr>
          <p:nvPr/>
        </p:nvSpPr>
        <p:spPr bwMode="auto">
          <a:xfrm>
            <a:off x="3252788" y="1445814"/>
            <a:ext cx="1943100" cy="408623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b="1" dirty="0" smtClean="0">
                <a:solidFill>
                  <a:schemeClr val="bg1"/>
                </a:solidFill>
              </a:rPr>
              <a:t>İntranet</a:t>
            </a:r>
            <a:endParaRPr lang="id-ID" altLang="tr-TR" b="1" dirty="0">
              <a:solidFill>
                <a:schemeClr val="bg1"/>
              </a:solidFill>
            </a:endParaRPr>
          </a:p>
        </p:txBody>
      </p:sp>
      <p:sp>
        <p:nvSpPr>
          <p:cNvPr id="75" name="TextBox 36"/>
          <p:cNvSpPr>
            <a:spLocks noChangeArrowheads="1"/>
          </p:cNvSpPr>
          <p:nvPr/>
        </p:nvSpPr>
        <p:spPr bwMode="auto">
          <a:xfrm>
            <a:off x="5781674" y="1425177"/>
            <a:ext cx="4479925" cy="408623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dirty="0" smtClean="0">
                <a:solidFill>
                  <a:schemeClr val="bg1"/>
                </a:solidFill>
              </a:rPr>
              <a:t>Minimum tüm losyonlarda 10 </a:t>
            </a:r>
            <a:r>
              <a:rPr lang="tr-TR" altLang="tr-TR" dirty="0" err="1" smtClean="0">
                <a:solidFill>
                  <a:schemeClr val="bg1"/>
                </a:solidFill>
              </a:rPr>
              <a:t>Gb</a:t>
            </a:r>
            <a:r>
              <a:rPr lang="tr-TR" altLang="tr-TR" dirty="0" smtClean="0">
                <a:solidFill>
                  <a:schemeClr val="bg1"/>
                </a:solidFill>
              </a:rPr>
              <a:t> Hız</a:t>
            </a:r>
            <a:endParaRPr lang="id-ID" altLang="tr-TR" dirty="0">
              <a:solidFill>
                <a:schemeClr val="bg1"/>
              </a:solidFill>
            </a:endParaRPr>
          </a:p>
        </p:txBody>
      </p:sp>
      <p:sp>
        <p:nvSpPr>
          <p:cNvPr id="76" name="TextBox 36"/>
          <p:cNvSpPr>
            <a:spLocks noChangeArrowheads="1"/>
          </p:cNvSpPr>
          <p:nvPr/>
        </p:nvSpPr>
        <p:spPr bwMode="auto">
          <a:xfrm>
            <a:off x="3252788" y="2343863"/>
            <a:ext cx="2019300" cy="40957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b="1" dirty="0" smtClean="0">
                <a:solidFill>
                  <a:schemeClr val="bg1"/>
                </a:solidFill>
              </a:rPr>
              <a:t>İnternet</a:t>
            </a:r>
            <a:endParaRPr lang="id-ID" altLang="tr-TR" b="1" dirty="0">
              <a:solidFill>
                <a:schemeClr val="bg1"/>
              </a:solidFill>
            </a:endParaRPr>
          </a:p>
        </p:txBody>
      </p:sp>
      <p:sp>
        <p:nvSpPr>
          <p:cNvPr id="77" name="TextBox 36"/>
          <p:cNvSpPr>
            <a:spLocks noChangeArrowheads="1"/>
          </p:cNvSpPr>
          <p:nvPr/>
        </p:nvSpPr>
        <p:spPr bwMode="auto">
          <a:xfrm>
            <a:off x="5781675" y="2344339"/>
            <a:ext cx="3602470" cy="408623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dirty="0" smtClean="0">
                <a:solidFill>
                  <a:schemeClr val="bg1"/>
                </a:solidFill>
              </a:rPr>
              <a:t>Ulak net ana erişiminde 1 </a:t>
            </a:r>
            <a:r>
              <a:rPr lang="tr-TR" altLang="tr-TR" dirty="0" err="1" smtClean="0">
                <a:solidFill>
                  <a:schemeClr val="bg1"/>
                </a:solidFill>
              </a:rPr>
              <a:t>Gb</a:t>
            </a:r>
            <a:r>
              <a:rPr lang="tr-TR" altLang="tr-TR" dirty="0" smtClean="0">
                <a:solidFill>
                  <a:schemeClr val="bg1"/>
                </a:solidFill>
              </a:rPr>
              <a:t> hız</a:t>
            </a:r>
            <a:endParaRPr lang="id-ID" altLang="tr-TR" dirty="0">
              <a:solidFill>
                <a:schemeClr val="bg1"/>
              </a:solidFill>
            </a:endParaRPr>
          </a:p>
        </p:txBody>
      </p:sp>
      <p:sp>
        <p:nvSpPr>
          <p:cNvPr id="78" name="TextBox 36"/>
          <p:cNvSpPr>
            <a:spLocks noChangeArrowheads="1"/>
          </p:cNvSpPr>
          <p:nvPr/>
        </p:nvSpPr>
        <p:spPr bwMode="auto">
          <a:xfrm>
            <a:off x="3252788" y="3270963"/>
            <a:ext cx="2030412" cy="407987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b="1" dirty="0" smtClean="0">
                <a:solidFill>
                  <a:schemeClr val="bg1"/>
                </a:solidFill>
              </a:rPr>
              <a:t>Depolama</a:t>
            </a:r>
            <a:endParaRPr lang="id-ID" altLang="tr-TR" b="1" dirty="0">
              <a:solidFill>
                <a:schemeClr val="bg1"/>
              </a:solidFill>
            </a:endParaRPr>
          </a:p>
        </p:txBody>
      </p:sp>
      <p:sp>
        <p:nvSpPr>
          <p:cNvPr id="79" name="TextBox 36"/>
          <p:cNvSpPr>
            <a:spLocks noChangeArrowheads="1"/>
          </p:cNvSpPr>
          <p:nvPr/>
        </p:nvSpPr>
        <p:spPr bwMode="auto">
          <a:xfrm>
            <a:off x="5781675" y="3295390"/>
            <a:ext cx="5822950" cy="35754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sz="1500" dirty="0" smtClean="0">
                <a:solidFill>
                  <a:schemeClr val="bg1"/>
                </a:solidFill>
              </a:rPr>
              <a:t>80 TB SSD Depolama alanı</a:t>
            </a:r>
            <a:endParaRPr lang="tr-TR" altLang="tr-TR" sz="1500" dirty="0">
              <a:solidFill>
                <a:schemeClr val="bg1"/>
              </a:solidFill>
            </a:endParaRPr>
          </a:p>
        </p:txBody>
      </p:sp>
      <p:grpSp>
        <p:nvGrpSpPr>
          <p:cNvPr id="80" name="Grup 79"/>
          <p:cNvGrpSpPr>
            <a:grpSpLocks/>
          </p:cNvGrpSpPr>
          <p:nvPr/>
        </p:nvGrpSpPr>
        <p:grpSpPr bwMode="auto">
          <a:xfrm>
            <a:off x="3036888" y="3964700"/>
            <a:ext cx="8813800" cy="741363"/>
            <a:chOff x="542301" y="349016"/>
            <a:chExt cx="8814135" cy="741391"/>
          </a:xfrm>
        </p:grpSpPr>
        <p:sp>
          <p:nvSpPr>
            <p:cNvPr id="81" name="Pentagon 14"/>
            <p:cNvSpPr/>
            <p:nvPr/>
          </p:nvSpPr>
          <p:spPr>
            <a:xfrm>
              <a:off x="2858551" y="349016"/>
              <a:ext cx="6497885" cy="741391"/>
            </a:xfrm>
            <a:prstGeom prst="homePlate">
              <a:avLst>
                <a:gd name="adj" fmla="val 21932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82" name="Rectangle 15"/>
            <p:cNvSpPr/>
            <p:nvPr/>
          </p:nvSpPr>
          <p:spPr>
            <a:xfrm rot="5400000">
              <a:off x="1300361" y="-409044"/>
              <a:ext cx="723927" cy="224004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83" name="TextBox 36"/>
          <p:cNvSpPr>
            <a:spLocks noChangeArrowheads="1"/>
          </p:cNvSpPr>
          <p:nvPr/>
        </p:nvSpPr>
        <p:spPr bwMode="auto">
          <a:xfrm>
            <a:off x="3209925" y="4121863"/>
            <a:ext cx="2030413" cy="407987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b="1" dirty="0" smtClean="0">
                <a:solidFill>
                  <a:schemeClr val="bg1"/>
                </a:solidFill>
              </a:rPr>
              <a:t>Yedekleme</a:t>
            </a:r>
            <a:endParaRPr lang="id-ID" altLang="tr-TR" b="1" dirty="0">
              <a:solidFill>
                <a:schemeClr val="bg1"/>
              </a:solidFill>
            </a:endParaRPr>
          </a:p>
        </p:txBody>
      </p:sp>
      <p:sp>
        <p:nvSpPr>
          <p:cNvPr id="84" name="TextBox 36"/>
          <p:cNvSpPr>
            <a:spLocks noChangeArrowheads="1"/>
          </p:cNvSpPr>
          <p:nvPr/>
        </p:nvSpPr>
        <p:spPr bwMode="auto">
          <a:xfrm>
            <a:off x="5781675" y="4136765"/>
            <a:ext cx="5822950" cy="35754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sz="1500" dirty="0" smtClean="0">
                <a:solidFill>
                  <a:schemeClr val="bg1"/>
                </a:solidFill>
              </a:rPr>
              <a:t>Bulut tabanlı yedekleme</a:t>
            </a:r>
            <a:endParaRPr lang="tr-TR" altLang="tr-TR" sz="1500" dirty="0">
              <a:solidFill>
                <a:schemeClr val="bg1"/>
              </a:solidFill>
            </a:endParaRPr>
          </a:p>
        </p:txBody>
      </p:sp>
      <p:grpSp>
        <p:nvGrpSpPr>
          <p:cNvPr id="85" name="Group 5"/>
          <p:cNvGrpSpPr>
            <a:grpSpLocks/>
          </p:cNvGrpSpPr>
          <p:nvPr/>
        </p:nvGrpSpPr>
        <p:grpSpPr bwMode="auto">
          <a:xfrm>
            <a:off x="3036888" y="4793375"/>
            <a:ext cx="7908925" cy="817563"/>
            <a:chOff x="-1765923" y="2746052"/>
            <a:chExt cx="9607779" cy="1373026"/>
          </a:xfrm>
        </p:grpSpPr>
        <p:sp>
          <p:nvSpPr>
            <p:cNvPr id="86" name="Pentagon 6"/>
            <p:cNvSpPr/>
            <p:nvPr/>
          </p:nvSpPr>
          <p:spPr>
            <a:xfrm>
              <a:off x="1041971" y="2746052"/>
              <a:ext cx="6799885" cy="1373026"/>
            </a:xfrm>
            <a:prstGeom prst="homePlate">
              <a:avLst>
                <a:gd name="adj" fmla="val 27913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87" name="Rectangle 7"/>
            <p:cNvSpPr/>
            <p:nvPr/>
          </p:nvSpPr>
          <p:spPr>
            <a:xfrm rot="5400000">
              <a:off x="-1094774" y="2074903"/>
              <a:ext cx="1373026" cy="271532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88" name="TextBox 36"/>
          <p:cNvSpPr>
            <a:spLocks noChangeArrowheads="1"/>
          </p:cNvSpPr>
          <p:nvPr/>
        </p:nvSpPr>
        <p:spPr bwMode="auto">
          <a:xfrm>
            <a:off x="3252788" y="5002925"/>
            <a:ext cx="1943100" cy="407988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b="1" dirty="0" smtClean="0">
                <a:solidFill>
                  <a:schemeClr val="bg1"/>
                </a:solidFill>
              </a:rPr>
              <a:t>FKM</a:t>
            </a:r>
            <a:endParaRPr lang="id-ID" altLang="tr-TR" b="1" dirty="0">
              <a:solidFill>
                <a:schemeClr val="bg1"/>
              </a:solidFill>
            </a:endParaRPr>
          </a:p>
        </p:txBody>
      </p:sp>
      <p:sp>
        <p:nvSpPr>
          <p:cNvPr id="89" name="TextBox 36"/>
          <p:cNvSpPr>
            <a:spLocks noChangeArrowheads="1"/>
          </p:cNvSpPr>
          <p:nvPr/>
        </p:nvSpPr>
        <p:spPr bwMode="auto">
          <a:xfrm>
            <a:off x="5781675" y="5024178"/>
            <a:ext cx="5033963" cy="35754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sz="1500" dirty="0" smtClean="0">
                <a:solidFill>
                  <a:schemeClr val="bg1"/>
                </a:solidFill>
              </a:rPr>
              <a:t>Yeni nesil Felaket Kurtarma Merkezinin oluşturulması</a:t>
            </a:r>
            <a:endParaRPr lang="id-ID" altLang="tr-TR" sz="1500" dirty="0">
              <a:solidFill>
                <a:schemeClr val="bg1"/>
              </a:solidFill>
            </a:endParaRPr>
          </a:p>
        </p:txBody>
      </p:sp>
      <p:sp>
        <p:nvSpPr>
          <p:cNvPr id="90" name="TextBox 53"/>
          <p:cNvSpPr txBox="1"/>
          <p:nvPr/>
        </p:nvSpPr>
        <p:spPr>
          <a:xfrm>
            <a:off x="57150" y="581025"/>
            <a:ext cx="2751138" cy="862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5000" dirty="0">
                <a:solidFill>
                  <a:schemeClr val="tx1">
                    <a:lumMod val="50000"/>
                    <a:lumOff val="50000"/>
                  </a:schemeClr>
                </a:solidFill>
                <a:latin typeface="Bebas Neue" panose="020B0606020202050201" pitchFamily="34" charset="0"/>
              </a:rPr>
              <a:t>hedef</a:t>
            </a:r>
            <a:endParaRPr lang="id-ID" sz="5000" dirty="0">
              <a:solidFill>
                <a:schemeClr val="tx1">
                  <a:lumMod val="50000"/>
                  <a:lumOff val="50000"/>
                </a:schemeClr>
              </a:solidFill>
              <a:latin typeface="Bebas Neue" panose="020B0606020202050201" pitchFamily="34" charset="0"/>
            </a:endParaRPr>
          </a:p>
        </p:txBody>
      </p:sp>
      <p:sp>
        <p:nvSpPr>
          <p:cNvPr id="91" name="TextBox 54"/>
          <p:cNvSpPr txBox="1">
            <a:spLocks noChangeArrowheads="1"/>
          </p:cNvSpPr>
          <p:nvPr/>
        </p:nvSpPr>
        <p:spPr bwMode="auto">
          <a:xfrm>
            <a:off x="-312738" y="1044575"/>
            <a:ext cx="3130551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/>
            <a:r>
              <a:rPr lang="tr-TR" altLang="tr-TR" sz="8000" dirty="0" smtClean="0">
                <a:solidFill>
                  <a:schemeClr val="accent1"/>
                </a:solidFill>
                <a:latin typeface="Bebas Neue" panose="020B0606020202050201" pitchFamily="34" charset="-94"/>
              </a:rPr>
              <a:t>2025</a:t>
            </a:r>
            <a:endParaRPr lang="id-ID" altLang="tr-TR" sz="8000" dirty="0">
              <a:solidFill>
                <a:schemeClr val="accent1"/>
              </a:solidFill>
              <a:latin typeface="Bebas Neue" panose="020B0606020202050201" pitchFamily="34" charset="-94"/>
            </a:endParaRPr>
          </a:p>
        </p:txBody>
      </p:sp>
      <p:cxnSp>
        <p:nvCxnSpPr>
          <p:cNvPr id="92" name="Straight Connector 19"/>
          <p:cNvCxnSpPr/>
          <p:nvPr/>
        </p:nvCxnSpPr>
        <p:spPr>
          <a:xfrm flipV="1">
            <a:off x="333375" y="2350937"/>
            <a:ext cx="2474913" cy="17463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19"/>
          <p:cNvCxnSpPr/>
          <p:nvPr/>
        </p:nvCxnSpPr>
        <p:spPr>
          <a:xfrm>
            <a:off x="2790825" y="2336650"/>
            <a:ext cx="0" cy="2868612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Freeform 445"/>
          <p:cNvSpPr>
            <a:spLocks/>
          </p:cNvSpPr>
          <p:nvPr/>
        </p:nvSpPr>
        <p:spPr bwMode="auto">
          <a:xfrm>
            <a:off x="663575" y="2557463"/>
            <a:ext cx="1814513" cy="1481137"/>
          </a:xfrm>
          <a:custGeom>
            <a:avLst/>
            <a:gdLst>
              <a:gd name="T0" fmla="*/ 15282 w 16126"/>
              <a:gd name="T1" fmla="*/ 195 h 13163"/>
              <a:gd name="T2" fmla="*/ 12797 w 16126"/>
              <a:gd name="T3" fmla="*/ 1052 h 13163"/>
              <a:gd name="T4" fmla="*/ 9349 w 16126"/>
              <a:gd name="T5" fmla="*/ 2340 h 13163"/>
              <a:gd name="T6" fmla="*/ 5653 w 16126"/>
              <a:gd name="T7" fmla="*/ 3784 h 13163"/>
              <a:gd name="T8" fmla="*/ 2421 w 16126"/>
              <a:gd name="T9" fmla="*/ 5114 h 13163"/>
              <a:gd name="T10" fmla="*/ 369 w 16126"/>
              <a:gd name="T11" fmla="*/ 6058 h 13163"/>
              <a:gd name="T12" fmla="*/ 25 w 16126"/>
              <a:gd name="T13" fmla="*/ 6365 h 13163"/>
              <a:gd name="T14" fmla="*/ 240 w 16126"/>
              <a:gd name="T15" fmla="*/ 6528 h 13163"/>
              <a:gd name="T16" fmla="*/ 653 w 16126"/>
              <a:gd name="T17" fmla="*/ 6773 h 13163"/>
              <a:gd name="T18" fmla="*/ 1239 w 16126"/>
              <a:gd name="T19" fmla="*/ 7087 h 13163"/>
              <a:gd name="T20" fmla="*/ 2293 w 16126"/>
              <a:gd name="T21" fmla="*/ 7620 h 13163"/>
              <a:gd name="T22" fmla="*/ 3868 w 16126"/>
              <a:gd name="T23" fmla="*/ 8244 h 13163"/>
              <a:gd name="T24" fmla="*/ 7143 w 16126"/>
              <a:gd name="T25" fmla="*/ 6096 h 13163"/>
              <a:gd name="T26" fmla="*/ 9630 w 16126"/>
              <a:gd name="T27" fmla="*/ 4485 h 13163"/>
              <a:gd name="T28" fmla="*/ 12044 w 16126"/>
              <a:gd name="T29" fmla="*/ 2951 h 13163"/>
              <a:gd name="T30" fmla="*/ 13900 w 16126"/>
              <a:gd name="T31" fmla="*/ 1822 h 13163"/>
              <a:gd name="T32" fmla="*/ 14718 w 16126"/>
              <a:gd name="T33" fmla="*/ 1424 h 13163"/>
              <a:gd name="T34" fmla="*/ 14283 w 16126"/>
              <a:gd name="T35" fmla="*/ 2000 h 13163"/>
              <a:gd name="T36" fmla="*/ 12966 w 16126"/>
              <a:gd name="T37" fmla="*/ 3344 h 13163"/>
              <a:gd name="T38" fmla="*/ 11154 w 16126"/>
              <a:gd name="T39" fmla="*/ 5108 h 13163"/>
              <a:gd name="T40" fmla="*/ 7883 w 16126"/>
              <a:gd name="T41" fmla="*/ 8242 h 13163"/>
              <a:gd name="T42" fmla="*/ 6749 w 16126"/>
              <a:gd name="T43" fmla="*/ 9347 h 13163"/>
              <a:gd name="T44" fmla="*/ 6454 w 16126"/>
              <a:gd name="T45" fmla="*/ 9766 h 13163"/>
              <a:gd name="T46" fmla="*/ 6186 w 16126"/>
              <a:gd name="T47" fmla="*/ 10525 h 13163"/>
              <a:gd name="T48" fmla="*/ 5994 w 16126"/>
              <a:gd name="T49" fmla="*/ 11036 h 13163"/>
              <a:gd name="T50" fmla="*/ 5843 w 16126"/>
              <a:gd name="T51" fmla="*/ 11384 h 13163"/>
              <a:gd name="T52" fmla="*/ 5722 w 16126"/>
              <a:gd name="T53" fmla="*/ 11579 h 13163"/>
              <a:gd name="T54" fmla="*/ 5612 w 16126"/>
              <a:gd name="T55" fmla="*/ 11545 h 13163"/>
              <a:gd name="T56" fmla="*/ 5383 w 16126"/>
              <a:gd name="T57" fmla="*/ 11261 h 13163"/>
              <a:gd name="T58" fmla="*/ 5005 w 16126"/>
              <a:gd name="T59" fmla="*/ 10720 h 13163"/>
              <a:gd name="T60" fmla="*/ 4472 w 16126"/>
              <a:gd name="T61" fmla="*/ 9948 h 13163"/>
              <a:gd name="T62" fmla="*/ 4211 w 16126"/>
              <a:gd name="T63" fmla="*/ 9601 h 13163"/>
              <a:gd name="T64" fmla="*/ 4069 w 16126"/>
              <a:gd name="T65" fmla="*/ 9479 h 13163"/>
              <a:gd name="T66" fmla="*/ 4103 w 16126"/>
              <a:gd name="T67" fmla="*/ 9732 h 13163"/>
              <a:gd name="T68" fmla="*/ 4294 w 16126"/>
              <a:gd name="T69" fmla="*/ 10343 h 13163"/>
              <a:gd name="T70" fmla="*/ 4583 w 16126"/>
              <a:gd name="T71" fmla="*/ 11148 h 13163"/>
              <a:gd name="T72" fmla="*/ 4914 w 16126"/>
              <a:gd name="T73" fmla="*/ 11987 h 13163"/>
              <a:gd name="T74" fmla="*/ 5225 w 16126"/>
              <a:gd name="T75" fmla="*/ 12696 h 13163"/>
              <a:gd name="T76" fmla="*/ 5460 w 16126"/>
              <a:gd name="T77" fmla="*/ 13114 h 13163"/>
              <a:gd name="T78" fmla="*/ 5767 w 16126"/>
              <a:gd name="T79" fmla="*/ 12916 h 13163"/>
              <a:gd name="T80" fmla="*/ 6878 w 16126"/>
              <a:gd name="T81" fmla="*/ 11818 h 13163"/>
              <a:gd name="T82" fmla="*/ 7946 w 16126"/>
              <a:gd name="T83" fmla="*/ 10787 h 13163"/>
              <a:gd name="T84" fmla="*/ 8303 w 16126"/>
              <a:gd name="T85" fmla="*/ 10468 h 13163"/>
              <a:gd name="T86" fmla="*/ 8494 w 16126"/>
              <a:gd name="T87" fmla="*/ 10451 h 13163"/>
              <a:gd name="T88" fmla="*/ 9028 w 16126"/>
              <a:gd name="T89" fmla="*/ 10642 h 13163"/>
              <a:gd name="T90" fmla="*/ 9979 w 16126"/>
              <a:gd name="T91" fmla="*/ 11030 h 13163"/>
              <a:gd name="T92" fmla="*/ 11596 w 16126"/>
              <a:gd name="T93" fmla="*/ 11726 h 13163"/>
              <a:gd name="T94" fmla="*/ 12216 w 16126"/>
              <a:gd name="T95" fmla="*/ 11936 h 13163"/>
              <a:gd name="T96" fmla="*/ 12721 w 16126"/>
              <a:gd name="T97" fmla="*/ 10858 h 13163"/>
              <a:gd name="T98" fmla="*/ 13523 w 16126"/>
              <a:gd name="T99" fmla="*/ 8716 h 13163"/>
              <a:gd name="T100" fmla="*/ 14446 w 16126"/>
              <a:gd name="T101" fmla="*/ 6037 h 13163"/>
              <a:gd name="T102" fmla="*/ 15305 w 16126"/>
              <a:gd name="T103" fmla="*/ 3348 h 13163"/>
              <a:gd name="T104" fmla="*/ 15925 w 16126"/>
              <a:gd name="T105" fmla="*/ 1178 h 13163"/>
              <a:gd name="T106" fmla="*/ 16124 w 16126"/>
              <a:gd name="T107" fmla="*/ 55 h 13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6126" h="13163">
                <a:moveTo>
                  <a:pt x="16097" y="1"/>
                </a:moveTo>
                <a:lnTo>
                  <a:pt x="16014" y="0"/>
                </a:lnTo>
                <a:lnTo>
                  <a:pt x="15847" y="33"/>
                </a:lnTo>
                <a:lnTo>
                  <a:pt x="15601" y="99"/>
                </a:lnTo>
                <a:lnTo>
                  <a:pt x="15282" y="195"/>
                </a:lnTo>
                <a:lnTo>
                  <a:pt x="14896" y="319"/>
                </a:lnTo>
                <a:lnTo>
                  <a:pt x="14449" y="468"/>
                </a:lnTo>
                <a:lnTo>
                  <a:pt x="13947" y="642"/>
                </a:lnTo>
                <a:lnTo>
                  <a:pt x="13394" y="838"/>
                </a:lnTo>
                <a:lnTo>
                  <a:pt x="12797" y="1052"/>
                </a:lnTo>
                <a:lnTo>
                  <a:pt x="12162" y="1284"/>
                </a:lnTo>
                <a:lnTo>
                  <a:pt x="11493" y="1530"/>
                </a:lnTo>
                <a:lnTo>
                  <a:pt x="10799" y="1790"/>
                </a:lnTo>
                <a:lnTo>
                  <a:pt x="10082" y="2060"/>
                </a:lnTo>
                <a:lnTo>
                  <a:pt x="9349" y="2340"/>
                </a:lnTo>
                <a:lnTo>
                  <a:pt x="8607" y="2624"/>
                </a:lnTo>
                <a:lnTo>
                  <a:pt x="7860" y="2913"/>
                </a:lnTo>
                <a:lnTo>
                  <a:pt x="7115" y="3204"/>
                </a:lnTo>
                <a:lnTo>
                  <a:pt x="6378" y="3495"/>
                </a:lnTo>
                <a:lnTo>
                  <a:pt x="5653" y="3784"/>
                </a:lnTo>
                <a:lnTo>
                  <a:pt x="4946" y="4067"/>
                </a:lnTo>
                <a:lnTo>
                  <a:pt x="4265" y="4345"/>
                </a:lnTo>
                <a:lnTo>
                  <a:pt x="3613" y="4613"/>
                </a:lnTo>
                <a:lnTo>
                  <a:pt x="2997" y="4870"/>
                </a:lnTo>
                <a:lnTo>
                  <a:pt x="2421" y="5114"/>
                </a:lnTo>
                <a:lnTo>
                  <a:pt x="1894" y="5342"/>
                </a:lnTo>
                <a:lnTo>
                  <a:pt x="1419" y="5553"/>
                </a:lnTo>
                <a:lnTo>
                  <a:pt x="1003" y="5744"/>
                </a:lnTo>
                <a:lnTo>
                  <a:pt x="651" y="5912"/>
                </a:lnTo>
                <a:lnTo>
                  <a:pt x="369" y="6058"/>
                </a:lnTo>
                <a:lnTo>
                  <a:pt x="163" y="6176"/>
                </a:lnTo>
                <a:lnTo>
                  <a:pt x="38" y="6266"/>
                </a:lnTo>
                <a:lnTo>
                  <a:pt x="0" y="6325"/>
                </a:lnTo>
                <a:lnTo>
                  <a:pt x="8" y="6342"/>
                </a:lnTo>
                <a:lnTo>
                  <a:pt x="25" y="6365"/>
                </a:lnTo>
                <a:lnTo>
                  <a:pt x="50" y="6391"/>
                </a:lnTo>
                <a:lnTo>
                  <a:pt x="86" y="6419"/>
                </a:lnTo>
                <a:lnTo>
                  <a:pt x="129" y="6452"/>
                </a:lnTo>
                <a:lnTo>
                  <a:pt x="180" y="6489"/>
                </a:lnTo>
                <a:lnTo>
                  <a:pt x="240" y="6528"/>
                </a:lnTo>
                <a:lnTo>
                  <a:pt x="307" y="6571"/>
                </a:lnTo>
                <a:lnTo>
                  <a:pt x="383" y="6617"/>
                </a:lnTo>
                <a:lnTo>
                  <a:pt x="466" y="6666"/>
                </a:lnTo>
                <a:lnTo>
                  <a:pt x="556" y="6718"/>
                </a:lnTo>
                <a:lnTo>
                  <a:pt x="653" y="6773"/>
                </a:lnTo>
                <a:lnTo>
                  <a:pt x="758" y="6831"/>
                </a:lnTo>
                <a:lnTo>
                  <a:pt x="869" y="6891"/>
                </a:lnTo>
                <a:lnTo>
                  <a:pt x="986" y="6954"/>
                </a:lnTo>
                <a:lnTo>
                  <a:pt x="1109" y="7020"/>
                </a:lnTo>
                <a:lnTo>
                  <a:pt x="1239" y="7087"/>
                </a:lnTo>
                <a:lnTo>
                  <a:pt x="1374" y="7157"/>
                </a:lnTo>
                <a:lnTo>
                  <a:pt x="1514" y="7229"/>
                </a:lnTo>
                <a:lnTo>
                  <a:pt x="1660" y="7304"/>
                </a:lnTo>
                <a:lnTo>
                  <a:pt x="1968" y="7459"/>
                </a:lnTo>
                <a:lnTo>
                  <a:pt x="2293" y="7620"/>
                </a:lnTo>
                <a:lnTo>
                  <a:pt x="2636" y="7788"/>
                </a:lnTo>
                <a:lnTo>
                  <a:pt x="2994" y="7962"/>
                </a:lnTo>
                <a:lnTo>
                  <a:pt x="3365" y="8141"/>
                </a:lnTo>
                <a:lnTo>
                  <a:pt x="3748" y="8324"/>
                </a:lnTo>
                <a:lnTo>
                  <a:pt x="3868" y="8244"/>
                </a:lnTo>
                <a:lnTo>
                  <a:pt x="4207" y="8020"/>
                </a:lnTo>
                <a:lnTo>
                  <a:pt x="4736" y="7673"/>
                </a:lnTo>
                <a:lnTo>
                  <a:pt x="5421" y="7221"/>
                </a:lnTo>
                <a:lnTo>
                  <a:pt x="6233" y="6690"/>
                </a:lnTo>
                <a:lnTo>
                  <a:pt x="7143" y="6096"/>
                </a:lnTo>
                <a:lnTo>
                  <a:pt x="7622" y="5783"/>
                </a:lnTo>
                <a:lnTo>
                  <a:pt x="8115" y="5463"/>
                </a:lnTo>
                <a:lnTo>
                  <a:pt x="8617" y="5138"/>
                </a:lnTo>
                <a:lnTo>
                  <a:pt x="9123" y="4811"/>
                </a:lnTo>
                <a:lnTo>
                  <a:pt x="9630" y="4485"/>
                </a:lnTo>
                <a:lnTo>
                  <a:pt x="10134" y="4161"/>
                </a:lnTo>
                <a:lnTo>
                  <a:pt x="10632" y="3843"/>
                </a:lnTo>
                <a:lnTo>
                  <a:pt x="11118" y="3535"/>
                </a:lnTo>
                <a:lnTo>
                  <a:pt x="11590" y="3236"/>
                </a:lnTo>
                <a:lnTo>
                  <a:pt x="12044" y="2951"/>
                </a:lnTo>
                <a:lnTo>
                  <a:pt x="12475" y="2682"/>
                </a:lnTo>
                <a:lnTo>
                  <a:pt x="12880" y="2432"/>
                </a:lnTo>
                <a:lnTo>
                  <a:pt x="13255" y="2203"/>
                </a:lnTo>
                <a:lnTo>
                  <a:pt x="13596" y="1999"/>
                </a:lnTo>
                <a:lnTo>
                  <a:pt x="13900" y="1822"/>
                </a:lnTo>
                <a:lnTo>
                  <a:pt x="14162" y="1673"/>
                </a:lnTo>
                <a:lnTo>
                  <a:pt x="14378" y="1556"/>
                </a:lnTo>
                <a:lnTo>
                  <a:pt x="14545" y="1475"/>
                </a:lnTo>
                <a:lnTo>
                  <a:pt x="14660" y="1429"/>
                </a:lnTo>
                <a:lnTo>
                  <a:pt x="14718" y="1424"/>
                </a:lnTo>
                <a:lnTo>
                  <a:pt x="14720" y="1461"/>
                </a:lnTo>
                <a:lnTo>
                  <a:pt x="14674" y="1541"/>
                </a:lnTo>
                <a:lnTo>
                  <a:pt x="14585" y="1659"/>
                </a:lnTo>
                <a:lnTo>
                  <a:pt x="14454" y="1814"/>
                </a:lnTo>
                <a:lnTo>
                  <a:pt x="14283" y="2000"/>
                </a:lnTo>
                <a:lnTo>
                  <a:pt x="14079" y="2219"/>
                </a:lnTo>
                <a:lnTo>
                  <a:pt x="13841" y="2466"/>
                </a:lnTo>
                <a:lnTo>
                  <a:pt x="13575" y="2737"/>
                </a:lnTo>
                <a:lnTo>
                  <a:pt x="13281" y="3031"/>
                </a:lnTo>
                <a:lnTo>
                  <a:pt x="12966" y="3344"/>
                </a:lnTo>
                <a:lnTo>
                  <a:pt x="12631" y="3674"/>
                </a:lnTo>
                <a:lnTo>
                  <a:pt x="12279" y="4018"/>
                </a:lnTo>
                <a:lnTo>
                  <a:pt x="11914" y="4373"/>
                </a:lnTo>
                <a:lnTo>
                  <a:pt x="11538" y="4738"/>
                </a:lnTo>
                <a:lnTo>
                  <a:pt x="11154" y="5108"/>
                </a:lnTo>
                <a:lnTo>
                  <a:pt x="10766" y="5480"/>
                </a:lnTo>
                <a:lnTo>
                  <a:pt x="9990" y="6224"/>
                </a:lnTo>
                <a:lnTo>
                  <a:pt x="9234" y="6948"/>
                </a:lnTo>
                <a:lnTo>
                  <a:pt x="8524" y="7627"/>
                </a:lnTo>
                <a:lnTo>
                  <a:pt x="7883" y="8242"/>
                </a:lnTo>
                <a:lnTo>
                  <a:pt x="7596" y="8517"/>
                </a:lnTo>
                <a:lnTo>
                  <a:pt x="7336" y="8769"/>
                </a:lnTo>
                <a:lnTo>
                  <a:pt x="7106" y="8993"/>
                </a:lnTo>
                <a:lnTo>
                  <a:pt x="6910" y="9186"/>
                </a:lnTo>
                <a:lnTo>
                  <a:pt x="6749" y="9347"/>
                </a:lnTo>
                <a:lnTo>
                  <a:pt x="6627" y="9472"/>
                </a:lnTo>
                <a:lnTo>
                  <a:pt x="6548" y="9559"/>
                </a:lnTo>
                <a:lnTo>
                  <a:pt x="6514" y="9605"/>
                </a:lnTo>
                <a:lnTo>
                  <a:pt x="6488" y="9671"/>
                </a:lnTo>
                <a:lnTo>
                  <a:pt x="6454" y="9766"/>
                </a:lnTo>
                <a:lnTo>
                  <a:pt x="6412" y="9886"/>
                </a:lnTo>
                <a:lnTo>
                  <a:pt x="6362" y="10027"/>
                </a:lnTo>
                <a:lnTo>
                  <a:pt x="6308" y="10184"/>
                </a:lnTo>
                <a:lnTo>
                  <a:pt x="6249" y="10351"/>
                </a:lnTo>
                <a:lnTo>
                  <a:pt x="6186" y="10525"/>
                </a:lnTo>
                <a:lnTo>
                  <a:pt x="6123" y="10700"/>
                </a:lnTo>
                <a:lnTo>
                  <a:pt x="6090" y="10787"/>
                </a:lnTo>
                <a:lnTo>
                  <a:pt x="6057" y="10872"/>
                </a:lnTo>
                <a:lnTo>
                  <a:pt x="6025" y="10956"/>
                </a:lnTo>
                <a:lnTo>
                  <a:pt x="5994" y="11036"/>
                </a:lnTo>
                <a:lnTo>
                  <a:pt x="5961" y="11115"/>
                </a:lnTo>
                <a:lnTo>
                  <a:pt x="5931" y="11189"/>
                </a:lnTo>
                <a:lnTo>
                  <a:pt x="5901" y="11258"/>
                </a:lnTo>
                <a:lnTo>
                  <a:pt x="5872" y="11324"/>
                </a:lnTo>
                <a:lnTo>
                  <a:pt x="5843" y="11384"/>
                </a:lnTo>
                <a:lnTo>
                  <a:pt x="5816" y="11437"/>
                </a:lnTo>
                <a:lnTo>
                  <a:pt x="5790" y="11484"/>
                </a:lnTo>
                <a:lnTo>
                  <a:pt x="5766" y="11524"/>
                </a:lnTo>
                <a:lnTo>
                  <a:pt x="5744" y="11555"/>
                </a:lnTo>
                <a:lnTo>
                  <a:pt x="5722" y="11579"/>
                </a:lnTo>
                <a:lnTo>
                  <a:pt x="5703" y="11594"/>
                </a:lnTo>
                <a:lnTo>
                  <a:pt x="5687" y="11599"/>
                </a:lnTo>
                <a:lnTo>
                  <a:pt x="5668" y="11593"/>
                </a:lnTo>
                <a:lnTo>
                  <a:pt x="5643" y="11574"/>
                </a:lnTo>
                <a:lnTo>
                  <a:pt x="5612" y="11545"/>
                </a:lnTo>
                <a:lnTo>
                  <a:pt x="5575" y="11506"/>
                </a:lnTo>
                <a:lnTo>
                  <a:pt x="5533" y="11456"/>
                </a:lnTo>
                <a:lnTo>
                  <a:pt x="5488" y="11399"/>
                </a:lnTo>
                <a:lnTo>
                  <a:pt x="5437" y="11333"/>
                </a:lnTo>
                <a:lnTo>
                  <a:pt x="5383" y="11261"/>
                </a:lnTo>
                <a:lnTo>
                  <a:pt x="5325" y="11181"/>
                </a:lnTo>
                <a:lnTo>
                  <a:pt x="5266" y="11097"/>
                </a:lnTo>
                <a:lnTo>
                  <a:pt x="5203" y="11007"/>
                </a:lnTo>
                <a:lnTo>
                  <a:pt x="5138" y="10914"/>
                </a:lnTo>
                <a:lnTo>
                  <a:pt x="5005" y="10720"/>
                </a:lnTo>
                <a:lnTo>
                  <a:pt x="4868" y="10520"/>
                </a:lnTo>
                <a:lnTo>
                  <a:pt x="4732" y="10320"/>
                </a:lnTo>
                <a:lnTo>
                  <a:pt x="4598" y="10127"/>
                </a:lnTo>
                <a:lnTo>
                  <a:pt x="4534" y="10035"/>
                </a:lnTo>
                <a:lnTo>
                  <a:pt x="4472" y="9948"/>
                </a:lnTo>
                <a:lnTo>
                  <a:pt x="4414" y="9866"/>
                </a:lnTo>
                <a:lnTo>
                  <a:pt x="4358" y="9789"/>
                </a:lnTo>
                <a:lnTo>
                  <a:pt x="4305" y="9718"/>
                </a:lnTo>
                <a:lnTo>
                  <a:pt x="4257" y="9656"/>
                </a:lnTo>
                <a:lnTo>
                  <a:pt x="4211" y="9601"/>
                </a:lnTo>
                <a:lnTo>
                  <a:pt x="4172" y="9556"/>
                </a:lnTo>
                <a:lnTo>
                  <a:pt x="4138" y="9520"/>
                </a:lnTo>
                <a:lnTo>
                  <a:pt x="4109" y="9494"/>
                </a:lnTo>
                <a:lnTo>
                  <a:pt x="4086" y="9480"/>
                </a:lnTo>
                <a:lnTo>
                  <a:pt x="4069" y="9479"/>
                </a:lnTo>
                <a:lnTo>
                  <a:pt x="4061" y="9493"/>
                </a:lnTo>
                <a:lnTo>
                  <a:pt x="4060" y="9528"/>
                </a:lnTo>
                <a:lnTo>
                  <a:pt x="4067" y="9579"/>
                </a:lnTo>
                <a:lnTo>
                  <a:pt x="4081" y="9648"/>
                </a:lnTo>
                <a:lnTo>
                  <a:pt x="4103" y="9732"/>
                </a:lnTo>
                <a:lnTo>
                  <a:pt x="4131" y="9831"/>
                </a:lnTo>
                <a:lnTo>
                  <a:pt x="4164" y="9943"/>
                </a:lnTo>
                <a:lnTo>
                  <a:pt x="4202" y="10067"/>
                </a:lnTo>
                <a:lnTo>
                  <a:pt x="4246" y="10201"/>
                </a:lnTo>
                <a:lnTo>
                  <a:pt x="4294" y="10343"/>
                </a:lnTo>
                <a:lnTo>
                  <a:pt x="4345" y="10494"/>
                </a:lnTo>
                <a:lnTo>
                  <a:pt x="4401" y="10651"/>
                </a:lnTo>
                <a:lnTo>
                  <a:pt x="4459" y="10813"/>
                </a:lnTo>
                <a:lnTo>
                  <a:pt x="4521" y="10980"/>
                </a:lnTo>
                <a:lnTo>
                  <a:pt x="4583" y="11148"/>
                </a:lnTo>
                <a:lnTo>
                  <a:pt x="4649" y="11319"/>
                </a:lnTo>
                <a:lnTo>
                  <a:pt x="4714" y="11490"/>
                </a:lnTo>
                <a:lnTo>
                  <a:pt x="4781" y="11658"/>
                </a:lnTo>
                <a:lnTo>
                  <a:pt x="4847" y="11825"/>
                </a:lnTo>
                <a:lnTo>
                  <a:pt x="4914" y="11987"/>
                </a:lnTo>
                <a:lnTo>
                  <a:pt x="4980" y="12145"/>
                </a:lnTo>
                <a:lnTo>
                  <a:pt x="5044" y="12295"/>
                </a:lnTo>
                <a:lnTo>
                  <a:pt x="5107" y="12438"/>
                </a:lnTo>
                <a:lnTo>
                  <a:pt x="5167" y="12573"/>
                </a:lnTo>
                <a:lnTo>
                  <a:pt x="5225" y="12696"/>
                </a:lnTo>
                <a:lnTo>
                  <a:pt x="5281" y="12808"/>
                </a:lnTo>
                <a:lnTo>
                  <a:pt x="5332" y="12908"/>
                </a:lnTo>
                <a:lnTo>
                  <a:pt x="5380" y="12992"/>
                </a:lnTo>
                <a:lnTo>
                  <a:pt x="5422" y="13061"/>
                </a:lnTo>
                <a:lnTo>
                  <a:pt x="5460" y="13114"/>
                </a:lnTo>
                <a:lnTo>
                  <a:pt x="5493" y="13148"/>
                </a:lnTo>
                <a:lnTo>
                  <a:pt x="5519" y="13163"/>
                </a:lnTo>
                <a:lnTo>
                  <a:pt x="5549" y="13133"/>
                </a:lnTo>
                <a:lnTo>
                  <a:pt x="5635" y="13048"/>
                </a:lnTo>
                <a:lnTo>
                  <a:pt x="5767" y="12916"/>
                </a:lnTo>
                <a:lnTo>
                  <a:pt x="5940" y="12744"/>
                </a:lnTo>
                <a:lnTo>
                  <a:pt x="6145" y="12540"/>
                </a:lnTo>
                <a:lnTo>
                  <a:pt x="6375" y="12313"/>
                </a:lnTo>
                <a:lnTo>
                  <a:pt x="6622" y="12070"/>
                </a:lnTo>
                <a:lnTo>
                  <a:pt x="6878" y="11818"/>
                </a:lnTo>
                <a:lnTo>
                  <a:pt x="7137" y="11565"/>
                </a:lnTo>
                <a:lnTo>
                  <a:pt x="7389" y="11320"/>
                </a:lnTo>
                <a:lnTo>
                  <a:pt x="7629" y="11089"/>
                </a:lnTo>
                <a:lnTo>
                  <a:pt x="7847" y="10881"/>
                </a:lnTo>
                <a:lnTo>
                  <a:pt x="7946" y="10787"/>
                </a:lnTo>
                <a:lnTo>
                  <a:pt x="8038" y="10702"/>
                </a:lnTo>
                <a:lnTo>
                  <a:pt x="8119" y="10628"/>
                </a:lnTo>
                <a:lnTo>
                  <a:pt x="8192" y="10562"/>
                </a:lnTo>
                <a:lnTo>
                  <a:pt x="8254" y="10510"/>
                </a:lnTo>
                <a:lnTo>
                  <a:pt x="8303" y="10468"/>
                </a:lnTo>
                <a:lnTo>
                  <a:pt x="8339" y="10441"/>
                </a:lnTo>
                <a:lnTo>
                  <a:pt x="8362" y="10428"/>
                </a:lnTo>
                <a:lnTo>
                  <a:pt x="8388" y="10427"/>
                </a:lnTo>
                <a:lnTo>
                  <a:pt x="8432" y="10434"/>
                </a:lnTo>
                <a:lnTo>
                  <a:pt x="8494" y="10451"/>
                </a:lnTo>
                <a:lnTo>
                  <a:pt x="8574" y="10475"/>
                </a:lnTo>
                <a:lnTo>
                  <a:pt x="8668" y="10508"/>
                </a:lnTo>
                <a:lnTo>
                  <a:pt x="8776" y="10546"/>
                </a:lnTo>
                <a:lnTo>
                  <a:pt x="8896" y="10591"/>
                </a:lnTo>
                <a:lnTo>
                  <a:pt x="9028" y="10642"/>
                </a:lnTo>
                <a:lnTo>
                  <a:pt x="9169" y="10697"/>
                </a:lnTo>
                <a:lnTo>
                  <a:pt x="9319" y="10758"/>
                </a:lnTo>
                <a:lnTo>
                  <a:pt x="9476" y="10821"/>
                </a:lnTo>
                <a:lnTo>
                  <a:pt x="9640" y="10889"/>
                </a:lnTo>
                <a:lnTo>
                  <a:pt x="9979" y="11030"/>
                </a:lnTo>
                <a:lnTo>
                  <a:pt x="10327" y="11178"/>
                </a:lnTo>
                <a:lnTo>
                  <a:pt x="10674" y="11326"/>
                </a:lnTo>
                <a:lnTo>
                  <a:pt x="11007" y="11469"/>
                </a:lnTo>
                <a:lnTo>
                  <a:pt x="11318" y="11605"/>
                </a:lnTo>
                <a:lnTo>
                  <a:pt x="11596" y="11726"/>
                </a:lnTo>
                <a:lnTo>
                  <a:pt x="11830" y="11829"/>
                </a:lnTo>
                <a:lnTo>
                  <a:pt x="12010" y="11907"/>
                </a:lnTo>
                <a:lnTo>
                  <a:pt x="12125" y="11959"/>
                </a:lnTo>
                <a:lnTo>
                  <a:pt x="12167" y="11977"/>
                </a:lnTo>
                <a:lnTo>
                  <a:pt x="12216" y="11936"/>
                </a:lnTo>
                <a:lnTo>
                  <a:pt x="12284" y="11831"/>
                </a:lnTo>
                <a:lnTo>
                  <a:pt x="12370" y="11666"/>
                </a:lnTo>
                <a:lnTo>
                  <a:pt x="12473" y="11446"/>
                </a:lnTo>
                <a:lnTo>
                  <a:pt x="12590" y="11176"/>
                </a:lnTo>
                <a:lnTo>
                  <a:pt x="12721" y="10858"/>
                </a:lnTo>
                <a:lnTo>
                  <a:pt x="12863" y="10498"/>
                </a:lnTo>
                <a:lnTo>
                  <a:pt x="13016" y="10100"/>
                </a:lnTo>
                <a:lnTo>
                  <a:pt x="13178" y="9667"/>
                </a:lnTo>
                <a:lnTo>
                  <a:pt x="13348" y="9204"/>
                </a:lnTo>
                <a:lnTo>
                  <a:pt x="13523" y="8716"/>
                </a:lnTo>
                <a:lnTo>
                  <a:pt x="13704" y="8205"/>
                </a:lnTo>
                <a:lnTo>
                  <a:pt x="13888" y="7679"/>
                </a:lnTo>
                <a:lnTo>
                  <a:pt x="14074" y="7139"/>
                </a:lnTo>
                <a:lnTo>
                  <a:pt x="14260" y="6590"/>
                </a:lnTo>
                <a:lnTo>
                  <a:pt x="14446" y="6037"/>
                </a:lnTo>
                <a:lnTo>
                  <a:pt x="14628" y="5482"/>
                </a:lnTo>
                <a:lnTo>
                  <a:pt x="14807" y="4932"/>
                </a:lnTo>
                <a:lnTo>
                  <a:pt x="14981" y="4390"/>
                </a:lnTo>
                <a:lnTo>
                  <a:pt x="15147" y="3861"/>
                </a:lnTo>
                <a:lnTo>
                  <a:pt x="15305" y="3348"/>
                </a:lnTo>
                <a:lnTo>
                  <a:pt x="15455" y="2855"/>
                </a:lnTo>
                <a:lnTo>
                  <a:pt x="15593" y="2388"/>
                </a:lnTo>
                <a:lnTo>
                  <a:pt x="15718" y="1950"/>
                </a:lnTo>
                <a:lnTo>
                  <a:pt x="15829" y="1545"/>
                </a:lnTo>
                <a:lnTo>
                  <a:pt x="15925" y="1178"/>
                </a:lnTo>
                <a:lnTo>
                  <a:pt x="16004" y="853"/>
                </a:lnTo>
                <a:lnTo>
                  <a:pt x="16066" y="573"/>
                </a:lnTo>
                <a:lnTo>
                  <a:pt x="16106" y="344"/>
                </a:lnTo>
                <a:lnTo>
                  <a:pt x="16126" y="170"/>
                </a:lnTo>
                <a:lnTo>
                  <a:pt x="16124" y="55"/>
                </a:lnTo>
                <a:lnTo>
                  <a:pt x="16097" y="1"/>
                </a:lnTo>
                <a:close/>
              </a:path>
            </a:pathLst>
          </a:cu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grpSp>
        <p:nvGrpSpPr>
          <p:cNvPr id="98" name="Group 17"/>
          <p:cNvGrpSpPr>
            <a:grpSpLocks/>
          </p:cNvGrpSpPr>
          <p:nvPr/>
        </p:nvGrpSpPr>
        <p:grpSpPr bwMode="auto">
          <a:xfrm>
            <a:off x="3036888" y="5672850"/>
            <a:ext cx="8424862" cy="809625"/>
            <a:chOff x="-1765924" y="4119075"/>
            <a:chExt cx="10236118" cy="1373030"/>
          </a:xfrm>
        </p:grpSpPr>
        <p:sp>
          <p:nvSpPr>
            <p:cNvPr id="99" name="Pentagon 18"/>
            <p:cNvSpPr/>
            <p:nvPr/>
          </p:nvSpPr>
          <p:spPr>
            <a:xfrm>
              <a:off x="1042402" y="4119075"/>
              <a:ext cx="7427792" cy="1373030"/>
            </a:xfrm>
            <a:prstGeom prst="homePlate">
              <a:avLst>
                <a:gd name="adj" fmla="val 28314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100" name="Rectangle 19"/>
            <p:cNvSpPr/>
            <p:nvPr/>
          </p:nvSpPr>
          <p:spPr>
            <a:xfrm rot="5400000">
              <a:off x="-1091675" y="3444826"/>
              <a:ext cx="1373030" cy="272153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07" name="TextBox 36"/>
          <p:cNvSpPr>
            <a:spLocks noChangeArrowheads="1"/>
          </p:cNvSpPr>
          <p:nvPr/>
        </p:nvSpPr>
        <p:spPr bwMode="auto">
          <a:xfrm>
            <a:off x="3181350" y="5873351"/>
            <a:ext cx="1944688" cy="408623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b="1" dirty="0" err="1" smtClean="0">
                <a:solidFill>
                  <a:schemeClr val="bg1"/>
                </a:solidFill>
              </a:rPr>
              <a:t>Wi</a:t>
            </a:r>
            <a:r>
              <a:rPr lang="tr-TR" altLang="tr-TR" b="1" dirty="0" smtClean="0">
                <a:solidFill>
                  <a:schemeClr val="bg1"/>
                </a:solidFill>
              </a:rPr>
              <a:t>-Fİ</a:t>
            </a:r>
            <a:endParaRPr lang="id-ID" altLang="tr-TR" b="1" dirty="0">
              <a:solidFill>
                <a:schemeClr val="bg1"/>
              </a:solidFill>
            </a:endParaRPr>
          </a:p>
        </p:txBody>
      </p:sp>
      <p:sp>
        <p:nvSpPr>
          <p:cNvPr id="108" name="TextBox 36"/>
          <p:cNvSpPr>
            <a:spLocks noChangeArrowheads="1"/>
          </p:cNvSpPr>
          <p:nvPr/>
        </p:nvSpPr>
        <p:spPr bwMode="auto">
          <a:xfrm>
            <a:off x="5781675" y="5898275"/>
            <a:ext cx="5033963" cy="357188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sz="1500" dirty="0" err="1" smtClean="0">
                <a:solidFill>
                  <a:schemeClr val="bg1"/>
                </a:solidFill>
              </a:rPr>
              <a:t>Wifi</a:t>
            </a:r>
            <a:r>
              <a:rPr lang="tr-TR" altLang="tr-TR" sz="1500" dirty="0" smtClean="0">
                <a:solidFill>
                  <a:schemeClr val="bg1"/>
                </a:solidFill>
              </a:rPr>
              <a:t> 6, </a:t>
            </a:r>
            <a:r>
              <a:rPr lang="tr-TR" altLang="tr-TR" sz="1500" dirty="0" err="1" smtClean="0">
                <a:solidFill>
                  <a:schemeClr val="bg1"/>
                </a:solidFill>
              </a:rPr>
              <a:t>Wifi</a:t>
            </a:r>
            <a:r>
              <a:rPr lang="tr-TR" altLang="tr-TR" sz="1500" dirty="0" smtClean="0">
                <a:solidFill>
                  <a:schemeClr val="bg1"/>
                </a:solidFill>
              </a:rPr>
              <a:t> 6E, </a:t>
            </a:r>
            <a:r>
              <a:rPr lang="tr-TR" altLang="tr-TR" sz="1500" dirty="0" err="1" smtClean="0">
                <a:solidFill>
                  <a:schemeClr val="bg1"/>
                </a:solidFill>
              </a:rPr>
              <a:t>Wifi</a:t>
            </a:r>
            <a:r>
              <a:rPr lang="tr-TR" altLang="tr-TR" sz="1500" dirty="0" smtClean="0">
                <a:solidFill>
                  <a:schemeClr val="bg1"/>
                </a:solidFill>
              </a:rPr>
              <a:t> 7 erişim cihazlarının yaygınlaştırılması</a:t>
            </a:r>
            <a:endParaRPr lang="id-ID" altLang="tr-TR" sz="15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8783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675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7250"/>
                            </p:stCondLst>
                            <p:childTnLst>
                              <p:par>
                                <p:cTn id="7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825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875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975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10250"/>
                            </p:stCondLst>
                            <p:childTnLst>
                              <p:par>
                                <p:cTn id="10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1125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11750"/>
                            </p:stCondLst>
                            <p:childTnLst>
                              <p:par>
                                <p:cTn id="1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1275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72" grpId="0"/>
      <p:bldP spid="73" grpId="0"/>
      <p:bldP spid="75" grpId="0"/>
      <p:bldP spid="76" grpId="0"/>
      <p:bldP spid="77" grpId="0"/>
      <p:bldP spid="78" grpId="0"/>
      <p:bldP spid="79" grpId="0"/>
      <p:bldP spid="83" grpId="0"/>
      <p:bldP spid="84" grpId="0"/>
      <p:bldP spid="88" grpId="0"/>
      <p:bldP spid="89" grpId="0"/>
      <p:bldP spid="90" grpId="0"/>
      <p:bldP spid="91" grpId="0"/>
      <p:bldP spid="107" grpId="0"/>
      <p:bldP spid="10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etin kutusu 5"/>
          <p:cNvSpPr txBox="1"/>
          <p:nvPr/>
        </p:nvSpPr>
        <p:spPr>
          <a:xfrm>
            <a:off x="1776845" y="623454"/>
            <a:ext cx="9917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HEDEFLERİMİZ</a:t>
            </a:r>
            <a:endParaRPr lang="tr-TR" sz="2400" b="1" dirty="0"/>
          </a:p>
        </p:txBody>
      </p:sp>
      <p:sp>
        <p:nvSpPr>
          <p:cNvPr id="2" name="Dikdörtgen 1"/>
          <p:cNvSpPr/>
          <p:nvPr/>
        </p:nvSpPr>
        <p:spPr>
          <a:xfrm>
            <a:off x="2174009" y="1179536"/>
            <a:ext cx="8562363" cy="4799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A. Kısa Vadeli</a:t>
            </a:r>
            <a:endParaRPr lang="tr-TR" sz="16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İnternet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altyapımızın güvenlik anlamında bilişim dünyası standartlarına kavuşturulması için gerekli güvenlik önlemlerinin alımının gerçekleştirilmesi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1200150" lvl="2" indent="-285750">
              <a:lnSpc>
                <a:spcPct val="107000"/>
              </a:lnSpc>
              <a:buFont typeface="Wingdings" panose="05000000000000000000" pitchFamily="2" charset="2"/>
              <a:buChar char="Ø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Storage Kapasite Artırımı </a:t>
            </a:r>
            <a:endParaRPr lang="tr-TR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00150" lvl="2" indent="-285750">
              <a:lnSpc>
                <a:spcPct val="107000"/>
              </a:lnSpc>
              <a:buFont typeface="Wingdings" panose="05000000000000000000" pitchFamily="2" charset="2"/>
              <a:buChar char="Ø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Firewall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Next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Generation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Firewall) (3 Yıllık)</a:t>
            </a: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tr-TR" sz="16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Antivirüs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(3 Yıllık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tr-T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WAF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(Web Application Firewall) (3 Yıllık)</a:t>
            </a: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DLP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(Data </a:t>
            </a: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Loss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Prevention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(3 Yıllık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Access Point Alımı (50 adet)</a:t>
            </a:r>
            <a:endParaRPr lang="tr-T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SİEM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(Security Information </a:t>
            </a: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Event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Management) (3 Yıllık)</a:t>
            </a: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tr-TR" sz="16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Analytics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Automation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Reporting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(3 Yıllık)</a:t>
            </a: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tr-TR" sz="16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Decepter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(3 Yıllık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tr-TR" sz="16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Pentest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(Sızma Testleri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Güvenlik Kamerası 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Alımı (50 adet)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ISO 27001:2022 Kalite Standardına Geçiş İşlemleri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Kenar Switch Alımı (35 adet)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Üniversitemiz idari ve akademik birimlerinin ihtiyacı olan bilgisayar yazılımlarının güncel tutulması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tr-T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53"/>
          <p:cNvSpPr txBox="1"/>
          <p:nvPr/>
        </p:nvSpPr>
        <p:spPr>
          <a:xfrm>
            <a:off x="9284860" y="32326"/>
            <a:ext cx="2751138" cy="862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5000" dirty="0">
                <a:solidFill>
                  <a:schemeClr val="tx1">
                    <a:lumMod val="50000"/>
                    <a:lumOff val="50000"/>
                  </a:schemeClr>
                </a:solidFill>
                <a:latin typeface="Bebas Neue" panose="020B0606020202050201" pitchFamily="34" charset="0"/>
              </a:rPr>
              <a:t>hedef</a:t>
            </a:r>
            <a:endParaRPr lang="id-ID" sz="5000" dirty="0">
              <a:solidFill>
                <a:schemeClr val="tx1">
                  <a:lumMod val="50000"/>
                  <a:lumOff val="50000"/>
                </a:schemeClr>
              </a:solidFill>
              <a:latin typeface="Bebas Neue" panose="020B0606020202050201" pitchFamily="34" charset="0"/>
            </a:endParaRPr>
          </a:p>
        </p:txBody>
      </p:sp>
      <p:sp>
        <p:nvSpPr>
          <p:cNvPr id="5" name="TextBox 54"/>
          <p:cNvSpPr txBox="1">
            <a:spLocks noChangeArrowheads="1"/>
          </p:cNvSpPr>
          <p:nvPr/>
        </p:nvSpPr>
        <p:spPr bwMode="auto">
          <a:xfrm>
            <a:off x="8914972" y="495876"/>
            <a:ext cx="3130551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/>
            <a:r>
              <a:rPr lang="tr-TR" altLang="tr-TR" sz="8000" dirty="0" smtClean="0">
                <a:solidFill>
                  <a:schemeClr val="accent1"/>
                </a:solidFill>
                <a:latin typeface="Bebas Neue" panose="020B0606020202050201" pitchFamily="34" charset="-94"/>
              </a:rPr>
              <a:t>2025</a:t>
            </a:r>
            <a:endParaRPr lang="id-ID" altLang="tr-TR" sz="8000" dirty="0">
              <a:solidFill>
                <a:schemeClr val="accent1"/>
              </a:solidFill>
              <a:latin typeface="Bebas Neue" panose="020B0606020202050201" pitchFamily="34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457084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etin kutusu 5"/>
          <p:cNvSpPr txBox="1"/>
          <p:nvPr/>
        </p:nvSpPr>
        <p:spPr>
          <a:xfrm>
            <a:off x="1776845" y="623454"/>
            <a:ext cx="9917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HEDEFLERİMİZ</a:t>
            </a:r>
            <a:endParaRPr lang="tr-TR" sz="2400" b="1" dirty="0"/>
          </a:p>
        </p:txBody>
      </p:sp>
      <p:sp>
        <p:nvSpPr>
          <p:cNvPr id="4" name="Dikdörtgen 3"/>
          <p:cNvSpPr/>
          <p:nvPr/>
        </p:nvSpPr>
        <p:spPr>
          <a:xfrm>
            <a:off x="1996579" y="1199627"/>
            <a:ext cx="7717872" cy="37226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B. Orta Vadeli</a:t>
            </a:r>
            <a:endParaRPr lang="tr-TR" sz="16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Bilgi İşlem Daire 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Başkanlığında uzmanlık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isteyen alanlarda (Siber güvenlik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yazılım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 donanım) personel 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istihdam edilmesi.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Datacenter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ile eş zamanlı çalışacak yeni nesil Mikro Veri Merkezi ile Felaket Kurtarma Merkezi kurulması,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Başkanlık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personelinin mesleki yeterlilik seminer ve eğitimlerine katılımının sağlanması,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Sürekli gelişen teknolojik, mesleki, sosyal ve çevre koşulları nedeniyle zaman içerisinde hizmet açısından yetersiz duruma düşmemek amacıyla personelimizin amaca yönelik seminer ve kurslara gönderilmesi.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Kurumumuzu dış dünyaya daha iyi yansıtacak bir web sitenin geliştirilmesi.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E-mail sunucu ve yazılımının alınması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Privileged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Access Management (PAM) Ayrıcalıklı Erişim Yönetimi yazılımı 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alımı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Office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365 yazılımının tüm personel ve öğrencileri açılması</a:t>
            </a:r>
            <a:endParaRPr lang="tr-TR" sz="1600" dirty="0"/>
          </a:p>
        </p:txBody>
      </p:sp>
    </p:spTree>
    <p:extLst>
      <p:ext uri="{BB962C8B-B14F-4D97-AF65-F5344CB8AC3E}">
        <p14:creationId xmlns:p14="http://schemas.microsoft.com/office/powerpoint/2010/main" val="22758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etin kutusu 5"/>
          <p:cNvSpPr txBox="1"/>
          <p:nvPr/>
        </p:nvSpPr>
        <p:spPr>
          <a:xfrm>
            <a:off x="1776845" y="623454"/>
            <a:ext cx="9917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HEDEFLERİMİZ</a:t>
            </a:r>
            <a:endParaRPr lang="tr-TR" sz="2400" b="1" dirty="0"/>
          </a:p>
        </p:txBody>
      </p:sp>
      <p:sp>
        <p:nvSpPr>
          <p:cNvPr id="2" name="Dikdörtgen 1"/>
          <p:cNvSpPr/>
          <p:nvPr/>
        </p:nvSpPr>
        <p:spPr>
          <a:xfrm>
            <a:off x="1923874" y="1378926"/>
            <a:ext cx="7782188" cy="256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C. Uzun Vadeli</a:t>
            </a:r>
            <a:endParaRPr lang="tr-TR" sz="16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Bilgisayar Bilimleri Araştırma ve Uygulama Merkezi’nin (BBAUM) kurulması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Kötü Amaçlı Yazılımlar ve Korunma Yöntemleri” konularında yaşanan gelişmelerin takip edilerek kurumumuza uygulanması,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Mevcut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hizmetlerimizin, kullanıcıların değişen ihtiyaçlarına ve teknolojik gelişmelere göre iyileştirilmesi,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Açık kaynak kodlu yazılım kullanımının yaygınlaştırılması,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Hazırlık çalışmaları sonrası üniversitemizin </a:t>
            </a: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eduroam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ağına dâhil edilmesi,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Yerli işletim sistemi kullanımının teşvik edilmesi ve yaygınlaştırılması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980240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785203" y="597396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SORUNLARIMIZ</a:t>
            </a:r>
            <a:endParaRPr kumimoji="0" lang="tr-TR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etin kutusu 4"/>
          <p:cNvSpPr txBox="1"/>
          <p:nvPr/>
        </p:nvSpPr>
        <p:spPr>
          <a:xfrm>
            <a:off x="802191" y="4405656"/>
            <a:ext cx="11144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tr-T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Dikdörtgen 6"/>
          <p:cNvSpPr/>
          <p:nvPr/>
        </p:nvSpPr>
        <p:spPr>
          <a:xfrm>
            <a:off x="802192" y="1606265"/>
            <a:ext cx="59697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Siber güvenlik alanında yetişmiş personel </a:t>
            </a: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istihdamı.</a:t>
            </a:r>
            <a:endParaRPr kumimoji="0" lang="tr-T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Dikdörtgen 7"/>
          <p:cNvSpPr/>
          <p:nvPr/>
        </p:nvSpPr>
        <p:spPr>
          <a:xfrm>
            <a:off x="777252" y="2015737"/>
            <a:ext cx="1114424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Personellerimizin hızla gelişen teknolojik gelişmeleri takip edebilmesi ve güncel bilgi donanımı için belli periyodlarla kurum dışı </a:t>
            </a: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eğitim </a:t>
            </a:r>
            <a:r>
              <a:rPr kumimoji="0" lang="tr-T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gereksinimi.</a:t>
            </a:r>
          </a:p>
        </p:txBody>
      </p:sp>
      <p:sp>
        <p:nvSpPr>
          <p:cNvPr id="9" name="Dikdörtgen 8"/>
          <p:cNvSpPr/>
          <p:nvPr/>
        </p:nvSpPr>
        <p:spPr>
          <a:xfrm>
            <a:off x="802191" y="1215517"/>
            <a:ext cx="42799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tr-TR" sz="2000" b="1" dirty="0">
                <a:solidFill>
                  <a:prstClr val="black"/>
                </a:solidFill>
                <a:latin typeface="Calibri"/>
              </a:rPr>
              <a:t>P</a:t>
            </a:r>
            <a:r>
              <a:rPr kumimoji="0" lang="tr-TR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ersonel</a:t>
            </a: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yetersizliği (Yazılım Müh. ) </a:t>
            </a:r>
            <a:endParaRPr kumimoji="0" lang="tr-T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Dikdörtgen 10"/>
          <p:cNvSpPr/>
          <p:nvPr/>
        </p:nvSpPr>
        <p:spPr>
          <a:xfrm>
            <a:off x="777251" y="3426861"/>
            <a:ext cx="111442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Bütçe Yetersizliği (Özellikle 3.2,</a:t>
            </a:r>
            <a:r>
              <a:rPr kumimoji="0" lang="tr-TR" sz="20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3.5 </a:t>
            </a: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 3.7 ödeme kalemlerinde)</a:t>
            </a:r>
            <a:endParaRPr kumimoji="0" lang="tr-T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Dikdörtgen 12"/>
          <p:cNvSpPr/>
          <p:nvPr/>
        </p:nvSpPr>
        <p:spPr>
          <a:xfrm>
            <a:off x="777251" y="2718975"/>
            <a:ext cx="111442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Güvenlik kamera sistemlerinde olay kayıtlarının tespiti ve çıkarılması işlemlerinin Daire Başkanlığımız bünyesinden alınması ile bu yetkinin güvenlik birimlerine devredilmesi.</a:t>
            </a:r>
            <a:endParaRPr kumimoji="0" lang="tr-T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Dikdörtgen 9"/>
          <p:cNvSpPr/>
          <p:nvPr/>
        </p:nvSpPr>
        <p:spPr>
          <a:xfrm>
            <a:off x="777251" y="3853660"/>
            <a:ext cx="111442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Bütçe Yetersizliği</a:t>
            </a:r>
            <a:r>
              <a:rPr lang="tr-TR" sz="2000" b="1" dirty="0" err="1" smtClean="0">
                <a:solidFill>
                  <a:prstClr val="black"/>
                </a:solidFill>
                <a:latin typeface="Calibri"/>
              </a:rPr>
              <a:t>nden</a:t>
            </a:r>
            <a:r>
              <a:rPr lang="tr-TR" sz="2000" b="1" dirty="0" smtClean="0">
                <a:solidFill>
                  <a:prstClr val="black"/>
                </a:solidFill>
                <a:latin typeface="Calibri"/>
              </a:rPr>
              <a:t> dolayı </a:t>
            </a:r>
            <a:r>
              <a:rPr kumimoji="0" lang="tr-TR" sz="20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arızalanan kamera sistemlerinin yerine yeni kamera alınamamaktadır. Bu sebepten dolayı, Merkezi </a:t>
            </a:r>
            <a:r>
              <a:rPr kumimoji="0" lang="tr-TR" sz="2000" b="1" i="0" u="none" strike="noStrike" kern="1200" cap="none" spc="0" normalizeH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Labaratuvar</a:t>
            </a:r>
            <a:r>
              <a:rPr kumimoji="0" lang="tr-TR" sz="20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Cami bölgesi, Lojman bölgesi ve Şehir Yerleşkesinin tamamı gayri faaldir.</a:t>
            </a:r>
            <a:endParaRPr kumimoji="0" lang="tr-T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Dikdörtgen 11"/>
          <p:cNvSpPr/>
          <p:nvPr/>
        </p:nvSpPr>
        <p:spPr>
          <a:xfrm>
            <a:off x="777251" y="4932881"/>
            <a:ext cx="111442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Öğrenci ve personellerin </a:t>
            </a:r>
            <a:r>
              <a:rPr kumimoji="0" lang="tr-TR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</a:t>
            </a: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-fi sorunlarını çözmek adına yeni nesil Access </a:t>
            </a:r>
            <a:r>
              <a:rPr kumimoji="0" lang="tr-TR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point</a:t>
            </a: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alımı gerekmektedir. </a:t>
            </a:r>
            <a:endParaRPr kumimoji="0" lang="tr-T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7146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Resim Yer Tutucusu 18"/>
          <p:cNvPicPr>
            <a:picLocks noGrp="1" noChangeAspect="1" noChangeArrowheads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48" b="19948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1" name="Resim 2" descr="bitki içeren bir resim&#10;&#10;Açıklama otomatik olarak oluşturuld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63" y="576263"/>
            <a:ext cx="6710363" cy="536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5"/>
          <p:cNvSpPr/>
          <p:nvPr/>
        </p:nvSpPr>
        <p:spPr>
          <a:xfrm>
            <a:off x="1219200" y="38100"/>
            <a:ext cx="3995738" cy="5846763"/>
          </a:xfrm>
          <a:prstGeom prst="rect">
            <a:avLst/>
          </a:prstGeom>
          <a:solidFill>
            <a:schemeClr val="tx1">
              <a:lumMod val="85000"/>
              <a:lumOff val="15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2698493" y="3940175"/>
            <a:ext cx="100540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tr-TR" altLang="tr-TR" sz="4000" dirty="0" smtClean="0">
                <a:solidFill>
                  <a:schemeClr val="bg1"/>
                </a:solidFill>
                <a:latin typeface="Bebas Neue" panose="020B0606020202050201" pitchFamily="34" charset="-94"/>
              </a:rPr>
              <a:t>2025</a:t>
            </a:r>
            <a:endParaRPr lang="id-ID" altLang="tr-TR" sz="4000" dirty="0">
              <a:solidFill>
                <a:schemeClr val="bg1"/>
              </a:solidFill>
              <a:latin typeface="Bebas Neue" panose="020B0606020202050201" pitchFamily="34" charset="-94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1735138" y="3362325"/>
            <a:ext cx="29321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tr-TR" altLang="tr-TR" sz="4000">
                <a:solidFill>
                  <a:schemeClr val="accent1"/>
                </a:solidFill>
                <a:latin typeface="Bebas Neue" panose="020B0606020202050201" pitchFamily="34" charset="-94"/>
              </a:rPr>
              <a:t>TEŞEKKÜR EDERİZ</a:t>
            </a:r>
            <a:endParaRPr lang="id-ID" altLang="tr-TR" sz="4000">
              <a:solidFill>
                <a:schemeClr val="accent1"/>
              </a:solidFill>
              <a:latin typeface="Bebas Neue" panose="020B0606020202050201" pitchFamily="34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35510380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0" grpId="0"/>
      <p:bldP spid="21" grpId="0"/>
    </p:bld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range">
      <a:dk1>
        <a:sysClr val="windowText" lastClr="000000"/>
      </a:dk1>
      <a:lt1>
        <a:sysClr val="window" lastClr="FFFFFF"/>
      </a:lt1>
      <a:dk2>
        <a:srgbClr val="441C10"/>
      </a:dk2>
      <a:lt2>
        <a:srgbClr val="DBEFF9"/>
      </a:lt2>
      <a:accent1>
        <a:srgbClr val="F37B03"/>
      </a:accent1>
      <a:accent2>
        <a:srgbClr val="DA730C"/>
      </a:accent2>
      <a:accent3>
        <a:srgbClr val="DE8F00"/>
      </a:accent3>
      <a:accent4>
        <a:srgbClr val="E39913"/>
      </a:accent4>
      <a:accent5>
        <a:srgbClr val="F2B300"/>
      </a:accent5>
      <a:accent6>
        <a:srgbClr val="D06D00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13100</TotalTime>
  <Words>2081</Words>
  <Application>Microsoft Office PowerPoint</Application>
  <PresentationFormat>Geniş ekran</PresentationFormat>
  <Paragraphs>1059</Paragraphs>
  <Slides>30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8</vt:i4>
      </vt:variant>
      <vt:variant>
        <vt:lpstr>Tema</vt:lpstr>
      </vt:variant>
      <vt:variant>
        <vt:i4>2</vt:i4>
      </vt:variant>
      <vt:variant>
        <vt:lpstr>Slayt Başlıkları</vt:lpstr>
      </vt:variant>
      <vt:variant>
        <vt:i4>30</vt:i4>
      </vt:variant>
    </vt:vector>
  </HeadingPairs>
  <TitlesOfParts>
    <vt:vector size="40" baseType="lpstr">
      <vt:lpstr>Arial</vt:lpstr>
      <vt:lpstr>Bebas Neue</vt:lpstr>
      <vt:lpstr>Calibri</vt:lpstr>
      <vt:lpstr>Calibri Light</vt:lpstr>
      <vt:lpstr>Gulim</vt:lpstr>
      <vt:lpstr>Symbol</vt:lpstr>
      <vt:lpstr>Times New Roman</vt:lpstr>
      <vt:lpstr>Wingdings</vt:lpstr>
      <vt:lpstr>Office Teması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Edip_Ertas</cp:lastModifiedBy>
  <cp:revision>1088</cp:revision>
  <cp:lastPrinted>2023-10-24T07:15:34Z</cp:lastPrinted>
  <dcterms:created xsi:type="dcterms:W3CDTF">2018-02-07T07:43:50Z</dcterms:created>
  <dcterms:modified xsi:type="dcterms:W3CDTF">2025-01-16T08:54:23Z</dcterms:modified>
</cp:coreProperties>
</file>