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308" r:id="rId2"/>
    <p:sldId id="256" r:id="rId3"/>
    <p:sldId id="257" r:id="rId4"/>
    <p:sldId id="305" r:id="rId5"/>
    <p:sldId id="268" r:id="rId6"/>
    <p:sldId id="259" r:id="rId7"/>
    <p:sldId id="260" r:id="rId8"/>
    <p:sldId id="262" r:id="rId9"/>
    <p:sldId id="264" r:id="rId10"/>
    <p:sldId id="266" r:id="rId11"/>
    <p:sldId id="265" r:id="rId12"/>
    <p:sldId id="321" r:id="rId13"/>
    <p:sldId id="322" r:id="rId14"/>
    <p:sldId id="280" r:id="rId15"/>
    <p:sldId id="278" r:id="rId16"/>
    <p:sldId id="325" r:id="rId17"/>
    <p:sldId id="326" r:id="rId18"/>
    <p:sldId id="310" r:id="rId19"/>
    <p:sldId id="269" r:id="rId20"/>
    <p:sldId id="273" r:id="rId21"/>
    <p:sldId id="312" r:id="rId22"/>
    <p:sldId id="270" r:id="rId23"/>
    <p:sldId id="283" r:id="rId24"/>
    <p:sldId id="286" r:id="rId25"/>
    <p:sldId id="271" r:id="rId26"/>
    <p:sldId id="281" r:id="rId27"/>
    <p:sldId id="272" r:id="rId28"/>
    <p:sldId id="275" r:id="rId29"/>
    <p:sldId id="276" r:id="rId30"/>
    <p:sldId id="277" r:id="rId31"/>
    <p:sldId id="323" r:id="rId32"/>
    <p:sldId id="315" r:id="rId33"/>
    <p:sldId id="295" r:id="rId34"/>
    <p:sldId id="303" r:id="rId35"/>
    <p:sldId id="293" r:id="rId36"/>
    <p:sldId id="294" r:id="rId37"/>
    <p:sldId id="320" r:id="rId38"/>
    <p:sldId id="296" r:id="rId39"/>
    <p:sldId id="297" r:id="rId40"/>
    <p:sldId id="316" r:id="rId41"/>
    <p:sldId id="317" r:id="rId42"/>
    <p:sldId id="304" r:id="rId43"/>
    <p:sldId id="307" r:id="rId44"/>
    <p:sldId id="318" r:id="rId45"/>
    <p:sldId id="319" r:id="rId46"/>
    <p:sldId id="298" r:id="rId47"/>
    <p:sldId id="299" r:id="rId48"/>
    <p:sldId id="300" r:id="rId49"/>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E8E8"/>
    <a:srgbClr val="E2E2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8"/>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A23720DD-5B6D-40BF-8493-A6B52D484E6B}" type="datetimeFigureOut">
              <a:rPr lang="tr-TR" smtClean="0"/>
              <a:pPr/>
              <a:t>5.06.2018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3834786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A23720DD-5B6D-40BF-8493-A6B52D484E6B}" type="datetimeFigureOut">
              <a:rPr lang="tr-TR" smtClean="0"/>
              <a:pPr/>
              <a:t>5.06.2018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2108467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A23720DD-5B6D-40BF-8493-A6B52D484E6B}" type="datetimeFigureOut">
              <a:rPr lang="tr-TR" smtClean="0"/>
              <a:pPr/>
              <a:t>5.06.2018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27142667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A23720DD-5B6D-40BF-8493-A6B52D484E6B}" type="datetimeFigureOut">
              <a:rPr lang="tr-TR" smtClean="0"/>
              <a:pPr/>
              <a:t>5.06.2018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2314677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A23720DD-5B6D-40BF-8493-A6B52D484E6B}" type="datetimeFigureOut">
              <a:rPr lang="tr-TR" smtClean="0"/>
              <a:pPr/>
              <a:t>5.06.2018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1352551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A23720DD-5B6D-40BF-8493-A6B52D484E6B}" type="datetimeFigureOut">
              <a:rPr lang="tr-TR" smtClean="0"/>
              <a:pPr/>
              <a:t>5.06.2018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4263891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A23720DD-5B6D-40BF-8493-A6B52D484E6B}" type="datetimeFigureOut">
              <a:rPr lang="tr-TR" smtClean="0"/>
              <a:pPr/>
              <a:t>5.06.2018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487511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A23720DD-5B6D-40BF-8493-A6B52D484E6B}" type="datetimeFigureOut">
              <a:rPr lang="tr-TR" smtClean="0"/>
              <a:pPr/>
              <a:t>5.06.2018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2316708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A23720DD-5B6D-40BF-8493-A6B52D484E6B}" type="datetimeFigureOut">
              <a:rPr lang="tr-TR" smtClean="0"/>
              <a:pPr/>
              <a:t>5.06.2018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3891839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A23720DD-5B6D-40BF-8493-A6B52D484E6B}" type="datetimeFigureOut">
              <a:rPr lang="tr-TR" smtClean="0"/>
              <a:pPr/>
              <a:t>5.06.2018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960563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A23720DD-5B6D-40BF-8493-A6B52D484E6B}" type="datetimeFigureOut">
              <a:rPr lang="tr-TR" smtClean="0"/>
              <a:pPr/>
              <a:t>5.06.2018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534056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3720DD-5B6D-40BF-8493-A6B52D484E6B}" type="datetimeFigureOut">
              <a:rPr lang="tr-TR" smtClean="0"/>
              <a:pPr/>
              <a:t>5.06.2018</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pPr/>
              <a:t>‹#›</a:t>
            </a:fld>
            <a:endParaRPr lang="tr-TR"/>
          </a:p>
        </p:txBody>
      </p:sp>
    </p:spTree>
    <p:extLst>
      <p:ext uri="{BB962C8B-B14F-4D97-AF65-F5344CB8AC3E}">
        <p14:creationId xmlns:p14="http://schemas.microsoft.com/office/powerpoint/2010/main" val="37624546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elahaddineyyubi.siirt.edu.tr/" TargetMode="External"/><Relationship Id="rId2" Type="http://schemas.openxmlformats.org/officeDocument/2006/relationships/hyperlink" Target="http://www.siirt.edu.tr/" TargetMode="External"/><Relationship Id="rId1" Type="http://schemas.openxmlformats.org/officeDocument/2006/relationships/slideLayout" Target="../slideLayouts/slideLayout2.xml"/><Relationship Id="rId4" Type="http://schemas.openxmlformats.org/officeDocument/2006/relationships/hyperlink" Target="http://siirtarapcasicalistayi.siirt.edu.tr/"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hyperlink" Target="http://www.siirt.edu.t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a:bodyPr>
          <a:lstStyle/>
          <a:p>
            <a:pPr algn="ctr"/>
            <a:endParaRPr lang="tr-TR" dirty="0" smtClean="0"/>
          </a:p>
          <a:p>
            <a:pPr algn="ctr"/>
            <a:endParaRPr lang="tr-TR" dirty="0" smtClean="0"/>
          </a:p>
          <a:p>
            <a:pPr marL="0" indent="0" algn="ctr">
              <a:buNone/>
            </a:pPr>
            <a:r>
              <a:rPr lang="tr-TR" sz="4400" dirty="0" smtClean="0"/>
              <a:t> SİİRT </a:t>
            </a:r>
            <a:r>
              <a:rPr lang="tr-TR" sz="4400" dirty="0"/>
              <a:t>ÜNİVERSİTESİ BİLGİ İŞLEM DAİRE </a:t>
            </a:r>
            <a:r>
              <a:rPr lang="tr-TR" sz="4400" dirty="0" smtClean="0"/>
              <a:t>BAŞKANLIĞI</a:t>
            </a:r>
          </a:p>
          <a:p>
            <a:pPr algn="ctr"/>
            <a:endParaRPr lang="tr-TR" sz="4400" dirty="0"/>
          </a:p>
          <a:p>
            <a:pPr marL="0" indent="0" algn="ctr">
              <a:buNone/>
            </a:pPr>
            <a:r>
              <a:rPr lang="tr-TR" sz="4000" dirty="0"/>
              <a:t> </a:t>
            </a:r>
            <a:r>
              <a:rPr lang="tr-TR" sz="4000" dirty="0" smtClean="0"/>
              <a:t>2016 </a:t>
            </a:r>
            <a:r>
              <a:rPr lang="tr-TR" sz="4000" dirty="0" smtClean="0"/>
              <a:t>Yılı Brifing Dosyası</a:t>
            </a:r>
            <a:r>
              <a:rPr lang="tr-TR" sz="4000" dirty="0" smtClean="0"/>
              <a:t>	</a:t>
            </a:r>
            <a:endParaRPr lang="tr-TR" sz="4000" dirty="0"/>
          </a:p>
        </p:txBody>
      </p:sp>
      <p:pic>
        <p:nvPicPr>
          <p:cNvPr id="4" name="3 Resim"/>
          <p:cNvPicPr/>
          <p:nvPr/>
        </p:nvPicPr>
        <p:blipFill>
          <a:blip r:embed="rId2" cstate="print">
            <a:clrChange>
              <a:clrFrom>
                <a:srgbClr val="FFFFFF"/>
              </a:clrFrom>
              <a:clrTo>
                <a:srgbClr val="FFFFFF">
                  <a:alpha val="0"/>
                </a:srgbClr>
              </a:clrTo>
            </a:clrChange>
          </a:blip>
          <a:srcRect/>
          <a:stretch>
            <a:fillRect/>
          </a:stretch>
        </p:blipFill>
        <p:spPr bwMode="auto">
          <a:xfrm>
            <a:off x="3203848" y="404664"/>
            <a:ext cx="2428892" cy="1857388"/>
          </a:xfrm>
          <a:prstGeom prst="rect">
            <a:avLst/>
          </a:prstGeom>
          <a:noFill/>
        </p:spPr>
      </p:pic>
    </p:spTree>
    <p:extLst>
      <p:ext uri="{BB962C8B-B14F-4D97-AF65-F5344CB8AC3E}">
        <p14:creationId xmlns:p14="http://schemas.microsoft.com/office/powerpoint/2010/main" val="10492080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611560" y="116632"/>
            <a:ext cx="7772400" cy="1326009"/>
          </a:xfrm>
        </p:spPr>
        <p:txBody>
          <a:bodyPr>
            <a:normAutofit fontScale="90000"/>
          </a:bodyPr>
          <a:lstStyle/>
          <a:p>
            <a:r>
              <a:rPr lang="tr-TR" dirty="0" smtClean="0"/>
              <a:t>SİİRT ÜNİVERSİTESİ BİLGİ İŞLEM DAİRE BAŞKANLIĞI</a:t>
            </a:r>
            <a:endParaRPr lang="tr-TR" dirty="0"/>
          </a:p>
        </p:txBody>
      </p:sp>
      <p:sp>
        <p:nvSpPr>
          <p:cNvPr id="3" name="Alt Başlık 2"/>
          <p:cNvSpPr>
            <a:spLocks noGrp="1"/>
          </p:cNvSpPr>
          <p:nvPr>
            <p:ph type="subTitle" idx="1"/>
          </p:nvPr>
        </p:nvSpPr>
        <p:spPr>
          <a:xfrm>
            <a:off x="323528" y="1556792"/>
            <a:ext cx="8568952" cy="4968552"/>
          </a:xfrm>
        </p:spPr>
        <p:txBody>
          <a:bodyPr>
            <a:noAutofit/>
          </a:bodyPr>
          <a:lstStyle/>
          <a:p>
            <a:pPr algn="just"/>
            <a:r>
              <a:rPr lang="tr-TR" sz="2400" dirty="0" smtClean="0">
                <a:solidFill>
                  <a:schemeClr val="tx1"/>
                </a:solidFill>
                <a:latin typeface="Times New Roman" panose="02020603050405020304" pitchFamily="18" charset="0"/>
                <a:cs typeface="Times New Roman" panose="02020603050405020304" pitchFamily="18" charset="0"/>
              </a:rPr>
              <a:t>	Gelişen </a:t>
            </a:r>
            <a:r>
              <a:rPr lang="tr-TR" sz="2400" dirty="0">
                <a:solidFill>
                  <a:schemeClr val="tx1"/>
                </a:solidFill>
                <a:latin typeface="Times New Roman" panose="02020603050405020304" pitchFamily="18" charset="0"/>
                <a:cs typeface="Times New Roman" panose="02020603050405020304" pitchFamily="18" charset="0"/>
              </a:rPr>
              <a:t>dünya düzeninde bilişim teknolojileri en çok yatırımın yapıldığı alanların başında gelmektedir. Bundan dolayı, üniversitemizin bilişim alanında hizmetlerin aksatılmadan sürdürülebilmesi, altyapı, teknolojik donanımın istenilen seviyeye ulaştırılması ve hizmet kalitesinin arttırılması için doğru planlamaların ve yatırımların yapılması kaçınılmaz bir zorunluluk olarak ortaya çıkmaktadır.</a:t>
            </a:r>
          </a:p>
          <a:p>
            <a:pPr algn="just"/>
            <a:r>
              <a:rPr lang="tr-TR" sz="2400" dirty="0">
                <a:solidFill>
                  <a:schemeClr val="tx1"/>
                </a:solidFill>
                <a:latin typeface="Times New Roman" panose="02020603050405020304" pitchFamily="18" charset="0"/>
                <a:cs typeface="Times New Roman" panose="02020603050405020304" pitchFamily="18" charset="0"/>
              </a:rPr>
              <a:t> </a:t>
            </a:r>
            <a:r>
              <a:rPr lang="tr-TR" sz="2400" dirty="0" smtClean="0">
                <a:solidFill>
                  <a:schemeClr val="tx1"/>
                </a:solidFill>
                <a:latin typeface="Times New Roman" panose="02020603050405020304" pitchFamily="18" charset="0"/>
                <a:cs typeface="Times New Roman" panose="02020603050405020304" pitchFamily="18" charset="0"/>
              </a:rPr>
              <a:t>	Siirt </a:t>
            </a:r>
            <a:r>
              <a:rPr lang="tr-TR" sz="2400" dirty="0">
                <a:solidFill>
                  <a:schemeClr val="tx1"/>
                </a:solidFill>
                <a:latin typeface="Times New Roman" panose="02020603050405020304" pitchFamily="18" charset="0"/>
                <a:cs typeface="Times New Roman" panose="02020603050405020304" pitchFamily="18" charset="0"/>
              </a:rPr>
              <a:t>Üniversitesi Bilgi İşlem Daire Başkanlığı, öğrencilerine ve personeline bilişim teknolojileri desteğini </a:t>
            </a:r>
            <a:r>
              <a:rPr lang="tr-TR" sz="2400" dirty="0" smtClean="0">
                <a:solidFill>
                  <a:schemeClr val="tx1"/>
                </a:solidFill>
                <a:latin typeface="Times New Roman" panose="02020603050405020304" pitchFamily="18" charset="0"/>
                <a:cs typeface="Times New Roman" panose="02020603050405020304" pitchFamily="18" charset="0"/>
              </a:rPr>
              <a:t>sunma </a:t>
            </a:r>
            <a:r>
              <a:rPr lang="tr-TR" sz="2400" dirty="0">
                <a:solidFill>
                  <a:schemeClr val="tx1"/>
                </a:solidFill>
                <a:latin typeface="Times New Roman" panose="02020603050405020304" pitchFamily="18" charset="0"/>
                <a:cs typeface="Times New Roman" panose="02020603050405020304" pitchFamily="18" charset="0"/>
              </a:rPr>
              <a:t>kapsamında, </a:t>
            </a:r>
            <a:r>
              <a:rPr lang="tr-TR" sz="2400" dirty="0" smtClean="0">
                <a:solidFill>
                  <a:schemeClr val="tx1"/>
                </a:solidFill>
                <a:latin typeface="Times New Roman" panose="02020603050405020304" pitchFamily="18" charset="0"/>
                <a:cs typeface="Times New Roman" panose="02020603050405020304" pitchFamily="18" charset="0"/>
              </a:rPr>
              <a:t>üniversite </a:t>
            </a:r>
            <a:r>
              <a:rPr lang="tr-TR" sz="2400" dirty="0">
                <a:solidFill>
                  <a:schemeClr val="tx1"/>
                </a:solidFill>
                <a:latin typeface="Times New Roman" panose="02020603050405020304" pitchFamily="18" charset="0"/>
                <a:cs typeface="Times New Roman" panose="02020603050405020304" pitchFamily="18" charset="0"/>
              </a:rPr>
              <a:t>birimlerinin ve çalışanlarının beklentilerine maksimum ölçüde cevap verebilecek hizmetleri, en kaliteli, güvenilir ve sürekli bir hizmet anlayışı ile üretmeyi hedef olarak </a:t>
            </a:r>
            <a:r>
              <a:rPr lang="tr-TR" sz="2400" dirty="0" smtClean="0">
                <a:solidFill>
                  <a:schemeClr val="tx1"/>
                </a:solidFill>
                <a:latin typeface="Times New Roman" panose="02020603050405020304" pitchFamily="18" charset="0"/>
                <a:cs typeface="Times New Roman" panose="02020603050405020304" pitchFamily="18" charset="0"/>
              </a:rPr>
              <a:t>belirlemiştir.</a:t>
            </a:r>
            <a:endParaRPr lang="tr-TR"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37211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423317"/>
            <a:ext cx="8229600" cy="4525963"/>
          </a:xfrm>
        </p:spPr>
        <p:txBody>
          <a:bodyPr>
            <a:normAutofit/>
          </a:bodyPr>
          <a:lstStyle/>
          <a:p>
            <a:pPr marL="0" indent="0" algn="just">
              <a:buNone/>
            </a:pPr>
            <a:r>
              <a:rPr lang="tr-TR" dirty="0" smtClean="0"/>
              <a:t>	</a:t>
            </a:r>
            <a:r>
              <a:rPr lang="tr-TR" sz="2400" dirty="0" smtClean="0"/>
              <a:t>Başkanlığımız</a:t>
            </a:r>
            <a:r>
              <a:rPr lang="tr-TR" sz="2400" dirty="0"/>
              <a:t>, Üniversitemizin 2007 yılında kurulması ile birlikte faaliyete geçmiştir. Üniversite bünyesinde Akademik, İdari personel ve Öğrenci odaklı Bilişim Teknolojileri alanında; artan personel ve öğrenci sayısı doğrultusunda bilgi, tecrübe birikimi ile </a:t>
            </a:r>
            <a:r>
              <a:rPr lang="tr-TR" sz="2400" dirty="0" smtClean="0"/>
              <a:t>amaçları </a:t>
            </a:r>
            <a:r>
              <a:rPr lang="tr-TR" sz="2400" dirty="0"/>
              <a:t>doğrultusunda hizmetleri devam etmektedir. </a:t>
            </a:r>
            <a:endParaRPr lang="tr-TR" sz="2400" dirty="0" smtClean="0"/>
          </a:p>
          <a:p>
            <a:pPr marL="0" indent="0" algn="just">
              <a:buNone/>
            </a:pPr>
            <a:r>
              <a:rPr lang="tr-TR" sz="2400" dirty="0"/>
              <a:t>	</a:t>
            </a:r>
            <a:endParaRPr lang="tr-TR" sz="2400" dirty="0" smtClean="0"/>
          </a:p>
          <a:p>
            <a:pPr marL="0" indent="0" algn="just">
              <a:buNone/>
            </a:pPr>
            <a:r>
              <a:rPr lang="tr-TR" sz="2400" dirty="0" smtClean="0"/>
              <a:t>	Merkez </a:t>
            </a:r>
            <a:r>
              <a:rPr lang="tr-TR" sz="2400" dirty="0"/>
              <a:t>kampüs ile hizmete başlayan başkanlığımız, Üniversitemiz </a:t>
            </a:r>
            <a:r>
              <a:rPr lang="tr-TR" sz="2400" dirty="0" err="1"/>
              <a:t>Kezer</a:t>
            </a:r>
            <a:r>
              <a:rPr lang="tr-TR" sz="2400" dirty="0"/>
              <a:t> kampüsünün hizmete açılmasıyla </a:t>
            </a:r>
            <a:r>
              <a:rPr lang="tr-TR" sz="2400" dirty="0" err="1"/>
              <a:t>Kezer</a:t>
            </a:r>
            <a:r>
              <a:rPr lang="tr-TR" sz="2400" dirty="0"/>
              <a:t> yerleşkesinde de fakülte ve idari birimlere hizmetlerini sürdürmektedir. </a:t>
            </a:r>
          </a:p>
          <a:p>
            <a:endParaRPr lang="tr-TR" dirty="0"/>
          </a:p>
        </p:txBody>
      </p:sp>
    </p:spTree>
    <p:extLst>
      <p:ext uri="{BB962C8B-B14F-4D97-AF65-F5344CB8AC3E}">
        <p14:creationId xmlns:p14="http://schemas.microsoft.com/office/powerpoint/2010/main" val="26233576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23528" y="1163885"/>
            <a:ext cx="8568952" cy="5145435"/>
          </a:xfrm>
        </p:spPr>
        <p:txBody>
          <a:bodyPr>
            <a:normAutofit fontScale="62500" lnSpcReduction="20000"/>
          </a:bodyPr>
          <a:lstStyle/>
          <a:p>
            <a:r>
              <a:rPr lang="tr-TR" b="1" dirty="0" smtClean="0"/>
              <a:t>1. MİSYON </a:t>
            </a:r>
            <a:endParaRPr lang="tr-TR" sz="3300" u="sng" dirty="0"/>
          </a:p>
          <a:p>
            <a:pPr marL="0" indent="0">
              <a:buNone/>
            </a:pPr>
            <a:r>
              <a:rPr lang="tr-TR" dirty="0" smtClean="0"/>
              <a:t>	Teknik </a:t>
            </a:r>
            <a:r>
              <a:rPr lang="tr-TR" dirty="0"/>
              <a:t>gelişmeleri takip ederek üniversitenin ihtiyaç duyacağı Bilgi  </a:t>
            </a:r>
            <a:r>
              <a:rPr lang="tr-TR" dirty="0" smtClean="0"/>
              <a:t>    </a:t>
            </a:r>
          </a:p>
          <a:p>
            <a:pPr marL="0" indent="0">
              <a:buNone/>
            </a:pPr>
            <a:r>
              <a:rPr lang="tr-TR" dirty="0" smtClean="0"/>
              <a:t>      İşlem </a:t>
            </a:r>
            <a:r>
              <a:rPr lang="tr-TR" dirty="0"/>
              <a:t>hizmetlerini en üst seviyede uygulamak ve bu teknolojilerin yaygın bir </a:t>
            </a:r>
            <a:endParaRPr lang="tr-TR" dirty="0" smtClean="0"/>
          </a:p>
          <a:p>
            <a:pPr marL="0" indent="0">
              <a:buNone/>
            </a:pPr>
            <a:r>
              <a:rPr lang="tr-TR" dirty="0" smtClean="0"/>
              <a:t>      şekilde </a:t>
            </a:r>
            <a:r>
              <a:rPr lang="tr-TR" dirty="0"/>
              <a:t>kullanılabilirliğini sağlamak; kurum içi ve dışı paydaşlarımıza bilişim </a:t>
            </a:r>
            <a:endParaRPr lang="tr-TR" dirty="0" smtClean="0"/>
          </a:p>
          <a:p>
            <a:pPr marL="0" indent="0">
              <a:buNone/>
            </a:pPr>
            <a:r>
              <a:rPr lang="tr-TR" dirty="0" smtClean="0"/>
              <a:t>      teknolojileri </a:t>
            </a:r>
            <a:r>
              <a:rPr lang="tr-TR" dirty="0"/>
              <a:t>ile ilgili eğitim, öğretim ve araştırmalara destek sağlayarak </a:t>
            </a:r>
            <a:endParaRPr lang="tr-TR" dirty="0" smtClean="0"/>
          </a:p>
          <a:p>
            <a:pPr marL="0" indent="0">
              <a:buNone/>
            </a:pPr>
            <a:r>
              <a:rPr lang="tr-TR" dirty="0" smtClean="0"/>
              <a:t>      üniversitemizin </a:t>
            </a:r>
            <a:r>
              <a:rPr lang="tr-TR" dirty="0"/>
              <a:t>ihtiyaç duyacağı tüm bilişim hizmetlerini eksiksiz olarak yerine </a:t>
            </a:r>
            <a:endParaRPr lang="tr-TR" dirty="0" smtClean="0"/>
          </a:p>
          <a:p>
            <a:pPr marL="0" indent="0">
              <a:buNone/>
            </a:pPr>
            <a:r>
              <a:rPr lang="tr-TR" dirty="0" smtClean="0"/>
              <a:t>      getirmektir</a:t>
            </a:r>
            <a:r>
              <a:rPr lang="tr-TR" dirty="0"/>
              <a:t>.</a:t>
            </a:r>
          </a:p>
          <a:p>
            <a:pPr marL="0" indent="0">
              <a:buNone/>
            </a:pPr>
            <a:r>
              <a:rPr lang="tr-TR" dirty="0"/>
              <a:t> </a:t>
            </a:r>
            <a:r>
              <a:rPr lang="tr-TR" b="1" dirty="0"/>
              <a:t> </a:t>
            </a:r>
            <a:endParaRPr lang="tr-TR" b="1" i="1" u="sng" dirty="0"/>
          </a:p>
          <a:p>
            <a:r>
              <a:rPr lang="tr-TR" b="1" dirty="0"/>
              <a:t>2. VİZYON</a:t>
            </a:r>
            <a:endParaRPr lang="tr-TR" b="1" i="1" u="sng" dirty="0"/>
          </a:p>
          <a:p>
            <a:pPr marL="0" indent="0">
              <a:buNone/>
            </a:pPr>
            <a:r>
              <a:rPr lang="tr-TR" dirty="0"/>
              <a:t> </a:t>
            </a:r>
            <a:r>
              <a:rPr lang="tr-TR" dirty="0" smtClean="0"/>
              <a:t>	Hızla </a:t>
            </a:r>
            <a:r>
              <a:rPr lang="tr-TR" dirty="0"/>
              <a:t>artan öğrenci ve personel sayısıyla birlikte ihtiyaç duyulan yazılım, </a:t>
            </a:r>
            <a:endParaRPr lang="tr-TR" dirty="0" smtClean="0"/>
          </a:p>
          <a:p>
            <a:pPr marL="0" indent="0" algn="just">
              <a:buNone/>
            </a:pPr>
            <a:r>
              <a:rPr lang="tr-TR" dirty="0" smtClean="0"/>
              <a:t>       donanım </a:t>
            </a:r>
            <a:r>
              <a:rPr lang="tr-TR" dirty="0"/>
              <a:t>ve diğer bilişim hizmetleri konusundaki gereksinimleri karşılayarak </a:t>
            </a:r>
            <a:endParaRPr lang="tr-TR" dirty="0" smtClean="0"/>
          </a:p>
          <a:p>
            <a:pPr marL="0" indent="0" algn="just">
              <a:buNone/>
            </a:pPr>
            <a:r>
              <a:rPr lang="tr-TR" dirty="0" smtClean="0"/>
              <a:t>       bunların </a:t>
            </a:r>
            <a:r>
              <a:rPr lang="tr-TR" dirty="0"/>
              <a:t>devamlılığını sağlamak, bilgisayar, ağ ve internet alt </a:t>
            </a:r>
            <a:r>
              <a:rPr lang="tr-TR" dirty="0" smtClean="0"/>
              <a:t>yapısını           </a:t>
            </a:r>
          </a:p>
          <a:p>
            <a:pPr marL="0" indent="0" algn="just">
              <a:buNone/>
            </a:pPr>
            <a:r>
              <a:rPr lang="tr-TR" dirty="0"/>
              <a:t> </a:t>
            </a:r>
            <a:r>
              <a:rPr lang="tr-TR" dirty="0" smtClean="0"/>
              <a:t>      geliştirecek faaliyetlerde </a:t>
            </a:r>
            <a:r>
              <a:rPr lang="tr-TR" dirty="0"/>
              <a:t>bulunmak, bilgisayar teknolojilerinin uygulanma </a:t>
            </a:r>
            <a:r>
              <a:rPr lang="tr-TR" dirty="0" smtClean="0"/>
              <a:t>   </a:t>
            </a:r>
          </a:p>
          <a:p>
            <a:pPr marL="0" indent="0" algn="just">
              <a:buNone/>
            </a:pPr>
            <a:r>
              <a:rPr lang="tr-TR" dirty="0"/>
              <a:t> </a:t>
            </a:r>
            <a:r>
              <a:rPr lang="tr-TR" dirty="0" smtClean="0"/>
              <a:t>      seviyesi açısından en </a:t>
            </a:r>
            <a:r>
              <a:rPr lang="tr-TR" dirty="0"/>
              <a:t>ön sıralarda yer almak ve bu konuda tercih edilen bir </a:t>
            </a:r>
            <a:r>
              <a:rPr lang="tr-TR" dirty="0" smtClean="0"/>
              <a:t>   </a:t>
            </a:r>
          </a:p>
          <a:p>
            <a:pPr marL="0" indent="0" algn="just">
              <a:buNone/>
            </a:pPr>
            <a:r>
              <a:rPr lang="tr-TR" dirty="0"/>
              <a:t> </a:t>
            </a:r>
            <a:r>
              <a:rPr lang="tr-TR" dirty="0" smtClean="0"/>
              <a:t>      üniversite </a:t>
            </a:r>
            <a:r>
              <a:rPr lang="tr-TR" dirty="0"/>
              <a:t>olmaktır.</a:t>
            </a:r>
          </a:p>
          <a:p>
            <a:endParaRPr lang="tr-TR" dirty="0"/>
          </a:p>
        </p:txBody>
      </p:sp>
    </p:spTree>
    <p:extLst>
      <p:ext uri="{BB962C8B-B14F-4D97-AF65-F5344CB8AC3E}">
        <p14:creationId xmlns:p14="http://schemas.microsoft.com/office/powerpoint/2010/main" val="33382878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30 Düz Bağlayıcı"/>
          <p:cNvCxnSpPr/>
          <p:nvPr/>
        </p:nvCxnSpPr>
        <p:spPr>
          <a:xfrm>
            <a:off x="7596336" y="3284984"/>
            <a:ext cx="0" cy="2880320"/>
          </a:xfrm>
          <a:prstGeom prst="line">
            <a:avLst/>
          </a:prstGeom>
          <a:ln w="82550" cap="sq">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 name="29 Düz Bağlayıcı"/>
          <p:cNvCxnSpPr/>
          <p:nvPr/>
        </p:nvCxnSpPr>
        <p:spPr>
          <a:xfrm>
            <a:off x="1547664" y="3284984"/>
            <a:ext cx="0" cy="2232248"/>
          </a:xfrm>
          <a:prstGeom prst="line">
            <a:avLst/>
          </a:prstGeom>
          <a:ln w="82550" cap="sq">
            <a:solidFill>
              <a:schemeClr val="accent2"/>
            </a:solidFill>
            <a:bevel/>
          </a:ln>
        </p:spPr>
        <p:style>
          <a:lnRef idx="1">
            <a:schemeClr val="accent1"/>
          </a:lnRef>
          <a:fillRef idx="0">
            <a:schemeClr val="accent1"/>
          </a:fillRef>
          <a:effectRef idx="0">
            <a:schemeClr val="accent1"/>
          </a:effectRef>
          <a:fontRef idx="minor">
            <a:schemeClr val="tx1"/>
          </a:fontRef>
        </p:style>
      </p:cxnSp>
      <p:cxnSp>
        <p:nvCxnSpPr>
          <p:cNvPr id="33" name="32 Düz Bağlayıcı"/>
          <p:cNvCxnSpPr/>
          <p:nvPr/>
        </p:nvCxnSpPr>
        <p:spPr>
          <a:xfrm>
            <a:off x="4211960" y="1340768"/>
            <a:ext cx="0" cy="1944216"/>
          </a:xfrm>
          <a:prstGeom prst="line">
            <a:avLst/>
          </a:prstGeom>
          <a:ln w="825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9" name="38 Düz Bağlayıcı"/>
          <p:cNvCxnSpPr/>
          <p:nvPr/>
        </p:nvCxnSpPr>
        <p:spPr>
          <a:xfrm>
            <a:off x="1547664" y="3284984"/>
            <a:ext cx="6048672" cy="0"/>
          </a:xfrm>
          <a:prstGeom prst="line">
            <a:avLst/>
          </a:prstGeom>
          <a:ln w="825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4" name="43 Düz Bağlayıcı"/>
          <p:cNvCxnSpPr/>
          <p:nvPr/>
        </p:nvCxnSpPr>
        <p:spPr>
          <a:xfrm>
            <a:off x="5580112" y="3284984"/>
            <a:ext cx="0" cy="2664296"/>
          </a:xfrm>
          <a:prstGeom prst="line">
            <a:avLst/>
          </a:prstGeom>
          <a:ln w="825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5" name="44 Düz Bağlayıcı"/>
          <p:cNvCxnSpPr/>
          <p:nvPr/>
        </p:nvCxnSpPr>
        <p:spPr>
          <a:xfrm>
            <a:off x="3635896" y="3356992"/>
            <a:ext cx="0" cy="2232248"/>
          </a:xfrm>
          <a:prstGeom prst="line">
            <a:avLst/>
          </a:prstGeom>
          <a:ln w="82550" cap="sq">
            <a:solidFill>
              <a:schemeClr val="accent2"/>
            </a:solidFill>
            <a:bevel/>
          </a:ln>
        </p:spPr>
        <p:style>
          <a:lnRef idx="1">
            <a:schemeClr val="accent1"/>
          </a:lnRef>
          <a:fillRef idx="0">
            <a:schemeClr val="accent1"/>
          </a:fillRef>
          <a:effectRef idx="0">
            <a:schemeClr val="accent1"/>
          </a:effectRef>
          <a:fontRef idx="minor">
            <a:schemeClr val="tx1"/>
          </a:fontRef>
        </p:style>
      </p:cxnSp>
      <p:cxnSp>
        <p:nvCxnSpPr>
          <p:cNvPr id="48" name="47 Düz Bağlayıcı"/>
          <p:cNvCxnSpPr/>
          <p:nvPr/>
        </p:nvCxnSpPr>
        <p:spPr>
          <a:xfrm>
            <a:off x="4175956" y="2636912"/>
            <a:ext cx="2664296" cy="0"/>
          </a:xfrm>
          <a:prstGeom prst="line">
            <a:avLst/>
          </a:prstGeom>
          <a:ln w="8255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3 Yuvarlatılmış Dikdörtgen"/>
          <p:cNvSpPr/>
          <p:nvPr/>
        </p:nvSpPr>
        <p:spPr>
          <a:xfrm>
            <a:off x="3419872" y="764704"/>
            <a:ext cx="1656184" cy="576064"/>
          </a:xfrm>
          <a:prstGeom prst="roundRect">
            <a:avLst/>
          </a:prstGeom>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Daire Başkanı</a:t>
            </a:r>
          </a:p>
          <a:p>
            <a:pPr algn="ctr"/>
            <a:r>
              <a:rPr lang="tr-TR" sz="1200" b="1" dirty="0" smtClean="0"/>
              <a:t>Mehmet Recep MİNAZ</a:t>
            </a:r>
            <a:endParaRPr lang="tr-TR" sz="1200" b="1" dirty="0"/>
          </a:p>
        </p:txBody>
      </p:sp>
      <p:sp>
        <p:nvSpPr>
          <p:cNvPr id="5" name="4 Yuvarlatılmış Dikdörtgen"/>
          <p:cNvSpPr/>
          <p:nvPr/>
        </p:nvSpPr>
        <p:spPr>
          <a:xfrm>
            <a:off x="3419872" y="1700807"/>
            <a:ext cx="1656184" cy="576064"/>
          </a:xfrm>
          <a:prstGeom prst="roundRect">
            <a:avLst/>
          </a:prstGeom>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Şube Müdürü</a:t>
            </a:r>
          </a:p>
          <a:p>
            <a:pPr algn="ctr"/>
            <a:r>
              <a:rPr lang="tr-TR" sz="1200" b="1" dirty="0" smtClean="0"/>
              <a:t>Mansur BEŞTAŞ</a:t>
            </a:r>
            <a:endParaRPr lang="tr-TR" sz="1200" b="1" dirty="0"/>
          </a:p>
        </p:txBody>
      </p:sp>
      <p:sp>
        <p:nvSpPr>
          <p:cNvPr id="7" name="6 Yuvarlatılmış Dikdörtgen"/>
          <p:cNvSpPr/>
          <p:nvPr/>
        </p:nvSpPr>
        <p:spPr>
          <a:xfrm>
            <a:off x="5976156" y="2345405"/>
            <a:ext cx="1656184" cy="576064"/>
          </a:xfrm>
          <a:prstGeom prst="roundRect">
            <a:avLst/>
          </a:prstGeom>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Memur</a:t>
            </a:r>
          </a:p>
          <a:p>
            <a:pPr algn="ctr"/>
            <a:r>
              <a:rPr lang="tr-TR" sz="1050" b="1" dirty="0" smtClean="0"/>
              <a:t>Celal KARABULUT</a:t>
            </a:r>
            <a:endParaRPr lang="tr-TR" sz="1050" b="1" dirty="0"/>
          </a:p>
        </p:txBody>
      </p:sp>
      <p:sp>
        <p:nvSpPr>
          <p:cNvPr id="8" name="7 Yuvarlatılmış Dikdörtgen"/>
          <p:cNvSpPr/>
          <p:nvPr/>
        </p:nvSpPr>
        <p:spPr>
          <a:xfrm>
            <a:off x="755576" y="3573016"/>
            <a:ext cx="1656184" cy="576064"/>
          </a:xfrm>
          <a:prstGeom prst="roundRect">
            <a:avLst/>
          </a:prstGeom>
          <a:solidFill>
            <a:schemeClr val="accent6">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Web-Yazılım-EBYS Grubu</a:t>
            </a:r>
            <a:endParaRPr lang="tr-TR" sz="1200" b="1" dirty="0"/>
          </a:p>
        </p:txBody>
      </p:sp>
      <p:sp>
        <p:nvSpPr>
          <p:cNvPr id="9" name="8 Yuvarlatılmış Dikdörtgen"/>
          <p:cNvSpPr/>
          <p:nvPr/>
        </p:nvSpPr>
        <p:spPr>
          <a:xfrm>
            <a:off x="2771800" y="3573016"/>
            <a:ext cx="1656184" cy="576064"/>
          </a:xfrm>
          <a:prstGeom prst="roundRect">
            <a:avLst/>
          </a:prstGeom>
          <a:solidFill>
            <a:schemeClr val="accent6">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Sistem ve Ağ Grubu</a:t>
            </a:r>
            <a:endParaRPr lang="tr-TR" sz="1200" b="1" dirty="0"/>
          </a:p>
        </p:txBody>
      </p:sp>
      <p:sp>
        <p:nvSpPr>
          <p:cNvPr id="10" name="9 Yuvarlatılmış Dikdörtgen"/>
          <p:cNvSpPr/>
          <p:nvPr/>
        </p:nvSpPr>
        <p:spPr>
          <a:xfrm>
            <a:off x="4788024" y="3573016"/>
            <a:ext cx="1656184" cy="576064"/>
          </a:xfrm>
          <a:prstGeom prst="roundRect">
            <a:avLst/>
          </a:prstGeom>
          <a:solidFill>
            <a:schemeClr val="accent6">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Güvenlik Sistemleri</a:t>
            </a:r>
            <a:endParaRPr lang="tr-TR" sz="1200" b="1" dirty="0"/>
          </a:p>
        </p:txBody>
      </p:sp>
      <p:sp>
        <p:nvSpPr>
          <p:cNvPr id="11" name="10 Yuvarlatılmış Dikdörtgen"/>
          <p:cNvSpPr/>
          <p:nvPr/>
        </p:nvSpPr>
        <p:spPr>
          <a:xfrm>
            <a:off x="6732240" y="3573016"/>
            <a:ext cx="1656184" cy="576064"/>
          </a:xfrm>
          <a:prstGeom prst="roundRect">
            <a:avLst/>
          </a:prstGeom>
          <a:solidFill>
            <a:schemeClr val="accent6">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Teknik Destek</a:t>
            </a:r>
            <a:endParaRPr lang="tr-TR" sz="1200" b="1" dirty="0"/>
          </a:p>
        </p:txBody>
      </p:sp>
      <p:sp>
        <p:nvSpPr>
          <p:cNvPr id="13" name="12 Yuvarlatılmış Dikdörtgen"/>
          <p:cNvSpPr/>
          <p:nvPr/>
        </p:nvSpPr>
        <p:spPr>
          <a:xfrm>
            <a:off x="755576" y="4365104"/>
            <a:ext cx="1656184" cy="576064"/>
          </a:xfrm>
          <a:prstGeom prst="roundRect">
            <a:avLst/>
          </a:prstGeom>
          <a:solidFill>
            <a:schemeClr val="accent3">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Mühendis</a:t>
            </a:r>
          </a:p>
          <a:p>
            <a:pPr algn="ctr"/>
            <a:r>
              <a:rPr lang="tr-TR" sz="1100" dirty="0" smtClean="0"/>
              <a:t>Burhan ÖZDEMİR</a:t>
            </a:r>
            <a:endParaRPr lang="tr-TR" sz="1100" dirty="0"/>
          </a:p>
        </p:txBody>
      </p:sp>
      <p:sp>
        <p:nvSpPr>
          <p:cNvPr id="14" name="13 Yuvarlatılmış Dikdörtgen"/>
          <p:cNvSpPr/>
          <p:nvPr/>
        </p:nvSpPr>
        <p:spPr>
          <a:xfrm>
            <a:off x="755576" y="5157192"/>
            <a:ext cx="1656184" cy="576064"/>
          </a:xfrm>
          <a:prstGeom prst="roundRect">
            <a:avLst/>
          </a:prstGeom>
          <a:solidFill>
            <a:schemeClr val="accent3">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Mühendis</a:t>
            </a:r>
          </a:p>
          <a:p>
            <a:pPr algn="ctr"/>
            <a:r>
              <a:rPr lang="tr-TR" sz="1100" dirty="0" smtClean="0"/>
              <a:t>Sema AYAZ</a:t>
            </a:r>
            <a:endParaRPr lang="tr-TR" sz="1100" dirty="0"/>
          </a:p>
        </p:txBody>
      </p:sp>
      <p:sp>
        <p:nvSpPr>
          <p:cNvPr id="15" name="14 Yuvarlatılmış Dikdörtgen"/>
          <p:cNvSpPr/>
          <p:nvPr/>
        </p:nvSpPr>
        <p:spPr>
          <a:xfrm>
            <a:off x="2771800" y="4365104"/>
            <a:ext cx="1656184" cy="576064"/>
          </a:xfrm>
          <a:prstGeom prst="roundRect">
            <a:avLst/>
          </a:prstGeom>
          <a:solidFill>
            <a:schemeClr val="accent3">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Mühendis</a:t>
            </a:r>
          </a:p>
          <a:p>
            <a:pPr algn="ctr"/>
            <a:r>
              <a:rPr lang="tr-TR" sz="1100" dirty="0" smtClean="0"/>
              <a:t>Ayhan TALAY</a:t>
            </a:r>
            <a:endParaRPr lang="tr-TR" sz="1100" dirty="0"/>
          </a:p>
        </p:txBody>
      </p:sp>
      <p:sp>
        <p:nvSpPr>
          <p:cNvPr id="16" name="15 Yuvarlatılmış Dikdörtgen"/>
          <p:cNvSpPr/>
          <p:nvPr/>
        </p:nvSpPr>
        <p:spPr>
          <a:xfrm>
            <a:off x="2771800" y="5157192"/>
            <a:ext cx="1656184" cy="576064"/>
          </a:xfrm>
          <a:prstGeom prst="roundRect">
            <a:avLst/>
          </a:prstGeom>
          <a:solidFill>
            <a:schemeClr val="accent3">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Uzman </a:t>
            </a:r>
          </a:p>
          <a:p>
            <a:pPr algn="ctr"/>
            <a:r>
              <a:rPr lang="tr-TR" sz="1100" dirty="0" smtClean="0"/>
              <a:t>Nurullah NERGİZ</a:t>
            </a:r>
            <a:endParaRPr lang="tr-TR" sz="1100" dirty="0"/>
          </a:p>
        </p:txBody>
      </p:sp>
      <p:sp>
        <p:nvSpPr>
          <p:cNvPr id="17" name="16 Yuvarlatılmış Dikdörtgen"/>
          <p:cNvSpPr/>
          <p:nvPr/>
        </p:nvSpPr>
        <p:spPr>
          <a:xfrm>
            <a:off x="4783345" y="4378390"/>
            <a:ext cx="1656184" cy="576064"/>
          </a:xfrm>
          <a:prstGeom prst="roundRect">
            <a:avLst/>
          </a:prstGeom>
          <a:solidFill>
            <a:schemeClr val="accent3">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Tekniker</a:t>
            </a:r>
          </a:p>
          <a:p>
            <a:pPr algn="ctr"/>
            <a:r>
              <a:rPr lang="tr-TR" sz="1050" dirty="0" smtClean="0"/>
              <a:t>Edip ERTAŞ</a:t>
            </a:r>
            <a:endParaRPr lang="tr-TR" sz="1050" dirty="0"/>
          </a:p>
        </p:txBody>
      </p:sp>
      <p:sp>
        <p:nvSpPr>
          <p:cNvPr id="18" name="17 Yuvarlatılmış Dikdörtgen"/>
          <p:cNvSpPr/>
          <p:nvPr/>
        </p:nvSpPr>
        <p:spPr>
          <a:xfrm>
            <a:off x="6732240" y="4365104"/>
            <a:ext cx="1656184" cy="576064"/>
          </a:xfrm>
          <a:prstGeom prst="roundRect">
            <a:avLst/>
          </a:prstGeom>
          <a:solidFill>
            <a:schemeClr val="accent3">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Tekniker</a:t>
            </a:r>
          </a:p>
          <a:p>
            <a:pPr algn="ctr"/>
            <a:r>
              <a:rPr lang="tr-TR" sz="1100" dirty="0" smtClean="0"/>
              <a:t>Bedrettin TOPRAK</a:t>
            </a:r>
            <a:endParaRPr lang="tr-TR" sz="1100" dirty="0"/>
          </a:p>
        </p:txBody>
      </p:sp>
      <p:sp>
        <p:nvSpPr>
          <p:cNvPr id="19" name="18 Yuvarlatılmış Dikdörtgen"/>
          <p:cNvSpPr/>
          <p:nvPr/>
        </p:nvSpPr>
        <p:spPr>
          <a:xfrm>
            <a:off x="6732240" y="5157192"/>
            <a:ext cx="1656184" cy="576064"/>
          </a:xfrm>
          <a:prstGeom prst="roundRect">
            <a:avLst/>
          </a:prstGeom>
          <a:solidFill>
            <a:schemeClr val="accent3">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Tekniker</a:t>
            </a:r>
          </a:p>
          <a:p>
            <a:pPr algn="ctr"/>
            <a:r>
              <a:rPr lang="tr-TR" sz="1100" dirty="0" smtClean="0"/>
              <a:t>Hayrettin  TOPRAK</a:t>
            </a:r>
            <a:endParaRPr lang="tr-TR" sz="1100" dirty="0"/>
          </a:p>
        </p:txBody>
      </p:sp>
      <p:sp>
        <p:nvSpPr>
          <p:cNvPr id="20" name="19 Yuvarlatılmış Dikdörtgen"/>
          <p:cNvSpPr/>
          <p:nvPr/>
        </p:nvSpPr>
        <p:spPr>
          <a:xfrm>
            <a:off x="6732240" y="5949280"/>
            <a:ext cx="1656184" cy="576064"/>
          </a:xfrm>
          <a:prstGeom prst="roundRect">
            <a:avLst/>
          </a:prstGeom>
          <a:solidFill>
            <a:schemeClr val="accent3">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Teknisyen</a:t>
            </a:r>
          </a:p>
          <a:p>
            <a:pPr algn="ctr"/>
            <a:r>
              <a:rPr lang="tr-TR" sz="1100" dirty="0" smtClean="0"/>
              <a:t>Bilal KOÇ</a:t>
            </a:r>
            <a:endParaRPr lang="tr-TR" sz="1100" dirty="0"/>
          </a:p>
        </p:txBody>
      </p:sp>
      <p:sp>
        <p:nvSpPr>
          <p:cNvPr id="26" name="16 Yuvarlatılmış Dikdörtgen"/>
          <p:cNvSpPr/>
          <p:nvPr/>
        </p:nvSpPr>
        <p:spPr>
          <a:xfrm>
            <a:off x="4788024" y="5157192"/>
            <a:ext cx="1656184" cy="576064"/>
          </a:xfrm>
          <a:prstGeom prst="roundRect">
            <a:avLst/>
          </a:prstGeom>
          <a:solidFill>
            <a:schemeClr val="accent3">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Teknisyen</a:t>
            </a:r>
          </a:p>
          <a:p>
            <a:pPr algn="ctr"/>
            <a:r>
              <a:rPr lang="tr-TR" sz="1050" dirty="0" smtClean="0"/>
              <a:t>Yıldırım SOYLU</a:t>
            </a:r>
            <a:endParaRPr lang="tr-TR" sz="1050" dirty="0"/>
          </a:p>
        </p:txBody>
      </p:sp>
      <p:sp>
        <p:nvSpPr>
          <p:cNvPr id="27" name="16 Yuvarlatılmış Dikdörtgen"/>
          <p:cNvSpPr/>
          <p:nvPr/>
        </p:nvSpPr>
        <p:spPr>
          <a:xfrm>
            <a:off x="4788024" y="5949280"/>
            <a:ext cx="1656184" cy="576064"/>
          </a:xfrm>
          <a:prstGeom prst="roundRect">
            <a:avLst/>
          </a:prstGeom>
          <a:solidFill>
            <a:schemeClr val="accent3">
              <a:lumMod val="75000"/>
            </a:schemeClr>
          </a:solidFill>
          <a:effectLst>
            <a:outerShdw blurRad="50800" dist="38100" dir="18900000" algn="bl" rotWithShape="0">
              <a:prstClr val="black">
                <a:alpha val="40000"/>
              </a:prstClr>
            </a:outerShdw>
          </a:effectLst>
          <a:scene3d>
            <a:camera prst="orthographicFront"/>
            <a:lightRig rig="brightRoom" dir="t"/>
          </a:scene3d>
          <a:sp3d>
            <a:bevelT w="114300" prst="artDeco"/>
            <a:bevelB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t>Teknisyen</a:t>
            </a:r>
          </a:p>
          <a:p>
            <a:pPr algn="ctr"/>
            <a:r>
              <a:rPr lang="tr-TR" sz="1050" dirty="0" smtClean="0"/>
              <a:t>Mehmet AKTUĞ</a:t>
            </a:r>
            <a:endParaRPr lang="tr-TR" sz="1050" dirty="0"/>
          </a:p>
        </p:txBody>
      </p:sp>
      <p:sp>
        <p:nvSpPr>
          <p:cNvPr id="2" name="Metin kutusu 1"/>
          <p:cNvSpPr txBox="1"/>
          <p:nvPr/>
        </p:nvSpPr>
        <p:spPr>
          <a:xfrm>
            <a:off x="1939923" y="204752"/>
            <a:ext cx="4824911" cy="369332"/>
          </a:xfrm>
          <a:prstGeom prst="rect">
            <a:avLst/>
          </a:prstGeom>
          <a:noFill/>
        </p:spPr>
        <p:txBody>
          <a:bodyPr wrap="none" rtlCol="0">
            <a:spAutoFit/>
          </a:bodyPr>
          <a:lstStyle/>
          <a:p>
            <a:pPr algn="ctr"/>
            <a:r>
              <a:rPr lang="tr-TR" b="1" dirty="0" smtClean="0"/>
              <a:t>BİLGİ İŞLEM DAİRE BAŞKANLIĞI HİYERARŞİK YAPI</a:t>
            </a:r>
            <a:endParaRPr lang="tr-TR" b="1" dirty="0"/>
          </a:p>
        </p:txBody>
      </p:sp>
    </p:spTree>
    <p:extLst>
      <p:ext uri="{BB962C8B-B14F-4D97-AF65-F5344CB8AC3E}">
        <p14:creationId xmlns:p14="http://schemas.microsoft.com/office/powerpoint/2010/main" val="15099395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27584" y="692696"/>
            <a:ext cx="8229600" cy="5256584"/>
          </a:xfrm>
        </p:spPr>
        <p:txBody>
          <a:bodyPr>
            <a:normAutofit/>
          </a:bodyPr>
          <a:lstStyle/>
          <a:p>
            <a:pPr marL="0" indent="0">
              <a:buNone/>
            </a:pPr>
            <a:r>
              <a:rPr lang="tr-TR" sz="2400" dirty="0" smtClean="0"/>
              <a:t>Başkanlığımız bünyesinde,</a:t>
            </a:r>
          </a:p>
          <a:p>
            <a:pPr marL="0" indent="0">
              <a:buNone/>
            </a:pPr>
            <a:r>
              <a:rPr lang="tr-TR" sz="2400" dirty="0" smtClean="0"/>
              <a:t> </a:t>
            </a:r>
          </a:p>
          <a:p>
            <a:r>
              <a:rPr lang="tr-TR" sz="2400" dirty="0" smtClean="0"/>
              <a:t>3 Mühendis</a:t>
            </a:r>
          </a:p>
          <a:p>
            <a:r>
              <a:rPr lang="tr-TR" sz="2400" dirty="0" smtClean="0"/>
              <a:t>1 Uzman</a:t>
            </a:r>
          </a:p>
          <a:p>
            <a:r>
              <a:rPr lang="tr-TR" sz="2400" dirty="0" smtClean="0"/>
              <a:t>3 Tekniker</a:t>
            </a:r>
          </a:p>
          <a:p>
            <a:r>
              <a:rPr lang="tr-TR" sz="2400" dirty="0"/>
              <a:t>3</a:t>
            </a:r>
            <a:r>
              <a:rPr lang="tr-TR" sz="2400" dirty="0" smtClean="0"/>
              <a:t> Teknisyen</a:t>
            </a:r>
          </a:p>
          <a:p>
            <a:r>
              <a:rPr lang="tr-TR" sz="2400" dirty="0" smtClean="0"/>
              <a:t>1 Memur </a:t>
            </a:r>
          </a:p>
          <a:p>
            <a:pPr marL="0" indent="0">
              <a:buNone/>
            </a:pPr>
            <a:endParaRPr lang="tr-TR" sz="2400" dirty="0" smtClean="0"/>
          </a:p>
          <a:p>
            <a:pPr marL="0" indent="0">
              <a:buNone/>
            </a:pPr>
            <a:r>
              <a:rPr lang="tr-TR" sz="2400" dirty="0"/>
              <a:t> </a:t>
            </a:r>
            <a:r>
              <a:rPr lang="tr-TR" sz="2400" dirty="0" smtClean="0"/>
              <a:t>olarak hizmetlerine devam etmektedir.</a:t>
            </a:r>
            <a:endParaRPr lang="tr-TR" sz="2400" dirty="0"/>
          </a:p>
        </p:txBody>
      </p:sp>
    </p:spTree>
    <p:extLst>
      <p:ext uri="{BB962C8B-B14F-4D97-AF65-F5344CB8AC3E}">
        <p14:creationId xmlns:p14="http://schemas.microsoft.com/office/powerpoint/2010/main" val="5305176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850106"/>
          </a:xfrm>
        </p:spPr>
        <p:txBody>
          <a:bodyPr/>
          <a:lstStyle/>
          <a:p>
            <a:r>
              <a:rPr lang="tr-TR" dirty="0" smtClean="0"/>
              <a:t>WEB YAZILIM</a:t>
            </a:r>
            <a:endParaRPr lang="tr-TR" dirty="0"/>
          </a:p>
        </p:txBody>
      </p:sp>
      <p:sp>
        <p:nvSpPr>
          <p:cNvPr id="3" name="İçerik Yer Tutucusu 2"/>
          <p:cNvSpPr>
            <a:spLocks noGrp="1"/>
          </p:cNvSpPr>
          <p:nvPr>
            <p:ph idx="1"/>
          </p:nvPr>
        </p:nvSpPr>
        <p:spPr>
          <a:xfrm>
            <a:off x="457200" y="1340768"/>
            <a:ext cx="8229600" cy="4785395"/>
          </a:xfrm>
        </p:spPr>
        <p:txBody>
          <a:bodyPr>
            <a:normAutofit fontScale="70000" lnSpcReduction="20000"/>
          </a:bodyPr>
          <a:lstStyle/>
          <a:p>
            <a:pPr algn="just"/>
            <a:r>
              <a:rPr lang="tr-TR" dirty="0" smtClean="0">
                <a:hlinkClick r:id="rId2"/>
              </a:rPr>
              <a:t>www.siirt.edu.tr</a:t>
            </a:r>
            <a:r>
              <a:rPr lang="tr-TR" dirty="0" smtClean="0"/>
              <a:t>  kurumsal sayfamızın güncelleştirilmesi ve geliştirilmesine devam edilmiştir.</a:t>
            </a:r>
          </a:p>
          <a:p>
            <a:pPr algn="just"/>
            <a:endParaRPr lang="tr-TR" dirty="0" smtClean="0"/>
          </a:p>
          <a:p>
            <a:pPr algn="just"/>
            <a:r>
              <a:rPr lang="tr-TR" dirty="0" smtClean="0"/>
              <a:t>İsteyen birim, bölüm, anabilim dalı ve sempozyum/</a:t>
            </a:r>
            <a:r>
              <a:rPr lang="tr-TR" dirty="0" err="1" smtClean="0"/>
              <a:t>çalıştaylar</a:t>
            </a:r>
            <a:r>
              <a:rPr lang="tr-TR" dirty="0" smtClean="0"/>
              <a:t> için içerik yönetim sistemi geliştirilmiştir.</a:t>
            </a:r>
          </a:p>
          <a:p>
            <a:pPr algn="just"/>
            <a:endParaRPr lang="tr-TR" dirty="0" smtClean="0"/>
          </a:p>
          <a:p>
            <a:pPr algn="just"/>
            <a:r>
              <a:rPr lang="tr-TR" dirty="0"/>
              <a:t>Uluslararası </a:t>
            </a:r>
            <a:r>
              <a:rPr lang="tr-TR" dirty="0" err="1"/>
              <a:t>Selahaddîn</a:t>
            </a:r>
            <a:r>
              <a:rPr lang="tr-TR" dirty="0"/>
              <a:t> </a:t>
            </a:r>
            <a:r>
              <a:rPr lang="tr-TR" dirty="0" err="1"/>
              <a:t>Eyyûbî</a:t>
            </a:r>
            <a:r>
              <a:rPr lang="tr-TR" dirty="0"/>
              <a:t> Sempozyumu</a:t>
            </a:r>
          </a:p>
          <a:p>
            <a:pPr marL="0" indent="0" algn="just">
              <a:buNone/>
            </a:pPr>
            <a:r>
              <a:rPr lang="tr-TR" dirty="0"/>
              <a:t>    (</a:t>
            </a:r>
            <a:r>
              <a:rPr lang="tr-TR" dirty="0">
                <a:hlinkClick r:id="rId3"/>
              </a:rPr>
              <a:t>http://selahaddineyyubi.siirt.edu.tr</a:t>
            </a:r>
            <a:r>
              <a:rPr lang="tr-TR" dirty="0" smtClean="0">
                <a:hlinkClick r:id="rId3"/>
              </a:rPr>
              <a:t>/</a:t>
            </a:r>
            <a:r>
              <a:rPr lang="tr-TR" dirty="0" smtClean="0"/>
              <a:t>) sayfası</a:t>
            </a:r>
          </a:p>
          <a:p>
            <a:pPr marL="0" indent="0" algn="just">
              <a:buNone/>
            </a:pPr>
            <a:r>
              <a:rPr lang="tr-TR" dirty="0"/>
              <a:t>  </a:t>
            </a:r>
            <a:r>
              <a:rPr lang="tr-TR" dirty="0" smtClean="0"/>
              <a:t>   hizmete sunulmuştur.</a:t>
            </a:r>
          </a:p>
          <a:p>
            <a:pPr marL="0" indent="0" algn="just">
              <a:buNone/>
            </a:pPr>
            <a:endParaRPr lang="tr-TR" dirty="0" smtClean="0"/>
          </a:p>
          <a:p>
            <a:pPr algn="just"/>
            <a:r>
              <a:rPr lang="tr-TR" dirty="0"/>
              <a:t>Uluslararası Siirt Arapçası </a:t>
            </a:r>
            <a:r>
              <a:rPr lang="tr-TR" dirty="0" err="1"/>
              <a:t>Çalıştayı</a:t>
            </a:r>
            <a:r>
              <a:rPr lang="tr-TR" dirty="0"/>
              <a:t>: Dünü, Bugünü, Yarını hizmete sunulmuştur.</a:t>
            </a:r>
          </a:p>
          <a:p>
            <a:pPr marL="0" indent="0" algn="just">
              <a:buNone/>
            </a:pPr>
            <a:r>
              <a:rPr lang="tr-TR" dirty="0"/>
              <a:t>    </a:t>
            </a:r>
            <a:r>
              <a:rPr lang="tr-TR" dirty="0">
                <a:hlinkClick r:id="rId4"/>
              </a:rPr>
              <a:t>http://siirtarapcasicalistayi.siirt.edu.tr/</a:t>
            </a:r>
            <a:endParaRPr lang="tr-TR" dirty="0"/>
          </a:p>
          <a:p>
            <a:pPr marL="0" indent="0">
              <a:buNone/>
            </a:pPr>
            <a:endParaRPr lang="tr-TR" dirty="0" smtClean="0"/>
          </a:p>
          <a:p>
            <a:pPr marL="0" indent="0">
              <a:buNone/>
            </a:pPr>
            <a:endParaRPr lang="tr-TR" dirty="0"/>
          </a:p>
          <a:p>
            <a:pPr marL="0" indent="0">
              <a:buNone/>
            </a:pPr>
            <a:endParaRPr lang="tr-TR" dirty="0"/>
          </a:p>
        </p:txBody>
      </p:sp>
    </p:spTree>
    <p:extLst>
      <p:ext uri="{BB962C8B-B14F-4D97-AF65-F5344CB8AC3E}">
        <p14:creationId xmlns:p14="http://schemas.microsoft.com/office/powerpoint/2010/main" val="13766708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p:cNvSpPr>
            <a:spLocks noGrp="1"/>
          </p:cNvSpPr>
          <p:nvPr>
            <p:ph idx="1"/>
          </p:nvPr>
        </p:nvSpPr>
        <p:spPr/>
        <p:txBody>
          <a:bodyPr/>
          <a:lstStyle/>
          <a:p>
            <a:endParaRPr lang="tr-TR"/>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019" y="116632"/>
            <a:ext cx="8831469" cy="6552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76107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16632"/>
            <a:ext cx="8064896" cy="6624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0092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09341" y="44624"/>
            <a:ext cx="8229600" cy="792088"/>
          </a:xfrm>
        </p:spPr>
        <p:txBody>
          <a:bodyPr>
            <a:normAutofit/>
          </a:bodyPr>
          <a:lstStyle/>
          <a:p>
            <a:r>
              <a:rPr lang="tr-TR" dirty="0"/>
              <a:t>WEB YAZILIM</a:t>
            </a:r>
          </a:p>
        </p:txBody>
      </p:sp>
      <p:sp>
        <p:nvSpPr>
          <p:cNvPr id="3" name="İçerik Yer Tutucusu 2"/>
          <p:cNvSpPr>
            <a:spLocks noGrp="1"/>
          </p:cNvSpPr>
          <p:nvPr>
            <p:ph idx="1"/>
          </p:nvPr>
        </p:nvSpPr>
        <p:spPr>
          <a:xfrm>
            <a:off x="467544" y="836712"/>
            <a:ext cx="8229600" cy="4525963"/>
          </a:xfrm>
        </p:spPr>
        <p:txBody>
          <a:bodyPr/>
          <a:lstStyle/>
          <a:p>
            <a:r>
              <a:rPr lang="tr-TR" dirty="0" smtClean="0"/>
              <a:t>Üniversitemizin ana sayfası İngilizceye çevrildi. </a:t>
            </a:r>
            <a:endParaRPr lang="tr-TR" dirty="0"/>
          </a:p>
        </p:txBody>
      </p:sp>
      <p:pic>
        <p:nvPicPr>
          <p:cNvPr id="4098" name="Picture 2" descr="C:\Users\Technopc\Desktop\bilgi işlem slayt\website ingilizc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8027" y="1556792"/>
            <a:ext cx="8187572" cy="511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18022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80722" y="4489"/>
            <a:ext cx="8229600" cy="2016224"/>
          </a:xfrm>
        </p:spPr>
        <p:txBody>
          <a:bodyPr>
            <a:normAutofit fontScale="90000"/>
          </a:bodyPr>
          <a:lstStyle/>
          <a:p>
            <a:r>
              <a:rPr lang="tr-TR" dirty="0" smtClean="0">
                <a:hlinkClick r:id="rId2"/>
              </a:rPr>
              <a:t>www.siirt.edu.tr</a:t>
            </a:r>
            <a:r>
              <a:rPr lang="tr-TR" dirty="0" smtClean="0"/>
              <a:t>  </a:t>
            </a:r>
            <a:br>
              <a:rPr lang="tr-TR" dirty="0" smtClean="0"/>
            </a:br>
            <a:r>
              <a:rPr lang="tr-TR" dirty="0" smtClean="0"/>
              <a:t>2016 yılı ziyaretçi Google analitik verileri.</a:t>
            </a:r>
            <a:endParaRPr lang="tr-TR" dirty="0"/>
          </a:p>
        </p:txBody>
      </p:sp>
      <p:sp>
        <p:nvSpPr>
          <p:cNvPr id="5" name="İçerik Yer Tutucusu 4"/>
          <p:cNvSpPr>
            <a:spLocks noGrp="1"/>
          </p:cNvSpPr>
          <p:nvPr>
            <p:ph idx="1"/>
          </p:nvPr>
        </p:nvSpPr>
        <p:spPr>
          <a:xfrm>
            <a:off x="457200" y="2132857"/>
            <a:ext cx="8229600" cy="2088232"/>
          </a:xfrm>
        </p:spPr>
        <p:txBody>
          <a:bodyPr/>
          <a:lstStyle/>
          <a:p>
            <a:r>
              <a:rPr lang="tr-TR" dirty="0" smtClean="0"/>
              <a:t>Oturum açma sayısı : 1.292.572</a:t>
            </a:r>
          </a:p>
          <a:p>
            <a:r>
              <a:rPr lang="tr-TR" dirty="0" smtClean="0"/>
              <a:t>Sayfa görüntüleme sayısı : 3.292.767</a:t>
            </a:r>
          </a:p>
          <a:p>
            <a:r>
              <a:rPr lang="tr-TR" dirty="0" smtClean="0"/>
              <a:t>Kullanıcı ziyaret sayısı : 349.533</a:t>
            </a:r>
          </a:p>
          <a:p>
            <a:endParaRPr lang="tr-TR" dirty="0"/>
          </a:p>
          <a:p>
            <a:endParaRPr lang="tr-TR" dirty="0" smtClean="0"/>
          </a:p>
          <a:p>
            <a:endParaRPr lang="tr-TR" dirty="0"/>
          </a:p>
        </p:txBody>
      </p:sp>
      <p:sp>
        <p:nvSpPr>
          <p:cNvPr id="6" name="İçerik Yer Tutucusu 2"/>
          <p:cNvSpPr txBox="1">
            <a:spLocks/>
          </p:cNvSpPr>
          <p:nvPr/>
        </p:nvSpPr>
        <p:spPr>
          <a:xfrm>
            <a:off x="457200" y="1600200"/>
            <a:ext cx="8229600" cy="269289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endParaRPr lang="tr-TR" dirty="0"/>
          </a:p>
        </p:txBody>
      </p:sp>
      <p:sp>
        <p:nvSpPr>
          <p:cNvPr id="7" name="Başlık 1"/>
          <p:cNvSpPr txBox="1">
            <a:spLocks/>
          </p:cNvSpPr>
          <p:nvPr/>
        </p:nvSpPr>
        <p:spPr>
          <a:xfrm>
            <a:off x="480722" y="2276872"/>
            <a:ext cx="8229600" cy="216024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tr-TR" dirty="0"/>
          </a:p>
        </p:txBody>
      </p:sp>
      <p:pic>
        <p:nvPicPr>
          <p:cNvPr id="9" name="İçerik Yer Tutucusu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3933056"/>
            <a:ext cx="8766051" cy="2808312"/>
          </a:xfrm>
          <a:prstGeom prst="rect">
            <a:avLst/>
          </a:prstGeom>
        </p:spPr>
      </p:pic>
    </p:spTree>
    <p:extLst>
      <p:ext uri="{BB962C8B-B14F-4D97-AF65-F5344CB8AC3E}">
        <p14:creationId xmlns:p14="http://schemas.microsoft.com/office/powerpoint/2010/main" val="4082199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498178"/>
          </a:xfrm>
        </p:spPr>
        <p:txBody>
          <a:bodyPr>
            <a:normAutofit/>
          </a:bodyPr>
          <a:lstStyle/>
          <a:p>
            <a:r>
              <a:rPr lang="tr-TR" dirty="0"/>
              <a:t>WEB </a:t>
            </a:r>
            <a:r>
              <a:rPr lang="tr-TR" dirty="0" smtClean="0"/>
              <a:t>YAZILIM</a:t>
            </a:r>
            <a:br>
              <a:rPr lang="tr-TR" dirty="0" smtClean="0"/>
            </a:br>
            <a:r>
              <a:rPr lang="tr-TR" sz="1100" dirty="0"/>
              <a:t/>
            </a:r>
            <a:br>
              <a:rPr lang="tr-TR" sz="1100" dirty="0"/>
            </a:br>
            <a:r>
              <a:rPr lang="tr-TR" sz="2800" b="1" dirty="0" smtClean="0"/>
              <a:t>Ülkeler bazında site ziyaret oranı</a:t>
            </a:r>
            <a:endParaRPr lang="tr-TR" sz="2800" b="1"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5576" y="1844824"/>
            <a:ext cx="7560840" cy="4886003"/>
          </a:xfrm>
        </p:spPr>
      </p:pic>
    </p:spTree>
    <p:extLst>
      <p:ext uri="{BB962C8B-B14F-4D97-AF65-F5344CB8AC3E}">
        <p14:creationId xmlns:p14="http://schemas.microsoft.com/office/powerpoint/2010/main" val="40238686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0"/>
            <a:ext cx="8229600" cy="1700808"/>
          </a:xfrm>
        </p:spPr>
        <p:txBody>
          <a:bodyPr>
            <a:normAutofit fontScale="90000"/>
          </a:bodyPr>
          <a:lstStyle/>
          <a:p>
            <a:r>
              <a:rPr lang="tr-TR" dirty="0"/>
              <a:t>WEB </a:t>
            </a:r>
            <a:r>
              <a:rPr lang="tr-TR" dirty="0" smtClean="0"/>
              <a:t>YAZILIM</a:t>
            </a:r>
            <a:br>
              <a:rPr lang="tr-TR" dirty="0" smtClean="0"/>
            </a:br>
            <a:r>
              <a:rPr lang="tr-TR" sz="1800" dirty="0"/>
              <a:t/>
            </a:r>
            <a:br>
              <a:rPr lang="tr-TR" sz="1800" dirty="0"/>
            </a:br>
            <a:r>
              <a:rPr lang="tr-TR" dirty="0" smtClean="0"/>
              <a:t>Siteye erişim platformları</a:t>
            </a:r>
            <a:endParaRPr lang="tr-TR"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5536" y="1700808"/>
            <a:ext cx="8280920" cy="4979248"/>
          </a:xfrm>
        </p:spPr>
      </p:pic>
    </p:spTree>
    <p:extLst>
      <p:ext uri="{BB962C8B-B14F-4D97-AF65-F5344CB8AC3E}">
        <p14:creationId xmlns:p14="http://schemas.microsoft.com/office/powerpoint/2010/main" val="42170650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WEB YAZILIM</a:t>
            </a:r>
          </a:p>
        </p:txBody>
      </p:sp>
      <p:sp>
        <p:nvSpPr>
          <p:cNvPr id="3" name="İçerik Yer Tutucusu 2"/>
          <p:cNvSpPr>
            <a:spLocks noGrp="1"/>
          </p:cNvSpPr>
          <p:nvPr>
            <p:ph idx="1"/>
          </p:nvPr>
        </p:nvSpPr>
        <p:spPr>
          <a:xfrm>
            <a:off x="457200" y="1600200"/>
            <a:ext cx="8229600" cy="4853136"/>
          </a:xfrm>
        </p:spPr>
        <p:txBody>
          <a:bodyPr>
            <a:normAutofit/>
          </a:bodyPr>
          <a:lstStyle/>
          <a:p>
            <a:pPr algn="just"/>
            <a:r>
              <a:rPr lang="tr-TR" dirty="0"/>
              <a:t>Üniversitemiz </a:t>
            </a:r>
            <a:r>
              <a:rPr lang="tr-TR" dirty="0" smtClean="0"/>
              <a:t>internet web site gezintileri için güvenlik </a:t>
            </a:r>
            <a:r>
              <a:rPr lang="tr-TR" dirty="0" err="1"/>
              <a:t>log</a:t>
            </a:r>
            <a:r>
              <a:rPr lang="tr-TR" dirty="0"/>
              <a:t> </a:t>
            </a:r>
            <a:r>
              <a:rPr lang="tr-TR" dirty="0" smtClean="0"/>
              <a:t>korelasyon ve </a:t>
            </a:r>
            <a:r>
              <a:rPr lang="tr-TR" dirty="0"/>
              <a:t>analiz yazılımının kurulumu </a:t>
            </a:r>
            <a:r>
              <a:rPr lang="tr-TR" dirty="0" smtClean="0"/>
              <a:t>gerçekleştirilmiştir.</a:t>
            </a:r>
          </a:p>
          <a:p>
            <a:pPr algn="just"/>
            <a:endParaRPr lang="tr-TR" dirty="0" smtClean="0"/>
          </a:p>
          <a:p>
            <a:pPr algn="just"/>
            <a:r>
              <a:rPr lang="tr-TR" dirty="0"/>
              <a:t>Güvenlik yazılımı </a:t>
            </a:r>
            <a:r>
              <a:rPr lang="tr-TR" dirty="0" smtClean="0"/>
              <a:t>vasıtasıyla kullanıcıların yasaklı </a:t>
            </a:r>
            <a:r>
              <a:rPr lang="tr-TR" dirty="0"/>
              <a:t>sitelere </a:t>
            </a:r>
            <a:r>
              <a:rPr lang="tr-TR" dirty="0" smtClean="0"/>
              <a:t>girişi engellenmiş </a:t>
            </a:r>
            <a:r>
              <a:rPr lang="tr-TR" dirty="0"/>
              <a:t>ve </a:t>
            </a:r>
            <a:r>
              <a:rPr lang="tr-TR" dirty="0" err="1"/>
              <a:t>torrent</a:t>
            </a:r>
            <a:r>
              <a:rPr lang="tr-TR" dirty="0"/>
              <a:t> </a:t>
            </a:r>
            <a:r>
              <a:rPr lang="tr-TR" dirty="0" smtClean="0"/>
              <a:t>indirme sitelerinin </a:t>
            </a:r>
            <a:r>
              <a:rPr lang="tr-TR" dirty="0"/>
              <a:t>otomatik </a:t>
            </a:r>
            <a:r>
              <a:rPr lang="tr-TR" dirty="0" smtClean="0"/>
              <a:t>yakalanması sağlanmıştır. </a:t>
            </a:r>
          </a:p>
          <a:p>
            <a:pPr marL="0" indent="0" algn="just">
              <a:buNone/>
            </a:pPr>
            <a:r>
              <a:rPr lang="tr-TR" dirty="0" smtClean="0"/>
              <a:t>   Böylelikle aşırı internet trafiği engellenmiştir.</a:t>
            </a:r>
            <a:endParaRPr lang="tr-TR" dirty="0"/>
          </a:p>
        </p:txBody>
      </p:sp>
    </p:spTree>
    <p:extLst>
      <p:ext uri="{BB962C8B-B14F-4D97-AF65-F5344CB8AC3E}">
        <p14:creationId xmlns:p14="http://schemas.microsoft.com/office/powerpoint/2010/main" val="28542373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116632"/>
            <a:ext cx="8229600" cy="1800200"/>
          </a:xfrm>
        </p:spPr>
        <p:txBody>
          <a:bodyPr>
            <a:normAutofit/>
          </a:bodyPr>
          <a:lstStyle/>
          <a:p>
            <a:r>
              <a:rPr lang="tr-TR" dirty="0"/>
              <a:t>WEB YAZILIM</a:t>
            </a:r>
            <a:br>
              <a:rPr lang="tr-TR" dirty="0"/>
            </a:br>
            <a:r>
              <a:rPr lang="tr-TR" sz="1050" dirty="0"/>
              <a:t/>
            </a:r>
            <a:br>
              <a:rPr lang="tr-TR" sz="1050" dirty="0"/>
            </a:br>
            <a:r>
              <a:rPr lang="tr-TR" dirty="0"/>
              <a:t>SİU 360 Güvenlik Yazılımı</a:t>
            </a:r>
            <a:endParaRPr lang="tr-TR" sz="3200" dirty="0"/>
          </a:p>
        </p:txBody>
      </p:sp>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55576" y="1700808"/>
            <a:ext cx="7416824" cy="5051377"/>
          </a:xfrm>
        </p:spPr>
      </p:pic>
    </p:spTree>
    <p:extLst>
      <p:ext uri="{BB962C8B-B14F-4D97-AF65-F5344CB8AC3E}">
        <p14:creationId xmlns:p14="http://schemas.microsoft.com/office/powerpoint/2010/main" val="5436875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2290266"/>
          </a:xfrm>
        </p:spPr>
        <p:txBody>
          <a:bodyPr>
            <a:normAutofit fontScale="90000"/>
          </a:bodyPr>
          <a:lstStyle/>
          <a:p>
            <a:r>
              <a:rPr lang="tr-TR" dirty="0"/>
              <a:t>WEB </a:t>
            </a:r>
            <a:r>
              <a:rPr lang="tr-TR" dirty="0" smtClean="0"/>
              <a:t>YAZILIM</a:t>
            </a:r>
            <a:br>
              <a:rPr lang="tr-TR" dirty="0" smtClean="0"/>
            </a:br>
            <a:r>
              <a:rPr lang="tr-TR" sz="1600" dirty="0" smtClean="0"/>
              <a:t/>
            </a:r>
            <a:br>
              <a:rPr lang="tr-TR" sz="1600" dirty="0" smtClean="0"/>
            </a:br>
            <a:r>
              <a:rPr lang="tr-TR" dirty="0" smtClean="0"/>
              <a:t>SİU 360 Güvenlik Yazılımı</a:t>
            </a:r>
            <a:br>
              <a:rPr lang="tr-TR" dirty="0" smtClean="0"/>
            </a:br>
            <a:r>
              <a:rPr lang="tr-TR" dirty="0" smtClean="0"/>
              <a:t>Analiz Ekranı</a:t>
            </a:r>
            <a:endParaRPr lang="tr-TR"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2564904"/>
            <a:ext cx="8888628" cy="4176464"/>
          </a:xfrm>
        </p:spPr>
      </p:pic>
    </p:spTree>
    <p:extLst>
      <p:ext uri="{BB962C8B-B14F-4D97-AF65-F5344CB8AC3E}">
        <p14:creationId xmlns:p14="http://schemas.microsoft.com/office/powerpoint/2010/main" val="2592028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116632"/>
            <a:ext cx="8229600" cy="2448272"/>
          </a:xfrm>
        </p:spPr>
        <p:txBody>
          <a:bodyPr>
            <a:normAutofit/>
          </a:bodyPr>
          <a:lstStyle/>
          <a:p>
            <a:r>
              <a:rPr lang="tr-TR" dirty="0"/>
              <a:t>WEB YAZILIM</a:t>
            </a:r>
            <a:br>
              <a:rPr lang="tr-TR" dirty="0"/>
            </a:br>
            <a:r>
              <a:rPr lang="tr-TR" sz="1600" dirty="0"/>
              <a:t/>
            </a:r>
            <a:br>
              <a:rPr lang="tr-TR" sz="1600" dirty="0"/>
            </a:br>
            <a:r>
              <a:rPr lang="tr-TR" dirty="0"/>
              <a:t>SİU 360 Güvenlik </a:t>
            </a:r>
            <a:r>
              <a:rPr lang="tr-TR" dirty="0" smtClean="0"/>
              <a:t>Yazılımı</a:t>
            </a:r>
            <a:br>
              <a:rPr lang="tr-TR" dirty="0" smtClean="0"/>
            </a:br>
            <a:r>
              <a:rPr lang="tr-TR" dirty="0" err="1" smtClean="0"/>
              <a:t>Torrent</a:t>
            </a:r>
            <a:r>
              <a:rPr lang="tr-TR" dirty="0" smtClean="0"/>
              <a:t> Yapan IP Listesi</a:t>
            </a:r>
            <a:endParaRPr lang="tr-TR"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2852936"/>
            <a:ext cx="8928992" cy="3816424"/>
          </a:xfrm>
        </p:spPr>
      </p:pic>
    </p:spTree>
    <p:extLst>
      <p:ext uri="{BB962C8B-B14F-4D97-AF65-F5344CB8AC3E}">
        <p14:creationId xmlns:p14="http://schemas.microsoft.com/office/powerpoint/2010/main" val="35730123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4624"/>
            <a:ext cx="8229600" cy="2448272"/>
          </a:xfrm>
        </p:spPr>
        <p:txBody>
          <a:bodyPr>
            <a:normAutofit fontScale="90000"/>
          </a:bodyPr>
          <a:lstStyle/>
          <a:p>
            <a:r>
              <a:rPr lang="tr-TR" dirty="0" smtClean="0"/>
              <a:t/>
            </a:r>
            <a:br>
              <a:rPr lang="tr-TR" dirty="0" smtClean="0"/>
            </a:br>
            <a:r>
              <a:rPr lang="tr-TR" dirty="0" smtClean="0"/>
              <a:t/>
            </a:r>
            <a:br>
              <a:rPr lang="tr-TR" dirty="0" smtClean="0"/>
            </a:br>
            <a:r>
              <a:rPr lang="tr-TR" dirty="0"/>
              <a:t>WEB YAZILIM</a:t>
            </a:r>
            <a:br>
              <a:rPr lang="tr-TR" dirty="0"/>
            </a:br>
            <a:r>
              <a:rPr lang="tr-TR" sz="1600" dirty="0"/>
              <a:t/>
            </a:r>
            <a:br>
              <a:rPr lang="tr-TR" sz="1600" dirty="0"/>
            </a:br>
            <a:r>
              <a:rPr lang="tr-TR" dirty="0"/>
              <a:t>SİU 360 Güvenlik </a:t>
            </a:r>
            <a:r>
              <a:rPr lang="tr-TR" dirty="0" smtClean="0"/>
              <a:t>Yazılımı</a:t>
            </a:r>
            <a:br>
              <a:rPr lang="tr-TR" dirty="0" smtClean="0"/>
            </a:br>
            <a:r>
              <a:rPr lang="tr-TR" sz="1300" dirty="0" smtClean="0"/>
              <a:t/>
            </a:r>
            <a:br>
              <a:rPr lang="tr-TR" sz="1300" dirty="0" smtClean="0"/>
            </a:br>
            <a:r>
              <a:rPr lang="tr-TR" dirty="0"/>
              <a:t/>
            </a:r>
            <a:br>
              <a:rPr lang="tr-TR" dirty="0"/>
            </a:br>
            <a:endParaRPr lang="tr-TR" dirty="0"/>
          </a:p>
        </p:txBody>
      </p:sp>
      <p:pic>
        <p:nvPicPr>
          <p:cNvPr id="7" name="İçerik Yer Tutucusu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2564904"/>
            <a:ext cx="8928992" cy="4210425"/>
          </a:xfrm>
        </p:spPr>
      </p:pic>
    </p:spTree>
    <p:extLst>
      <p:ext uri="{BB962C8B-B14F-4D97-AF65-F5344CB8AC3E}">
        <p14:creationId xmlns:p14="http://schemas.microsoft.com/office/powerpoint/2010/main" val="7750498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EBYS</a:t>
            </a:r>
            <a:endParaRPr lang="tr-TR" dirty="0"/>
          </a:p>
        </p:txBody>
      </p:sp>
      <p:sp>
        <p:nvSpPr>
          <p:cNvPr id="3" name="İçerik Yer Tutucusu 2"/>
          <p:cNvSpPr>
            <a:spLocks noGrp="1"/>
          </p:cNvSpPr>
          <p:nvPr>
            <p:ph idx="1"/>
          </p:nvPr>
        </p:nvSpPr>
        <p:spPr>
          <a:xfrm>
            <a:off x="251520" y="1268760"/>
            <a:ext cx="8568952" cy="5400600"/>
          </a:xfrm>
        </p:spPr>
        <p:txBody>
          <a:bodyPr>
            <a:normAutofit fontScale="62500" lnSpcReduction="20000"/>
          </a:bodyPr>
          <a:lstStyle/>
          <a:p>
            <a:pPr algn="just"/>
            <a:r>
              <a:rPr lang="tr-TR" sz="3600" dirty="0"/>
              <a:t>Elektronik Belge Yönetim Sisteminin sürüm güncellemeleri yapılarak sorunlar giderilmiştir</a:t>
            </a:r>
            <a:r>
              <a:rPr lang="tr-TR" sz="3600" dirty="0" smtClean="0"/>
              <a:t>.</a:t>
            </a:r>
          </a:p>
          <a:p>
            <a:pPr algn="just"/>
            <a:endParaRPr lang="tr-TR" sz="3600" dirty="0"/>
          </a:p>
          <a:p>
            <a:pPr algn="just"/>
            <a:r>
              <a:rPr lang="tr-TR" sz="3600" dirty="0"/>
              <a:t>61 adet Nitelikli Elektronik sertifika ve Mini kart okuyucu satın alınmıştır</a:t>
            </a:r>
            <a:r>
              <a:rPr lang="tr-TR" sz="3600" dirty="0" smtClean="0"/>
              <a:t>.</a:t>
            </a:r>
          </a:p>
          <a:p>
            <a:pPr algn="just"/>
            <a:endParaRPr lang="tr-TR" sz="3600" dirty="0"/>
          </a:p>
          <a:p>
            <a:pPr algn="just"/>
            <a:r>
              <a:rPr lang="tr-TR" sz="3600" dirty="0"/>
              <a:t>Form ve Evrak Şablonlarında gerekli düzenlemeler yapılmıştır.</a:t>
            </a:r>
          </a:p>
          <a:p>
            <a:pPr algn="just"/>
            <a:r>
              <a:rPr lang="tr-TR" sz="3600" dirty="0"/>
              <a:t>Kullanıcılara gerekli teknik destek </a:t>
            </a:r>
            <a:r>
              <a:rPr lang="tr-TR" sz="3600" dirty="0" smtClean="0"/>
              <a:t>sağlanmıştır.</a:t>
            </a:r>
          </a:p>
          <a:p>
            <a:pPr algn="just"/>
            <a:endParaRPr lang="tr-TR" sz="3600" dirty="0" smtClean="0"/>
          </a:p>
          <a:p>
            <a:pPr algn="just"/>
            <a:r>
              <a:rPr lang="tr-TR" sz="3600" dirty="0" smtClean="0"/>
              <a:t>Evrak iş akışları takip edilerek yeni iş akışı tanımlamalarında düzenlemeler yapılmıştır.</a:t>
            </a:r>
          </a:p>
          <a:p>
            <a:pPr algn="just"/>
            <a:endParaRPr lang="tr-TR" sz="3600" dirty="0" smtClean="0"/>
          </a:p>
          <a:p>
            <a:pPr algn="just"/>
            <a:r>
              <a:rPr lang="tr-TR" sz="3600" dirty="0" smtClean="0"/>
              <a:t>Ekim ayında </a:t>
            </a:r>
            <a:r>
              <a:rPr lang="tr-TR" sz="3600" dirty="0" err="1" smtClean="0"/>
              <a:t>CBKSoft</a:t>
            </a:r>
            <a:r>
              <a:rPr lang="tr-TR" sz="3600" dirty="0" smtClean="0"/>
              <a:t> tarafından yapılan eğitime katılım sağlanmıştır.</a:t>
            </a:r>
          </a:p>
          <a:p>
            <a:pPr algn="just"/>
            <a:endParaRPr lang="tr-TR" sz="3600" dirty="0"/>
          </a:p>
          <a:p>
            <a:pPr algn="just"/>
            <a:r>
              <a:rPr lang="tr-TR" sz="3600" dirty="0" smtClean="0"/>
              <a:t>Kurumlar arası yazışmanın elektronik ortamda sağlanması için KEP (Kayıtlı Elektronik Posta) sistemine geçilmiştir.</a:t>
            </a:r>
            <a:endParaRPr lang="tr-TR" sz="3600" dirty="0"/>
          </a:p>
          <a:p>
            <a:endParaRPr lang="tr-TR" dirty="0"/>
          </a:p>
        </p:txBody>
      </p:sp>
    </p:spTree>
    <p:extLst>
      <p:ext uri="{BB962C8B-B14F-4D97-AF65-F5344CB8AC3E}">
        <p14:creationId xmlns:p14="http://schemas.microsoft.com/office/powerpoint/2010/main" val="33982848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2218258"/>
          </a:xfrm>
        </p:spPr>
        <p:txBody>
          <a:bodyPr/>
          <a:lstStyle/>
          <a:p>
            <a:r>
              <a:rPr lang="tr-TR" dirty="0" smtClean="0"/>
              <a:t>EBYS</a:t>
            </a:r>
            <a:br>
              <a:rPr lang="tr-TR" dirty="0" smtClean="0"/>
            </a:br>
            <a:r>
              <a:rPr lang="tr-TR" dirty="0" smtClean="0"/>
              <a:t>2016 Sistem Özet Raporu</a:t>
            </a:r>
            <a:endParaRPr lang="tr-TR" dirty="0"/>
          </a:p>
        </p:txBody>
      </p:sp>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2204864"/>
            <a:ext cx="9108504" cy="3960440"/>
          </a:xfrm>
        </p:spPr>
      </p:pic>
    </p:spTree>
    <p:extLst>
      <p:ext uri="{BB962C8B-B14F-4D97-AF65-F5344CB8AC3E}">
        <p14:creationId xmlns:p14="http://schemas.microsoft.com/office/powerpoint/2010/main" val="12935133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EBYS</a:t>
            </a:r>
            <a:br>
              <a:rPr lang="tr-TR" dirty="0"/>
            </a:br>
            <a:r>
              <a:rPr lang="tr-TR" dirty="0"/>
              <a:t>2016 </a:t>
            </a:r>
            <a:r>
              <a:rPr lang="tr-TR" dirty="0" smtClean="0"/>
              <a:t>Çevre Etkisi</a:t>
            </a:r>
            <a:endParaRPr lang="tr-TR" dirty="0"/>
          </a:p>
        </p:txBody>
      </p:sp>
      <p:pic>
        <p:nvPicPr>
          <p:cNvPr id="5" name="İçerik Yer Tutucusu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1628800"/>
            <a:ext cx="9115857" cy="5184576"/>
          </a:xfrm>
        </p:spPr>
      </p:pic>
    </p:spTree>
    <p:extLst>
      <p:ext uri="{BB962C8B-B14F-4D97-AF65-F5344CB8AC3E}">
        <p14:creationId xmlns:p14="http://schemas.microsoft.com/office/powerpoint/2010/main" val="13684409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850106"/>
          </a:xfrm>
        </p:spPr>
        <p:txBody>
          <a:bodyPr/>
          <a:lstStyle/>
          <a:p>
            <a:r>
              <a:rPr lang="tr-TR" dirty="0" smtClean="0"/>
              <a:t>AĞ - NETWORK</a:t>
            </a:r>
            <a:endParaRPr lang="tr-TR" dirty="0"/>
          </a:p>
        </p:txBody>
      </p:sp>
      <p:sp>
        <p:nvSpPr>
          <p:cNvPr id="3" name="İçerik Yer Tutucusu 2"/>
          <p:cNvSpPr>
            <a:spLocks noGrp="1"/>
          </p:cNvSpPr>
          <p:nvPr>
            <p:ph idx="1"/>
          </p:nvPr>
        </p:nvSpPr>
        <p:spPr>
          <a:xfrm>
            <a:off x="457200" y="1196752"/>
            <a:ext cx="8229600" cy="4929411"/>
          </a:xfrm>
        </p:spPr>
        <p:txBody>
          <a:bodyPr>
            <a:normAutofit fontScale="92500" lnSpcReduction="20000"/>
          </a:bodyPr>
          <a:lstStyle/>
          <a:p>
            <a:pPr algn="just"/>
            <a:r>
              <a:rPr lang="tr-TR" sz="2800" dirty="0" err="1">
                <a:latin typeface="Times New Roman" pitchFamily="18" charset="0"/>
                <a:cs typeface="Times New Roman" pitchFamily="18" charset="0"/>
              </a:rPr>
              <a:t>Kezer</a:t>
            </a:r>
            <a:r>
              <a:rPr lang="tr-TR" sz="2800" dirty="0">
                <a:latin typeface="Times New Roman" pitchFamily="18" charset="0"/>
                <a:cs typeface="Times New Roman" pitchFamily="18" charset="0"/>
              </a:rPr>
              <a:t> yerleşkesinde bulunan Rektörlük konutuna fiber hattı çekilerek internet erişimi sağlanmıştır. </a:t>
            </a:r>
            <a:endParaRPr lang="tr-TR" sz="2800" dirty="0" smtClean="0">
              <a:latin typeface="Times New Roman" pitchFamily="18" charset="0"/>
              <a:cs typeface="Times New Roman" pitchFamily="18" charset="0"/>
            </a:endParaRPr>
          </a:p>
          <a:p>
            <a:pPr algn="just"/>
            <a:endParaRPr lang="tr-TR" sz="2800" dirty="0">
              <a:latin typeface="Times New Roman" pitchFamily="18" charset="0"/>
              <a:cs typeface="Times New Roman" pitchFamily="18" charset="0"/>
            </a:endParaRPr>
          </a:p>
          <a:p>
            <a:pPr algn="just"/>
            <a:r>
              <a:rPr lang="tr-TR" sz="2800" dirty="0">
                <a:latin typeface="Times New Roman" pitchFamily="18" charset="0"/>
                <a:cs typeface="Times New Roman" pitchFamily="18" charset="0"/>
              </a:rPr>
              <a:t>Rektörlük konutunda kurulumu gerçekleştirilen </a:t>
            </a:r>
            <a:r>
              <a:rPr lang="tr-TR" sz="2800" dirty="0" err="1">
                <a:latin typeface="Times New Roman" pitchFamily="18" charset="0"/>
                <a:cs typeface="Times New Roman" pitchFamily="18" charset="0"/>
              </a:rPr>
              <a:t>Acces</a:t>
            </a:r>
            <a:r>
              <a:rPr lang="tr-TR" sz="2800" dirty="0">
                <a:latin typeface="Times New Roman" pitchFamily="18" charset="0"/>
                <a:cs typeface="Times New Roman" pitchFamily="18" charset="0"/>
              </a:rPr>
              <a:t> </a:t>
            </a:r>
            <a:r>
              <a:rPr lang="tr-TR" sz="2800" dirty="0" err="1">
                <a:latin typeface="Times New Roman" pitchFamily="18" charset="0"/>
                <a:cs typeface="Times New Roman" pitchFamily="18" charset="0"/>
              </a:rPr>
              <a:t>Pointler</a:t>
            </a:r>
            <a:r>
              <a:rPr lang="tr-TR" sz="2800" dirty="0">
                <a:latin typeface="Times New Roman" pitchFamily="18" charset="0"/>
                <a:cs typeface="Times New Roman" pitchFamily="18" charset="0"/>
              </a:rPr>
              <a:t> neticesinde kablosuz ağ hizmeti aktif hale getirilmiştir</a:t>
            </a:r>
            <a:r>
              <a:rPr lang="tr-TR" sz="2800" dirty="0" smtClean="0">
                <a:latin typeface="Times New Roman" pitchFamily="18" charset="0"/>
                <a:cs typeface="Times New Roman" pitchFamily="18" charset="0"/>
              </a:rPr>
              <a:t>.</a:t>
            </a:r>
          </a:p>
          <a:p>
            <a:pPr algn="just"/>
            <a:endParaRPr lang="tr-TR" sz="2800" dirty="0">
              <a:latin typeface="Times New Roman" pitchFamily="18" charset="0"/>
              <a:cs typeface="Times New Roman" pitchFamily="18" charset="0"/>
            </a:endParaRPr>
          </a:p>
          <a:p>
            <a:pPr algn="just"/>
            <a:r>
              <a:rPr lang="tr-TR" sz="2800" dirty="0">
                <a:latin typeface="Times New Roman" pitchFamily="18" charset="0"/>
                <a:cs typeface="Times New Roman" pitchFamily="18" charset="0"/>
              </a:rPr>
              <a:t>Kütüphane merkez binası internet </a:t>
            </a:r>
            <a:r>
              <a:rPr lang="tr-TR" sz="2800" dirty="0" smtClean="0">
                <a:latin typeface="Times New Roman" pitchFamily="18" charset="0"/>
                <a:cs typeface="Times New Roman" pitchFamily="18" charset="0"/>
              </a:rPr>
              <a:t>erişimi sağlanmış, </a:t>
            </a:r>
            <a:r>
              <a:rPr lang="tr-TR" sz="2800" dirty="0">
                <a:latin typeface="Times New Roman" pitchFamily="18" charset="0"/>
                <a:cs typeface="Times New Roman" pitchFamily="18" charset="0"/>
              </a:rPr>
              <a:t>Access </a:t>
            </a:r>
            <a:r>
              <a:rPr lang="tr-TR" sz="2800" dirty="0" smtClean="0">
                <a:latin typeface="Times New Roman" pitchFamily="18" charset="0"/>
                <a:cs typeface="Times New Roman" pitchFamily="18" charset="0"/>
              </a:rPr>
              <a:t>Point kurulumları ve </a:t>
            </a:r>
            <a:r>
              <a:rPr lang="tr-TR" sz="2800" dirty="0" err="1" smtClean="0">
                <a:latin typeface="Times New Roman" pitchFamily="18" charset="0"/>
                <a:cs typeface="Times New Roman" pitchFamily="18" charset="0"/>
              </a:rPr>
              <a:t>switch</a:t>
            </a:r>
            <a:r>
              <a:rPr lang="tr-TR" sz="2800" dirty="0" smtClean="0">
                <a:latin typeface="Times New Roman" pitchFamily="18" charset="0"/>
                <a:cs typeface="Times New Roman" pitchFamily="18" charset="0"/>
              </a:rPr>
              <a:t> </a:t>
            </a:r>
            <a:r>
              <a:rPr lang="tr-TR" sz="2800" dirty="0">
                <a:latin typeface="Times New Roman" pitchFamily="18" charset="0"/>
                <a:cs typeface="Times New Roman" pitchFamily="18" charset="0"/>
              </a:rPr>
              <a:t>konfigürasyonları yapılmıştır</a:t>
            </a:r>
            <a:r>
              <a:rPr lang="tr-TR" sz="2800" dirty="0" smtClean="0">
                <a:latin typeface="Times New Roman" pitchFamily="18" charset="0"/>
                <a:cs typeface="Times New Roman" pitchFamily="18" charset="0"/>
              </a:rPr>
              <a:t>.</a:t>
            </a:r>
          </a:p>
          <a:p>
            <a:pPr algn="just"/>
            <a:endParaRPr lang="tr-TR" sz="2800" dirty="0">
              <a:latin typeface="Times New Roman" pitchFamily="18" charset="0"/>
              <a:cs typeface="Times New Roman" pitchFamily="18" charset="0"/>
            </a:endParaRPr>
          </a:p>
          <a:p>
            <a:pPr algn="just"/>
            <a:r>
              <a:rPr lang="tr-TR" sz="2800" dirty="0">
                <a:latin typeface="Times New Roman" pitchFamily="18" charset="0"/>
                <a:cs typeface="Times New Roman" pitchFamily="18" charset="0"/>
              </a:rPr>
              <a:t>Döner Sermaye İşletme Müdürlüğüne ait satış ofisine fiber hattı çekilerek internet erişimi sağlanmıştır.</a:t>
            </a:r>
          </a:p>
        </p:txBody>
      </p:sp>
    </p:spTree>
    <p:extLst>
      <p:ext uri="{BB962C8B-B14F-4D97-AF65-F5344CB8AC3E}">
        <p14:creationId xmlns:p14="http://schemas.microsoft.com/office/powerpoint/2010/main" val="37024472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AĞ - NETWORK</a:t>
            </a:r>
          </a:p>
        </p:txBody>
      </p:sp>
      <p:sp>
        <p:nvSpPr>
          <p:cNvPr id="3" name="İçerik Yer Tutucusu 2"/>
          <p:cNvSpPr>
            <a:spLocks noGrp="1"/>
          </p:cNvSpPr>
          <p:nvPr>
            <p:ph idx="1"/>
          </p:nvPr>
        </p:nvSpPr>
        <p:spPr/>
        <p:txBody>
          <a:bodyPr>
            <a:normAutofit fontScale="92500" lnSpcReduction="10000"/>
          </a:bodyPr>
          <a:lstStyle/>
          <a:p>
            <a:pPr algn="just"/>
            <a:r>
              <a:rPr lang="tr-TR" sz="2800" dirty="0">
                <a:latin typeface="Times New Roman" pitchFamily="18" charset="0"/>
                <a:cs typeface="Times New Roman" pitchFamily="18" charset="0"/>
              </a:rPr>
              <a:t>SKS Daire başkanlığına ait ek binaya fiber hattı çekilerek internet erişimi sağlanmıştır</a:t>
            </a:r>
            <a:r>
              <a:rPr lang="tr-TR" sz="2800" dirty="0" smtClean="0">
                <a:latin typeface="Times New Roman" pitchFamily="18" charset="0"/>
                <a:cs typeface="Times New Roman" pitchFamily="18" charset="0"/>
              </a:rPr>
              <a:t>.</a:t>
            </a:r>
          </a:p>
          <a:p>
            <a:pPr algn="just"/>
            <a:endParaRPr lang="tr-TR" sz="2800" dirty="0"/>
          </a:p>
          <a:p>
            <a:pPr algn="just"/>
            <a:r>
              <a:rPr lang="tr-TR" sz="2800" b="1" dirty="0">
                <a:latin typeface="Times New Roman" pitchFamily="18" charset="0"/>
                <a:cs typeface="Times New Roman" pitchFamily="18" charset="0"/>
              </a:rPr>
              <a:t>ULAKBİM</a:t>
            </a:r>
            <a:r>
              <a:rPr lang="tr-TR" sz="2800" dirty="0">
                <a:latin typeface="Times New Roman" pitchFamily="18" charset="0"/>
                <a:cs typeface="Times New Roman" pitchFamily="18" charset="0"/>
              </a:rPr>
              <a:t> ile yapılan görüşmelerden </a:t>
            </a:r>
            <a:r>
              <a:rPr lang="tr-TR" sz="2800" dirty="0" smtClean="0">
                <a:latin typeface="Times New Roman" pitchFamily="18" charset="0"/>
                <a:cs typeface="Times New Roman" pitchFamily="18" charset="0"/>
              </a:rPr>
              <a:t>sonucunda Siirt Üniversitesi </a:t>
            </a:r>
            <a:r>
              <a:rPr lang="tr-TR" sz="2800" dirty="0" err="1" smtClean="0">
                <a:latin typeface="Times New Roman" pitchFamily="18" charset="0"/>
                <a:cs typeface="Times New Roman" pitchFamily="18" charset="0"/>
              </a:rPr>
              <a:t>Kezer</a:t>
            </a:r>
            <a:r>
              <a:rPr lang="tr-TR" sz="2800" dirty="0" smtClean="0">
                <a:latin typeface="Times New Roman" pitchFamily="18" charset="0"/>
                <a:cs typeface="Times New Roman" pitchFamily="18" charset="0"/>
              </a:rPr>
              <a:t> Kampüsü 250 </a:t>
            </a:r>
            <a:r>
              <a:rPr lang="tr-TR" sz="2800" dirty="0" err="1" smtClean="0">
                <a:latin typeface="Times New Roman" pitchFamily="18" charset="0"/>
                <a:cs typeface="Times New Roman" pitchFamily="18" charset="0"/>
              </a:rPr>
              <a:t>Mbps’e</a:t>
            </a:r>
            <a:r>
              <a:rPr lang="tr-TR" sz="2800" dirty="0" smtClean="0">
                <a:latin typeface="Times New Roman" pitchFamily="18" charset="0"/>
                <a:cs typeface="Times New Roman" pitchFamily="18" charset="0"/>
              </a:rPr>
              <a:t> Merkez </a:t>
            </a:r>
            <a:r>
              <a:rPr lang="tr-TR" sz="2800" dirty="0">
                <a:latin typeface="Times New Roman" pitchFamily="18" charset="0"/>
                <a:cs typeface="Times New Roman" pitchFamily="18" charset="0"/>
              </a:rPr>
              <a:t>Kampüsü bant genişliği 40 </a:t>
            </a:r>
            <a:r>
              <a:rPr lang="tr-TR" sz="2800" dirty="0" err="1" smtClean="0">
                <a:latin typeface="Times New Roman" pitchFamily="18" charset="0"/>
                <a:cs typeface="Times New Roman" pitchFamily="18" charset="0"/>
              </a:rPr>
              <a:t>Mbps’e</a:t>
            </a:r>
            <a:r>
              <a:rPr lang="tr-TR" sz="2800" dirty="0" smtClean="0">
                <a:latin typeface="Times New Roman" pitchFamily="18" charset="0"/>
                <a:cs typeface="Times New Roman" pitchFamily="18" charset="0"/>
              </a:rPr>
              <a:t> </a:t>
            </a:r>
            <a:r>
              <a:rPr lang="tr-TR" sz="2800" dirty="0">
                <a:latin typeface="Times New Roman" pitchFamily="18" charset="0"/>
                <a:cs typeface="Times New Roman" pitchFamily="18" charset="0"/>
              </a:rPr>
              <a:t>yükseltildi</a:t>
            </a:r>
            <a:r>
              <a:rPr lang="tr-TR" sz="2800" dirty="0" smtClean="0">
                <a:latin typeface="Times New Roman" pitchFamily="18" charset="0"/>
                <a:cs typeface="Times New Roman" pitchFamily="18" charset="0"/>
              </a:rPr>
              <a:t>.</a:t>
            </a:r>
          </a:p>
          <a:p>
            <a:pPr algn="just"/>
            <a:endParaRPr lang="tr-TR" sz="2800" dirty="0">
              <a:latin typeface="Times New Roman" pitchFamily="18" charset="0"/>
              <a:cs typeface="Times New Roman" pitchFamily="18" charset="0"/>
            </a:endParaRPr>
          </a:p>
          <a:p>
            <a:pPr algn="just"/>
            <a:r>
              <a:rPr lang="tr-TR" sz="2800" dirty="0" err="1">
                <a:latin typeface="Times New Roman" pitchFamily="18" charset="0"/>
                <a:cs typeface="Times New Roman" pitchFamily="18" charset="0"/>
              </a:rPr>
              <a:t>Kezer</a:t>
            </a:r>
            <a:r>
              <a:rPr lang="tr-TR" sz="2800" dirty="0">
                <a:latin typeface="Times New Roman" pitchFamily="18" charset="0"/>
                <a:cs typeface="Times New Roman" pitchFamily="18" charset="0"/>
              </a:rPr>
              <a:t> Kampüsü fakültelerine </a:t>
            </a:r>
            <a:r>
              <a:rPr lang="tr-TR" sz="2800" dirty="0" smtClean="0">
                <a:latin typeface="Times New Roman" pitchFamily="18" charset="0"/>
                <a:cs typeface="Times New Roman" pitchFamily="18" charset="0"/>
              </a:rPr>
              <a:t>32 Adet </a:t>
            </a:r>
            <a:r>
              <a:rPr lang="tr-TR" sz="2800" dirty="0">
                <a:latin typeface="Times New Roman" pitchFamily="18" charset="0"/>
                <a:cs typeface="Times New Roman" pitchFamily="18" charset="0"/>
              </a:rPr>
              <a:t>Cisco </a:t>
            </a:r>
            <a:r>
              <a:rPr lang="tr-TR" sz="2800" dirty="0" smtClean="0">
                <a:latin typeface="Times New Roman" pitchFamily="18" charset="0"/>
                <a:cs typeface="Times New Roman" pitchFamily="18" charset="0"/>
              </a:rPr>
              <a:t>Access Point kurulumları gerçekleştirilerek </a:t>
            </a:r>
            <a:r>
              <a:rPr lang="tr-TR" sz="2800" dirty="0">
                <a:latin typeface="Times New Roman" pitchFamily="18" charset="0"/>
                <a:cs typeface="Times New Roman" pitchFamily="18" charset="0"/>
              </a:rPr>
              <a:t>kullanıcıların internete çıkışları sağlandı. </a:t>
            </a:r>
            <a:r>
              <a:rPr lang="tr-TR" sz="2800" dirty="0" smtClean="0">
                <a:latin typeface="Times New Roman" pitchFamily="18" charset="0"/>
                <a:cs typeface="Times New Roman" pitchFamily="18" charset="0"/>
              </a:rPr>
              <a:t>Böylelikle toplamda 85 adet iç ortam 12 adet dış ortam </a:t>
            </a:r>
            <a:r>
              <a:rPr lang="tr-TR" sz="2800" dirty="0" err="1" smtClean="0">
                <a:latin typeface="Times New Roman" pitchFamily="18" charset="0"/>
                <a:cs typeface="Times New Roman" pitchFamily="18" charset="0"/>
              </a:rPr>
              <a:t>Acces</a:t>
            </a:r>
            <a:r>
              <a:rPr lang="tr-TR" sz="2800" dirty="0" smtClean="0">
                <a:latin typeface="Times New Roman" pitchFamily="18" charset="0"/>
                <a:cs typeface="Times New Roman" pitchFamily="18" charset="0"/>
              </a:rPr>
              <a:t> Point kapasitesine ulaşılmıştır.</a:t>
            </a:r>
            <a:endParaRPr lang="tr-TR" dirty="0">
              <a:latin typeface="Times New Roman" pitchFamily="18" charset="0"/>
              <a:cs typeface="Times New Roman" pitchFamily="18" charset="0"/>
            </a:endParaRPr>
          </a:p>
          <a:p>
            <a:endParaRPr lang="tr-TR" dirty="0">
              <a:latin typeface="Times New Roman" pitchFamily="18" charset="0"/>
              <a:cs typeface="Times New Roman" pitchFamily="18" charset="0"/>
            </a:endParaRPr>
          </a:p>
          <a:p>
            <a:endParaRPr lang="tr-TR" dirty="0"/>
          </a:p>
        </p:txBody>
      </p:sp>
    </p:spTree>
    <p:extLst>
      <p:ext uri="{BB962C8B-B14F-4D97-AF65-F5344CB8AC3E}">
        <p14:creationId xmlns:p14="http://schemas.microsoft.com/office/powerpoint/2010/main" val="28872179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AĞ - NETWORK</a:t>
            </a:r>
          </a:p>
        </p:txBody>
      </p:sp>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98633" y="1600200"/>
            <a:ext cx="8146733" cy="4525963"/>
          </a:xfrm>
        </p:spPr>
      </p:pic>
    </p:spTree>
    <p:extLst>
      <p:ext uri="{BB962C8B-B14F-4D97-AF65-F5344CB8AC3E}">
        <p14:creationId xmlns:p14="http://schemas.microsoft.com/office/powerpoint/2010/main" val="19596896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SİSTEM ve SUNUCULAR</a:t>
            </a:r>
            <a:endParaRPr lang="tr-TR" dirty="0"/>
          </a:p>
        </p:txBody>
      </p:sp>
      <p:sp>
        <p:nvSpPr>
          <p:cNvPr id="3" name="İçerik Yer Tutucusu 2"/>
          <p:cNvSpPr>
            <a:spLocks noGrp="1"/>
          </p:cNvSpPr>
          <p:nvPr>
            <p:ph idx="1"/>
          </p:nvPr>
        </p:nvSpPr>
        <p:spPr/>
        <p:txBody>
          <a:bodyPr>
            <a:normAutofit fontScale="92500" lnSpcReduction="10000"/>
          </a:bodyPr>
          <a:lstStyle/>
          <a:p>
            <a:pPr algn="just"/>
            <a:r>
              <a:rPr lang="tr-TR" dirty="0" smtClean="0"/>
              <a:t>Çalışan mevcut Sunucu ve Sistemlerin güncelleme ve bakımları devam etmiştir.</a:t>
            </a:r>
          </a:p>
          <a:p>
            <a:pPr algn="just"/>
            <a:endParaRPr lang="tr-TR" dirty="0" smtClean="0"/>
          </a:p>
          <a:p>
            <a:pPr algn="just"/>
            <a:r>
              <a:rPr lang="tr-TR" dirty="0" smtClean="0"/>
              <a:t>Talepte bulunan birimler için Sunucu hazırlığı yapılmış ve çalışır halde hizmete sunulmuştur.</a:t>
            </a:r>
          </a:p>
          <a:p>
            <a:pPr algn="just"/>
            <a:endParaRPr lang="tr-TR" dirty="0" smtClean="0"/>
          </a:p>
          <a:p>
            <a:pPr algn="just"/>
            <a:r>
              <a:rPr lang="tr-TR" dirty="0" smtClean="0"/>
              <a:t>CISCO SAN Switch satın alınmış olup </a:t>
            </a:r>
            <a:r>
              <a:rPr lang="tr-TR" dirty="0" err="1" smtClean="0"/>
              <a:t>storage</a:t>
            </a:r>
            <a:r>
              <a:rPr lang="tr-TR" dirty="0"/>
              <a:t> </a:t>
            </a:r>
            <a:r>
              <a:rPr lang="tr-TR" dirty="0" smtClean="0"/>
              <a:t>ile </a:t>
            </a:r>
            <a:r>
              <a:rPr lang="tr-TR" dirty="0" err="1" smtClean="0"/>
              <a:t>hostlar</a:t>
            </a:r>
            <a:r>
              <a:rPr lang="tr-TR" dirty="0" smtClean="0"/>
              <a:t> arasındaki fiber bağlantıları yedekli hale getirilip bağlantı kesilme riskleri azaltılmıştır.</a:t>
            </a:r>
          </a:p>
          <a:p>
            <a:endParaRPr lang="tr-TR" dirty="0" smtClean="0"/>
          </a:p>
          <a:p>
            <a:endParaRPr lang="tr-TR" dirty="0"/>
          </a:p>
        </p:txBody>
      </p:sp>
    </p:spTree>
    <p:extLst>
      <p:ext uri="{BB962C8B-B14F-4D97-AF65-F5344CB8AC3E}">
        <p14:creationId xmlns:p14="http://schemas.microsoft.com/office/powerpoint/2010/main" val="12929150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SİSTEM ve SUNUCULAR</a:t>
            </a:r>
          </a:p>
        </p:txBody>
      </p:sp>
      <p:sp>
        <p:nvSpPr>
          <p:cNvPr id="3" name="İçerik Yer Tutucusu 2"/>
          <p:cNvSpPr>
            <a:spLocks noGrp="1"/>
          </p:cNvSpPr>
          <p:nvPr>
            <p:ph idx="1"/>
          </p:nvPr>
        </p:nvSpPr>
        <p:spPr/>
        <p:txBody>
          <a:bodyPr>
            <a:normAutofit fontScale="85000" lnSpcReduction="10000"/>
          </a:bodyPr>
          <a:lstStyle/>
          <a:p>
            <a:pPr algn="just"/>
            <a:r>
              <a:rPr lang="tr-TR" dirty="0" smtClean="0"/>
              <a:t>Öğrenci İşleri Daire başkanlığına ait fiziki sunucunun hasar görmesi sonucu mevcut otomasyonları sanal sunucuya geçici olarak taşınmış olup veri kaybı engellenmiştir.</a:t>
            </a:r>
          </a:p>
          <a:p>
            <a:pPr algn="just"/>
            <a:endParaRPr lang="tr-TR" dirty="0" smtClean="0"/>
          </a:p>
          <a:p>
            <a:pPr algn="just"/>
            <a:r>
              <a:rPr lang="tr-TR" dirty="0" smtClean="0"/>
              <a:t>Kütüphane Daire başkanlığına ait otomasyonu mevcut güncelleme sonucu yeni server otomasyonuna taşınmış ve rutin yedekleri alınmaya başlanmıştır.</a:t>
            </a:r>
          </a:p>
          <a:p>
            <a:pPr algn="just"/>
            <a:endParaRPr lang="tr-TR" dirty="0" smtClean="0"/>
          </a:p>
          <a:p>
            <a:pPr algn="just"/>
            <a:r>
              <a:rPr lang="tr-TR" dirty="0"/>
              <a:t>Personel Daire başkanlığı için yeni server oluşturulmuş ve rutin yedekleri alınmaya başlanmıştır.</a:t>
            </a:r>
          </a:p>
          <a:p>
            <a:endParaRPr lang="tr-TR" dirty="0" smtClean="0"/>
          </a:p>
          <a:p>
            <a:endParaRPr lang="tr-TR" dirty="0"/>
          </a:p>
          <a:p>
            <a:endParaRPr lang="tr-TR" dirty="0"/>
          </a:p>
        </p:txBody>
      </p:sp>
    </p:spTree>
    <p:extLst>
      <p:ext uri="{BB962C8B-B14F-4D97-AF65-F5344CB8AC3E}">
        <p14:creationId xmlns:p14="http://schemas.microsoft.com/office/powerpoint/2010/main" val="25045562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SİSTEM ve SUNUCULAR</a:t>
            </a:r>
          </a:p>
        </p:txBody>
      </p:sp>
      <p:sp>
        <p:nvSpPr>
          <p:cNvPr id="3" name="İçerik Yer Tutucusu 2"/>
          <p:cNvSpPr>
            <a:spLocks noGrp="1"/>
          </p:cNvSpPr>
          <p:nvPr>
            <p:ph idx="1"/>
          </p:nvPr>
        </p:nvSpPr>
        <p:spPr/>
        <p:txBody>
          <a:bodyPr>
            <a:normAutofit fontScale="92500" lnSpcReduction="20000"/>
          </a:bodyPr>
          <a:lstStyle/>
          <a:p>
            <a:pPr algn="just"/>
            <a:r>
              <a:rPr lang="tr-TR" dirty="0" smtClean="0"/>
              <a:t>Üniversite Personelinin kurumsal e-mail hesaplarının </a:t>
            </a:r>
            <a:r>
              <a:rPr lang="tr-TR" dirty="0" err="1" smtClean="0"/>
              <a:t>Gmail</a:t>
            </a:r>
            <a:r>
              <a:rPr lang="tr-TR" dirty="0" smtClean="0"/>
              <a:t> Bulut'a geçişi sağlanmıştır. </a:t>
            </a:r>
          </a:p>
          <a:p>
            <a:pPr algn="just"/>
            <a:endParaRPr lang="tr-TR" dirty="0"/>
          </a:p>
          <a:p>
            <a:pPr algn="just"/>
            <a:r>
              <a:rPr lang="tr-TR" dirty="0" smtClean="0"/>
              <a:t>Bu kapsamda 486 adet personelin mail aktarımı gerçekleştirilmiş, hesabı olmayan kullanıcılar için hesap açılmıştır. Geçişlerde personellerimizin problem yaşamaması için eğitim videosu ile yönlendirilmesi yapılmıştır.</a:t>
            </a:r>
          </a:p>
          <a:p>
            <a:pPr algn="just"/>
            <a:endParaRPr lang="tr-TR" dirty="0" smtClean="0"/>
          </a:p>
          <a:p>
            <a:pPr algn="just"/>
            <a:r>
              <a:rPr lang="tr-TR" dirty="0" smtClean="0"/>
              <a:t>Başvuruda bulunan öğrenciler için mail hesabı oluşturulmuş ve halen oluşturulmaktadır.</a:t>
            </a:r>
            <a:endParaRPr lang="tr-TR" dirty="0"/>
          </a:p>
        </p:txBody>
      </p:sp>
    </p:spTree>
    <p:extLst>
      <p:ext uri="{BB962C8B-B14F-4D97-AF65-F5344CB8AC3E}">
        <p14:creationId xmlns:p14="http://schemas.microsoft.com/office/powerpoint/2010/main" val="67777876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SİSTEM ve </a:t>
            </a:r>
            <a:r>
              <a:rPr lang="tr-TR" dirty="0" smtClean="0"/>
              <a:t>SUNUCULAR</a:t>
            </a:r>
            <a:br>
              <a:rPr lang="tr-TR" dirty="0" smtClean="0"/>
            </a:br>
            <a:r>
              <a:rPr lang="tr-TR" sz="2200" dirty="0" smtClean="0"/>
              <a:t/>
            </a:r>
            <a:br>
              <a:rPr lang="tr-TR" sz="2200" dirty="0" smtClean="0"/>
            </a:br>
            <a:r>
              <a:rPr lang="tr-TR" dirty="0" err="1" smtClean="0"/>
              <a:t>Gmail</a:t>
            </a:r>
            <a:r>
              <a:rPr lang="tr-TR" dirty="0" smtClean="0"/>
              <a:t> Kullanıcı </a:t>
            </a:r>
            <a:r>
              <a:rPr lang="tr-TR" dirty="0"/>
              <a:t>H</a:t>
            </a:r>
            <a:r>
              <a:rPr lang="tr-TR" dirty="0" smtClean="0"/>
              <a:t>esapları</a:t>
            </a:r>
            <a:endParaRPr lang="tr-TR" dirty="0"/>
          </a:p>
        </p:txBody>
      </p:sp>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7503" y="1916832"/>
            <a:ext cx="8928993" cy="4248472"/>
          </a:xfrm>
        </p:spPr>
      </p:pic>
    </p:spTree>
    <p:extLst>
      <p:ext uri="{BB962C8B-B14F-4D97-AF65-F5344CB8AC3E}">
        <p14:creationId xmlns:p14="http://schemas.microsoft.com/office/powerpoint/2010/main" val="7362608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SİSTEM ve SUNUCULAR</a:t>
            </a:r>
          </a:p>
        </p:txBody>
      </p:sp>
      <p:sp>
        <p:nvSpPr>
          <p:cNvPr id="3" name="İçerik Yer Tutucusu 2"/>
          <p:cNvSpPr>
            <a:spLocks noGrp="1"/>
          </p:cNvSpPr>
          <p:nvPr>
            <p:ph idx="1"/>
          </p:nvPr>
        </p:nvSpPr>
        <p:spPr/>
        <p:txBody>
          <a:bodyPr/>
          <a:lstStyle/>
          <a:p>
            <a:r>
              <a:rPr lang="tr-TR" dirty="0" smtClean="0"/>
              <a:t>Server yedeklemeleri yapılmak üzere </a:t>
            </a:r>
          </a:p>
          <a:p>
            <a:pPr marL="0" indent="0">
              <a:buNone/>
            </a:pPr>
            <a:r>
              <a:rPr lang="tr-TR" dirty="0" smtClean="0"/>
              <a:t>    </a:t>
            </a:r>
            <a:r>
              <a:rPr lang="tr-TR" dirty="0" err="1" smtClean="0"/>
              <a:t>Veam-Backup</a:t>
            </a:r>
            <a:r>
              <a:rPr lang="tr-TR" dirty="0" smtClean="0"/>
              <a:t> yazılımının Demo olarak </a:t>
            </a:r>
          </a:p>
          <a:p>
            <a:pPr marL="0" indent="0">
              <a:buNone/>
            </a:pPr>
            <a:r>
              <a:rPr lang="tr-TR" dirty="0" smtClean="0"/>
              <a:t>    kurulumu yapılmış, sistemlerin;</a:t>
            </a:r>
          </a:p>
          <a:p>
            <a:pPr marL="0" indent="0">
              <a:buNone/>
            </a:pPr>
            <a:r>
              <a:rPr lang="tr-TR" dirty="0" smtClean="0"/>
              <a:t>   ‘Saatlik – Günlük - Haftalık – Tek Yedek’</a:t>
            </a:r>
          </a:p>
          <a:p>
            <a:pPr marL="0" indent="0">
              <a:buNone/>
            </a:pPr>
            <a:r>
              <a:rPr lang="tr-TR" dirty="0" smtClean="0"/>
              <a:t>    şeklinde yedeklemeleri alınmaya başlanmıştır.</a:t>
            </a:r>
            <a:endParaRPr lang="tr-TR" dirty="0"/>
          </a:p>
          <a:p>
            <a:endParaRPr lang="tr-TR" dirty="0" smtClean="0"/>
          </a:p>
          <a:p>
            <a:endParaRPr lang="tr-TR" dirty="0" smtClean="0"/>
          </a:p>
          <a:p>
            <a:endParaRPr lang="tr-TR" dirty="0"/>
          </a:p>
          <a:p>
            <a:endParaRPr lang="tr-TR" dirty="0" smtClean="0"/>
          </a:p>
          <a:p>
            <a:endParaRPr lang="tr-TR" dirty="0" smtClean="0"/>
          </a:p>
          <a:p>
            <a:pPr marL="0" indent="0">
              <a:buNone/>
            </a:pPr>
            <a:endParaRPr lang="tr-TR" dirty="0" smtClean="0"/>
          </a:p>
          <a:p>
            <a:pPr marL="0" indent="0">
              <a:buNone/>
            </a:pPr>
            <a:endParaRPr lang="tr-TR" dirty="0"/>
          </a:p>
        </p:txBody>
      </p:sp>
    </p:spTree>
    <p:extLst>
      <p:ext uri="{BB962C8B-B14F-4D97-AF65-F5344CB8AC3E}">
        <p14:creationId xmlns:p14="http://schemas.microsoft.com/office/powerpoint/2010/main" val="2006995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116632"/>
            <a:ext cx="8229600" cy="1368152"/>
          </a:xfrm>
        </p:spPr>
        <p:txBody>
          <a:bodyPr>
            <a:normAutofit fontScale="90000"/>
          </a:bodyPr>
          <a:lstStyle/>
          <a:p>
            <a:r>
              <a:rPr lang="tr-TR" dirty="0"/>
              <a:t>SİSTEM ve </a:t>
            </a:r>
            <a:r>
              <a:rPr lang="tr-TR" dirty="0" smtClean="0"/>
              <a:t>SUNUCULAR</a:t>
            </a:r>
            <a:r>
              <a:rPr lang="tr-TR" sz="2000" dirty="0" smtClean="0"/>
              <a:t/>
            </a:r>
            <a:br>
              <a:rPr lang="tr-TR" sz="2000" dirty="0" smtClean="0"/>
            </a:br>
            <a:r>
              <a:rPr lang="tr-TR" sz="1600" dirty="0" smtClean="0"/>
              <a:t/>
            </a:r>
            <a:br>
              <a:rPr lang="tr-TR" sz="1600" dirty="0" smtClean="0"/>
            </a:br>
            <a:r>
              <a:rPr lang="tr-TR" dirty="0" err="1" smtClean="0"/>
              <a:t>Veam</a:t>
            </a:r>
            <a:r>
              <a:rPr lang="tr-TR" dirty="0" smtClean="0"/>
              <a:t> </a:t>
            </a:r>
            <a:r>
              <a:rPr lang="tr-TR" dirty="0" err="1" smtClean="0"/>
              <a:t>Backup</a:t>
            </a:r>
            <a:r>
              <a:rPr lang="tr-TR" dirty="0" smtClean="0"/>
              <a:t> Yedekleme </a:t>
            </a:r>
            <a:r>
              <a:rPr lang="tr-TR" dirty="0"/>
              <a:t>S</a:t>
            </a:r>
            <a:r>
              <a:rPr lang="tr-TR" dirty="0" smtClean="0"/>
              <a:t>unucusu</a:t>
            </a:r>
            <a:endParaRPr lang="tr-TR" dirty="0"/>
          </a:p>
        </p:txBody>
      </p:sp>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1560" y="1556792"/>
            <a:ext cx="8136904" cy="5242044"/>
          </a:xfrm>
        </p:spPr>
      </p:pic>
    </p:spTree>
    <p:extLst>
      <p:ext uri="{BB962C8B-B14F-4D97-AF65-F5344CB8AC3E}">
        <p14:creationId xmlns:p14="http://schemas.microsoft.com/office/powerpoint/2010/main" val="24320647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2506290"/>
          </a:xfrm>
        </p:spPr>
        <p:txBody>
          <a:bodyPr>
            <a:normAutofit fontScale="90000"/>
          </a:bodyPr>
          <a:lstStyle/>
          <a:p>
            <a:r>
              <a:rPr lang="tr-TR" dirty="0" smtClean="0"/>
              <a:t/>
            </a:r>
            <a:br>
              <a:rPr lang="tr-TR" dirty="0" smtClean="0"/>
            </a:br>
            <a:r>
              <a:rPr lang="tr-TR" dirty="0" smtClean="0"/>
              <a:t>GÜVENLİK </a:t>
            </a:r>
            <a:r>
              <a:rPr lang="tr-TR" dirty="0"/>
              <a:t>KAMERA </a:t>
            </a:r>
            <a:r>
              <a:rPr lang="tr-TR" dirty="0" smtClean="0"/>
              <a:t>SİSTEMİ</a:t>
            </a:r>
            <a:br>
              <a:rPr lang="tr-TR" dirty="0" smtClean="0"/>
            </a:br>
            <a:r>
              <a:rPr lang="tr-TR" dirty="0" smtClean="0"/>
              <a:t/>
            </a:r>
            <a:br>
              <a:rPr lang="tr-TR" dirty="0" smtClean="0"/>
            </a:br>
            <a:r>
              <a:rPr lang="tr-TR" dirty="0"/>
              <a:t>Mevcut Kamera sayımız; </a:t>
            </a:r>
            <a:br>
              <a:rPr lang="tr-TR" dirty="0"/>
            </a:b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870594583"/>
              </p:ext>
            </p:extLst>
          </p:nvPr>
        </p:nvGraphicFramePr>
        <p:xfrm>
          <a:off x="323527" y="2839328"/>
          <a:ext cx="8424939" cy="1656080"/>
        </p:xfrm>
        <a:graphic>
          <a:graphicData uri="http://schemas.openxmlformats.org/drawingml/2006/table">
            <a:tbl>
              <a:tblPr firstRow="1" bandRow="1">
                <a:tableStyleId>{5C22544A-7EE6-4342-B048-85BDC9FD1C3A}</a:tableStyleId>
              </a:tblPr>
              <a:tblGrid>
                <a:gridCol w="1369919">
                  <a:extLst>
                    <a:ext uri="{9D8B030D-6E8A-4147-A177-3AD203B41FA5}">
                      <a16:colId xmlns:a16="http://schemas.microsoft.com/office/drawing/2014/main" val="20000"/>
                    </a:ext>
                  </a:extLst>
                </a:gridCol>
                <a:gridCol w="1369919">
                  <a:extLst>
                    <a:ext uri="{9D8B030D-6E8A-4147-A177-3AD203B41FA5}">
                      <a16:colId xmlns:a16="http://schemas.microsoft.com/office/drawing/2014/main" val="20001"/>
                    </a:ext>
                  </a:extLst>
                </a:gridCol>
                <a:gridCol w="1369919">
                  <a:extLst>
                    <a:ext uri="{9D8B030D-6E8A-4147-A177-3AD203B41FA5}">
                      <a16:colId xmlns:a16="http://schemas.microsoft.com/office/drawing/2014/main" val="20002"/>
                    </a:ext>
                  </a:extLst>
                </a:gridCol>
                <a:gridCol w="1369919">
                  <a:extLst>
                    <a:ext uri="{9D8B030D-6E8A-4147-A177-3AD203B41FA5}">
                      <a16:colId xmlns:a16="http://schemas.microsoft.com/office/drawing/2014/main" val="20003"/>
                    </a:ext>
                  </a:extLst>
                </a:gridCol>
                <a:gridCol w="1369919">
                  <a:extLst>
                    <a:ext uri="{9D8B030D-6E8A-4147-A177-3AD203B41FA5}">
                      <a16:colId xmlns:a16="http://schemas.microsoft.com/office/drawing/2014/main" val="20004"/>
                    </a:ext>
                  </a:extLst>
                </a:gridCol>
                <a:gridCol w="1575344">
                  <a:extLst>
                    <a:ext uri="{9D8B030D-6E8A-4147-A177-3AD203B41FA5}">
                      <a16:colId xmlns:a16="http://schemas.microsoft.com/office/drawing/2014/main" val="20005"/>
                    </a:ext>
                  </a:extLst>
                </a:gridCol>
              </a:tblGrid>
              <a:tr h="370840">
                <a:tc gridSpan="2">
                  <a:txBody>
                    <a:bodyPr/>
                    <a:lstStyle/>
                    <a:p>
                      <a:pPr algn="ctr"/>
                      <a:r>
                        <a:rPr lang="tr-TR" dirty="0" smtClean="0"/>
                        <a:t>ANALOG KAMERA</a:t>
                      </a:r>
                      <a:endParaRPr lang="tr-TR" dirty="0"/>
                    </a:p>
                  </a:txBody>
                  <a:tcPr/>
                </a:tc>
                <a:tc hMerge="1">
                  <a:txBody>
                    <a:bodyPr/>
                    <a:lstStyle/>
                    <a:p>
                      <a:endParaRPr lang="tr-TR" dirty="0"/>
                    </a:p>
                  </a:txBody>
                  <a:tcPr/>
                </a:tc>
                <a:tc gridSpan="4">
                  <a:txBody>
                    <a:bodyPr/>
                    <a:lstStyle/>
                    <a:p>
                      <a:pPr algn="ctr"/>
                      <a:r>
                        <a:rPr lang="tr-TR" dirty="0" smtClean="0"/>
                        <a:t>IP</a:t>
                      </a:r>
                      <a:r>
                        <a:rPr lang="tr-TR" baseline="0" dirty="0" smtClean="0"/>
                        <a:t> KAMERA</a:t>
                      </a:r>
                      <a:endParaRPr lang="tr-TR" dirty="0"/>
                    </a:p>
                  </a:txBody>
                  <a:tcPr/>
                </a:tc>
                <a:tc hMerge="1">
                  <a:txBody>
                    <a:bodyPr/>
                    <a:lstStyle/>
                    <a:p>
                      <a:endParaRPr lang="tr-TR"/>
                    </a:p>
                  </a:txBody>
                  <a:tcPr/>
                </a:tc>
                <a:tc hMerge="1">
                  <a:txBody>
                    <a:bodyPr/>
                    <a:lstStyle/>
                    <a:p>
                      <a:endParaRPr lang="tr-TR" dirty="0"/>
                    </a:p>
                  </a:txBody>
                  <a:tcPr/>
                </a:tc>
                <a:tc hMerge="1">
                  <a:txBody>
                    <a:bodyPr/>
                    <a:lstStyle/>
                    <a:p>
                      <a:endParaRPr lang="tr-TR" dirty="0"/>
                    </a:p>
                  </a:txBody>
                  <a:tcPr/>
                </a:tc>
                <a:extLst>
                  <a:ext uri="{0D108BD9-81ED-4DB2-BD59-A6C34878D82A}">
                    <a16:rowId xmlns:a16="http://schemas.microsoft.com/office/drawing/2014/main" val="10000"/>
                  </a:ext>
                </a:extLst>
              </a:tr>
              <a:tr h="650880">
                <a:tc>
                  <a:txBody>
                    <a:bodyPr/>
                    <a:lstStyle/>
                    <a:p>
                      <a:pPr algn="ctr"/>
                      <a:r>
                        <a:rPr lang="tr-TR" dirty="0" smtClean="0"/>
                        <a:t>Sabit</a:t>
                      </a:r>
                      <a:r>
                        <a:rPr lang="tr-TR" baseline="0" dirty="0" smtClean="0"/>
                        <a:t> </a:t>
                      </a:r>
                      <a:r>
                        <a:rPr lang="tr-TR" dirty="0" smtClean="0"/>
                        <a:t>İç Ortam</a:t>
                      </a:r>
                      <a:r>
                        <a:rPr lang="tr-TR" baseline="0" dirty="0" smtClean="0"/>
                        <a:t> </a:t>
                      </a:r>
                      <a:endParaRPr lang="tr-TR" dirty="0"/>
                    </a:p>
                  </a:txBody>
                  <a:tcPr/>
                </a:tc>
                <a:tc>
                  <a:txBody>
                    <a:bodyPr/>
                    <a:lstStyle/>
                    <a:p>
                      <a:pPr algn="ctr"/>
                      <a:r>
                        <a:rPr lang="tr-TR" dirty="0" smtClean="0"/>
                        <a:t>Sabit Dış Ortam</a:t>
                      </a:r>
                      <a:endParaRPr lang="tr-TR" dirty="0"/>
                    </a:p>
                  </a:txBody>
                  <a:tcPr/>
                </a:tc>
                <a:tc>
                  <a:txBody>
                    <a:bodyPr/>
                    <a:lstStyle/>
                    <a:p>
                      <a:pPr algn="ctr"/>
                      <a:r>
                        <a:rPr lang="tr-TR" dirty="0" smtClean="0"/>
                        <a:t>Sabit İç Ortam</a:t>
                      </a:r>
                      <a:r>
                        <a:rPr lang="tr-TR" baseline="0" dirty="0" smtClean="0"/>
                        <a:t> </a:t>
                      </a:r>
                      <a:endParaRPr lang="tr-TR"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Sabit Dış Ortam </a:t>
                      </a:r>
                    </a:p>
                    <a:p>
                      <a:pPr algn="ctr"/>
                      <a:endParaRPr lang="tr-TR" dirty="0"/>
                    </a:p>
                  </a:txBody>
                  <a:tcPr/>
                </a:tc>
                <a:tc>
                  <a:txBody>
                    <a:bodyPr/>
                    <a:lstStyle/>
                    <a:p>
                      <a:pPr algn="ctr"/>
                      <a:r>
                        <a:rPr lang="tr-TR" dirty="0" smtClean="0"/>
                        <a:t>Hareketli İç Ortam</a:t>
                      </a:r>
                      <a:endParaRPr lang="tr-TR" dirty="0"/>
                    </a:p>
                  </a:txBody>
                  <a:tcPr/>
                </a:tc>
                <a:tc>
                  <a:txBody>
                    <a:bodyPr/>
                    <a:lstStyle/>
                    <a:p>
                      <a:pPr algn="ctr"/>
                      <a:r>
                        <a:rPr lang="tr-TR" dirty="0" smtClean="0"/>
                        <a:t>Hareketli</a:t>
                      </a:r>
                      <a:r>
                        <a:rPr lang="tr-TR" baseline="0" dirty="0" smtClean="0"/>
                        <a:t> Dış Ortam</a:t>
                      </a:r>
                      <a:endParaRPr lang="tr-TR" dirty="0"/>
                    </a:p>
                  </a:txBody>
                  <a:tcPr/>
                </a:tc>
                <a:extLst>
                  <a:ext uri="{0D108BD9-81ED-4DB2-BD59-A6C34878D82A}">
                    <a16:rowId xmlns:a16="http://schemas.microsoft.com/office/drawing/2014/main" val="10001"/>
                  </a:ext>
                </a:extLst>
              </a:tr>
              <a:tr h="370840">
                <a:tc>
                  <a:txBody>
                    <a:bodyPr/>
                    <a:lstStyle/>
                    <a:p>
                      <a:pPr algn="ctr"/>
                      <a:r>
                        <a:rPr lang="tr-TR" dirty="0" smtClean="0"/>
                        <a:t>94 </a:t>
                      </a:r>
                      <a:endParaRPr lang="tr-TR" dirty="0"/>
                    </a:p>
                  </a:txBody>
                  <a:tcPr/>
                </a:tc>
                <a:tc>
                  <a:txBody>
                    <a:bodyPr/>
                    <a:lstStyle/>
                    <a:p>
                      <a:pPr algn="ctr"/>
                      <a:r>
                        <a:rPr lang="tr-TR" dirty="0" smtClean="0"/>
                        <a:t>30</a:t>
                      </a:r>
                      <a:endParaRPr lang="tr-TR" dirty="0"/>
                    </a:p>
                  </a:txBody>
                  <a:tcPr/>
                </a:tc>
                <a:tc>
                  <a:txBody>
                    <a:bodyPr/>
                    <a:lstStyle/>
                    <a:p>
                      <a:pPr algn="ctr"/>
                      <a:r>
                        <a:rPr lang="tr-TR" dirty="0" smtClean="0"/>
                        <a:t>138</a:t>
                      </a:r>
                      <a:endParaRPr lang="tr-TR" dirty="0"/>
                    </a:p>
                  </a:txBody>
                  <a:tcPr/>
                </a:tc>
                <a:tc>
                  <a:txBody>
                    <a:bodyPr/>
                    <a:lstStyle/>
                    <a:p>
                      <a:pPr algn="ctr"/>
                      <a:r>
                        <a:rPr lang="tr-TR" dirty="0" smtClean="0"/>
                        <a:t>112</a:t>
                      </a:r>
                      <a:endParaRPr lang="tr-TR" dirty="0"/>
                    </a:p>
                  </a:txBody>
                  <a:tcPr/>
                </a:tc>
                <a:tc>
                  <a:txBody>
                    <a:bodyPr/>
                    <a:lstStyle/>
                    <a:p>
                      <a:pPr algn="ctr"/>
                      <a:r>
                        <a:rPr lang="tr-TR" dirty="0" smtClean="0"/>
                        <a:t>7</a:t>
                      </a:r>
                      <a:endParaRPr lang="tr-TR" dirty="0"/>
                    </a:p>
                  </a:txBody>
                  <a:tcPr/>
                </a:tc>
                <a:tc>
                  <a:txBody>
                    <a:bodyPr/>
                    <a:lstStyle/>
                    <a:p>
                      <a:pPr algn="ctr"/>
                      <a:r>
                        <a:rPr lang="tr-TR" dirty="0" smtClean="0"/>
                        <a:t>16</a:t>
                      </a:r>
                      <a:endParaRPr lang="tr-TR" dirty="0"/>
                    </a:p>
                  </a:txBody>
                  <a:tcPr/>
                </a:tc>
                <a:extLst>
                  <a:ext uri="{0D108BD9-81ED-4DB2-BD59-A6C34878D82A}">
                    <a16:rowId xmlns:a16="http://schemas.microsoft.com/office/drawing/2014/main" val="10002"/>
                  </a:ext>
                </a:extLst>
              </a:tr>
            </a:tbl>
          </a:graphicData>
        </a:graphic>
      </p:graphicFrame>
      <p:graphicFrame>
        <p:nvGraphicFramePr>
          <p:cNvPr id="5" name="İçerik Yer Tutucusu 3"/>
          <p:cNvGraphicFramePr>
            <a:graphicFrameLocks/>
          </p:cNvGraphicFramePr>
          <p:nvPr>
            <p:extLst>
              <p:ext uri="{D42A27DB-BD31-4B8C-83A1-F6EECF244321}">
                <p14:modId xmlns:p14="http://schemas.microsoft.com/office/powerpoint/2010/main" val="3899945979"/>
              </p:ext>
            </p:extLst>
          </p:nvPr>
        </p:nvGraphicFramePr>
        <p:xfrm>
          <a:off x="1835696" y="4836760"/>
          <a:ext cx="4464496" cy="1112520"/>
        </p:xfrm>
        <a:graphic>
          <a:graphicData uri="http://schemas.openxmlformats.org/drawingml/2006/table">
            <a:tbl>
              <a:tblPr firstRow="1" bandRow="1">
                <a:tableStyleId>{5C22544A-7EE6-4342-B048-85BDC9FD1C3A}</a:tableStyleId>
              </a:tblPr>
              <a:tblGrid>
                <a:gridCol w="2808312">
                  <a:extLst>
                    <a:ext uri="{9D8B030D-6E8A-4147-A177-3AD203B41FA5}">
                      <a16:colId xmlns:a16="http://schemas.microsoft.com/office/drawing/2014/main" val="20000"/>
                    </a:ext>
                  </a:extLst>
                </a:gridCol>
                <a:gridCol w="1656184">
                  <a:extLst>
                    <a:ext uri="{9D8B030D-6E8A-4147-A177-3AD203B41FA5}">
                      <a16:colId xmlns:a16="http://schemas.microsoft.com/office/drawing/2014/main" val="20001"/>
                    </a:ext>
                  </a:extLst>
                </a:gridCol>
              </a:tblGrid>
              <a:tr h="370840">
                <a:tc>
                  <a:txBody>
                    <a:bodyPr/>
                    <a:lstStyle/>
                    <a:p>
                      <a:pPr algn="l"/>
                      <a:r>
                        <a:rPr lang="tr-TR" b="0" dirty="0" smtClean="0">
                          <a:solidFill>
                            <a:schemeClr val="tx1"/>
                          </a:solidFill>
                        </a:rPr>
                        <a:t>Toplam Analog Kamera</a:t>
                      </a:r>
                      <a:endParaRPr lang="tr-TR" b="0" dirty="0">
                        <a:solidFill>
                          <a:schemeClr val="tx1"/>
                        </a:solidFill>
                      </a:endParaRPr>
                    </a:p>
                  </a:txBody>
                  <a:tcPr>
                    <a:solidFill>
                      <a:schemeClr val="accent1">
                        <a:alpha val="40000"/>
                      </a:schemeClr>
                    </a:solidFill>
                  </a:tcPr>
                </a:tc>
                <a:tc>
                  <a:txBody>
                    <a:bodyPr/>
                    <a:lstStyle/>
                    <a:p>
                      <a:pPr algn="ctr"/>
                      <a:r>
                        <a:rPr lang="tr-TR" b="0" dirty="0" smtClean="0">
                          <a:solidFill>
                            <a:schemeClr val="tx1"/>
                          </a:solidFill>
                        </a:rPr>
                        <a:t>124</a:t>
                      </a:r>
                      <a:endParaRPr lang="tr-TR" b="0" dirty="0">
                        <a:solidFill>
                          <a:schemeClr val="tx1"/>
                        </a:solidFill>
                      </a:endParaRPr>
                    </a:p>
                  </a:txBody>
                  <a:tcPr>
                    <a:solidFill>
                      <a:schemeClr val="accent1">
                        <a:alpha val="19000"/>
                      </a:schemeClr>
                    </a:solidFill>
                  </a:tcPr>
                </a:tc>
                <a:extLst>
                  <a:ext uri="{0D108BD9-81ED-4DB2-BD59-A6C34878D82A}">
                    <a16:rowId xmlns:a16="http://schemas.microsoft.com/office/drawing/2014/main" val="10000"/>
                  </a:ext>
                </a:extLst>
              </a:tr>
              <a:tr h="370840">
                <a:tc>
                  <a:txBody>
                    <a:bodyPr/>
                    <a:lstStyle/>
                    <a:p>
                      <a:pPr algn="l"/>
                      <a:r>
                        <a:rPr lang="tr-TR" dirty="0" smtClean="0"/>
                        <a:t>Toplam IP</a:t>
                      </a:r>
                      <a:r>
                        <a:rPr lang="tr-TR" baseline="0" dirty="0" smtClean="0"/>
                        <a:t> Kamera</a:t>
                      </a:r>
                      <a:endParaRPr lang="tr-TR" dirty="0"/>
                    </a:p>
                  </a:txBody>
                  <a:tcPr>
                    <a:solidFill>
                      <a:schemeClr val="accent1">
                        <a:alpha val="40000"/>
                      </a:schemeClr>
                    </a:solidFill>
                  </a:tcPr>
                </a:tc>
                <a:tc>
                  <a:txBody>
                    <a:bodyPr/>
                    <a:lstStyle/>
                    <a:p>
                      <a:pPr algn="ctr"/>
                      <a:r>
                        <a:rPr lang="tr-TR" dirty="0" smtClean="0"/>
                        <a:t>273</a:t>
                      </a:r>
                      <a:endParaRPr lang="tr-TR" dirty="0"/>
                    </a:p>
                  </a:txBody>
                  <a:tcPr/>
                </a:tc>
                <a:extLst>
                  <a:ext uri="{0D108BD9-81ED-4DB2-BD59-A6C34878D82A}">
                    <a16:rowId xmlns:a16="http://schemas.microsoft.com/office/drawing/2014/main" val="10001"/>
                  </a:ext>
                </a:extLst>
              </a:tr>
              <a:tr h="370840">
                <a:tc>
                  <a:txBody>
                    <a:bodyPr/>
                    <a:lstStyle/>
                    <a:p>
                      <a:pPr algn="l"/>
                      <a:r>
                        <a:rPr lang="tr-TR" dirty="0" smtClean="0"/>
                        <a:t>Genel Toplam</a:t>
                      </a:r>
                      <a:endParaRPr lang="tr-TR" dirty="0"/>
                    </a:p>
                  </a:txBody>
                  <a:tcPr>
                    <a:solidFill>
                      <a:schemeClr val="accent1">
                        <a:alpha val="40000"/>
                      </a:schemeClr>
                    </a:solidFill>
                  </a:tcPr>
                </a:tc>
                <a:tc>
                  <a:txBody>
                    <a:bodyPr/>
                    <a:lstStyle/>
                    <a:p>
                      <a:pPr algn="ctr"/>
                      <a:r>
                        <a:rPr lang="tr-TR" dirty="0" smtClean="0"/>
                        <a:t>397</a:t>
                      </a:r>
                      <a:endParaRPr lang="tr-TR"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1625007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539552" y="44624"/>
            <a:ext cx="8229600" cy="1584176"/>
          </a:xfrm>
        </p:spPr>
        <p:txBody>
          <a:bodyPr>
            <a:normAutofit fontScale="90000"/>
          </a:bodyPr>
          <a:lstStyle/>
          <a:p>
            <a:r>
              <a:rPr lang="tr-TR" sz="1100" dirty="0"/>
              <a:t/>
            </a:r>
            <a:br>
              <a:rPr lang="tr-TR" sz="1100" dirty="0"/>
            </a:br>
            <a:r>
              <a:rPr lang="tr-TR" dirty="0" smtClean="0"/>
              <a:t>GÜVENLİK </a:t>
            </a:r>
            <a:r>
              <a:rPr lang="tr-TR" dirty="0"/>
              <a:t>KAMERA </a:t>
            </a:r>
            <a:r>
              <a:rPr lang="tr-TR" dirty="0" smtClean="0"/>
              <a:t>SİSTEMİ</a:t>
            </a:r>
            <a:br>
              <a:rPr lang="tr-TR" dirty="0" smtClean="0"/>
            </a:br>
            <a:r>
              <a:rPr lang="tr-TR" sz="1000" dirty="0"/>
              <a:t/>
            </a:r>
            <a:br>
              <a:rPr lang="tr-TR" sz="1000" dirty="0"/>
            </a:br>
            <a:r>
              <a:rPr lang="tr-TR" sz="3600" dirty="0" smtClean="0"/>
              <a:t>2016 yılında eklenen kamera sayısı</a:t>
            </a:r>
            <a:endParaRPr lang="tr-TR" sz="3600"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108137343"/>
              </p:ext>
            </p:extLst>
          </p:nvPr>
        </p:nvGraphicFramePr>
        <p:xfrm>
          <a:off x="107504" y="1484784"/>
          <a:ext cx="8928991" cy="5129708"/>
        </p:xfrm>
        <a:graphic>
          <a:graphicData uri="http://schemas.openxmlformats.org/drawingml/2006/table">
            <a:tbl>
              <a:tblPr firstRow="1" bandRow="1">
                <a:tableStyleId>{073A0DAA-6AF3-43AB-8588-CEC1D06C72B9}</a:tableStyleId>
              </a:tblPr>
              <a:tblGrid>
                <a:gridCol w="4143052">
                  <a:extLst>
                    <a:ext uri="{9D8B030D-6E8A-4147-A177-3AD203B41FA5}">
                      <a16:colId xmlns:a16="http://schemas.microsoft.com/office/drawing/2014/main" val="20000"/>
                    </a:ext>
                  </a:extLst>
                </a:gridCol>
                <a:gridCol w="1428639">
                  <a:extLst>
                    <a:ext uri="{9D8B030D-6E8A-4147-A177-3AD203B41FA5}">
                      <a16:colId xmlns:a16="http://schemas.microsoft.com/office/drawing/2014/main" val="20001"/>
                    </a:ext>
                  </a:extLst>
                </a:gridCol>
                <a:gridCol w="1785798">
                  <a:extLst>
                    <a:ext uri="{9D8B030D-6E8A-4147-A177-3AD203B41FA5}">
                      <a16:colId xmlns:a16="http://schemas.microsoft.com/office/drawing/2014/main" val="20002"/>
                    </a:ext>
                  </a:extLst>
                </a:gridCol>
                <a:gridCol w="1571502">
                  <a:extLst>
                    <a:ext uri="{9D8B030D-6E8A-4147-A177-3AD203B41FA5}">
                      <a16:colId xmlns:a16="http://schemas.microsoft.com/office/drawing/2014/main" val="20003"/>
                    </a:ext>
                  </a:extLst>
                </a:gridCol>
              </a:tblGrid>
              <a:tr h="596627">
                <a:tc>
                  <a:txBody>
                    <a:bodyPr/>
                    <a:lstStyle/>
                    <a:p>
                      <a:pPr algn="ctr"/>
                      <a:endParaRPr lang="tr-TR" dirty="0"/>
                    </a:p>
                  </a:txBody>
                  <a:tcPr>
                    <a:solidFill>
                      <a:schemeClr val="tx2">
                        <a:lumMod val="60000"/>
                        <a:lumOff val="40000"/>
                      </a:schemeClr>
                    </a:solidFill>
                  </a:tcPr>
                </a:tc>
                <a:tc>
                  <a:txBody>
                    <a:bodyPr/>
                    <a:lstStyle/>
                    <a:p>
                      <a:pPr algn="ctr"/>
                      <a:r>
                        <a:rPr lang="tr-TR" dirty="0" smtClean="0"/>
                        <a:t>SABİT KAMERA</a:t>
                      </a:r>
                      <a:endParaRPr lang="tr-TR" dirty="0"/>
                    </a:p>
                  </a:txBody>
                  <a:tcPr>
                    <a:solidFill>
                      <a:schemeClr val="tx2">
                        <a:lumMod val="60000"/>
                        <a:lumOff val="40000"/>
                      </a:schemeClr>
                    </a:solidFill>
                  </a:tcPr>
                </a:tc>
                <a:tc>
                  <a:txBody>
                    <a:bodyPr/>
                    <a:lstStyle/>
                    <a:p>
                      <a:pPr algn="ctr"/>
                      <a:r>
                        <a:rPr lang="tr-TR" dirty="0" smtClean="0"/>
                        <a:t>HAREKETLİ KAMERA</a:t>
                      </a:r>
                      <a:endParaRPr lang="tr-TR" dirty="0"/>
                    </a:p>
                  </a:txBody>
                  <a:tcPr>
                    <a:solidFill>
                      <a:schemeClr val="tx2">
                        <a:lumMod val="60000"/>
                        <a:lumOff val="40000"/>
                      </a:schemeClr>
                    </a:solidFill>
                  </a:tcPr>
                </a:tc>
                <a:tc>
                  <a:txBody>
                    <a:bodyPr/>
                    <a:lstStyle/>
                    <a:p>
                      <a:pPr algn="ctr"/>
                      <a:r>
                        <a:rPr lang="tr-TR" dirty="0" smtClean="0"/>
                        <a:t>TOPLAM</a:t>
                      </a:r>
                      <a:endParaRPr lang="tr-TR" dirty="0"/>
                    </a:p>
                  </a:txBody>
                  <a:tcPr>
                    <a:solidFill>
                      <a:schemeClr val="tx2">
                        <a:lumMod val="60000"/>
                        <a:lumOff val="40000"/>
                      </a:schemeClr>
                    </a:solidFill>
                  </a:tcPr>
                </a:tc>
                <a:extLst>
                  <a:ext uri="{0D108BD9-81ED-4DB2-BD59-A6C34878D82A}">
                    <a16:rowId xmlns:a16="http://schemas.microsoft.com/office/drawing/2014/main" val="10000"/>
                  </a:ext>
                </a:extLst>
              </a:tr>
              <a:tr h="596627">
                <a:tc>
                  <a:txBody>
                    <a:bodyPr/>
                    <a:lstStyle/>
                    <a:p>
                      <a:pPr algn="ctr"/>
                      <a:r>
                        <a:rPr lang="tr-TR" dirty="0" smtClean="0"/>
                        <a:t>MÜHENDİSLİK FAKÜLTESİ B BLOK</a:t>
                      </a:r>
                      <a:endParaRPr lang="tr-TR" dirty="0"/>
                    </a:p>
                  </a:txBody>
                  <a:tcPr>
                    <a:solidFill>
                      <a:schemeClr val="tx2">
                        <a:lumMod val="20000"/>
                        <a:lumOff val="80000"/>
                      </a:schemeClr>
                    </a:solidFill>
                  </a:tcPr>
                </a:tc>
                <a:tc>
                  <a:txBody>
                    <a:bodyPr/>
                    <a:lstStyle/>
                    <a:p>
                      <a:pPr algn="ctr"/>
                      <a:r>
                        <a:rPr lang="tr-TR" dirty="0" smtClean="0"/>
                        <a:t>7</a:t>
                      </a:r>
                      <a:endParaRPr lang="tr-TR" dirty="0"/>
                    </a:p>
                  </a:txBody>
                  <a:tcPr>
                    <a:solidFill>
                      <a:schemeClr val="tx2">
                        <a:lumMod val="20000"/>
                        <a:lumOff val="80000"/>
                      </a:schemeClr>
                    </a:solidFill>
                  </a:tcPr>
                </a:tc>
                <a:tc>
                  <a:txBody>
                    <a:bodyPr/>
                    <a:lstStyle/>
                    <a:p>
                      <a:pPr algn="ctr"/>
                      <a:endParaRPr lang="tr-TR" dirty="0"/>
                    </a:p>
                  </a:txBody>
                  <a:tcPr>
                    <a:solidFill>
                      <a:schemeClr val="tx2">
                        <a:lumMod val="20000"/>
                        <a:lumOff val="80000"/>
                      </a:schemeClr>
                    </a:solidFill>
                  </a:tcPr>
                </a:tc>
                <a:tc>
                  <a:txBody>
                    <a:bodyPr/>
                    <a:lstStyle/>
                    <a:p>
                      <a:pPr algn="ctr"/>
                      <a:r>
                        <a:rPr lang="tr-TR" dirty="0" smtClean="0"/>
                        <a:t>7</a:t>
                      </a:r>
                      <a:endParaRPr lang="tr-TR" dirty="0"/>
                    </a:p>
                  </a:txBody>
                  <a:tcPr>
                    <a:solidFill>
                      <a:schemeClr val="tx2">
                        <a:lumMod val="20000"/>
                        <a:lumOff val="80000"/>
                      </a:schemeClr>
                    </a:solidFill>
                  </a:tcPr>
                </a:tc>
                <a:extLst>
                  <a:ext uri="{0D108BD9-81ED-4DB2-BD59-A6C34878D82A}">
                    <a16:rowId xmlns:a16="http://schemas.microsoft.com/office/drawing/2014/main" val="10001"/>
                  </a:ext>
                </a:extLst>
              </a:tr>
              <a:tr h="596627">
                <a:tc>
                  <a:txBody>
                    <a:bodyPr/>
                    <a:lstStyle/>
                    <a:p>
                      <a:pPr algn="ctr"/>
                      <a:r>
                        <a:rPr lang="tr-TR" dirty="0" smtClean="0"/>
                        <a:t>MÜHENDİSLİK FAKÜLTESİ C BLOK</a:t>
                      </a:r>
                      <a:endParaRPr lang="tr-TR" dirty="0"/>
                    </a:p>
                  </a:txBody>
                  <a:tcPr/>
                </a:tc>
                <a:tc>
                  <a:txBody>
                    <a:bodyPr/>
                    <a:lstStyle/>
                    <a:p>
                      <a:pPr algn="ctr"/>
                      <a:endParaRPr lang="tr-TR" dirty="0"/>
                    </a:p>
                  </a:txBody>
                  <a:tcPr/>
                </a:tc>
                <a:tc>
                  <a:txBody>
                    <a:bodyPr/>
                    <a:lstStyle/>
                    <a:p>
                      <a:pPr algn="ctr"/>
                      <a:r>
                        <a:rPr lang="tr-TR" dirty="0" smtClean="0"/>
                        <a:t>2</a:t>
                      </a:r>
                      <a:endParaRPr lang="tr-TR" dirty="0"/>
                    </a:p>
                  </a:txBody>
                  <a:tcPr/>
                </a:tc>
                <a:tc>
                  <a:txBody>
                    <a:bodyPr/>
                    <a:lstStyle/>
                    <a:p>
                      <a:pPr algn="ctr"/>
                      <a:r>
                        <a:rPr lang="tr-TR" dirty="0" smtClean="0"/>
                        <a:t>2</a:t>
                      </a:r>
                      <a:endParaRPr lang="tr-TR" dirty="0"/>
                    </a:p>
                  </a:txBody>
                  <a:tcPr/>
                </a:tc>
                <a:extLst>
                  <a:ext uri="{0D108BD9-81ED-4DB2-BD59-A6C34878D82A}">
                    <a16:rowId xmlns:a16="http://schemas.microsoft.com/office/drawing/2014/main" val="10002"/>
                  </a:ext>
                </a:extLst>
              </a:tr>
              <a:tr h="340930">
                <a:tc>
                  <a:txBody>
                    <a:bodyPr/>
                    <a:lstStyle/>
                    <a:p>
                      <a:pPr algn="ctr"/>
                      <a:r>
                        <a:rPr lang="tr-TR" dirty="0" smtClean="0"/>
                        <a:t>EĞİTİM FAKÜLTESİ</a:t>
                      </a:r>
                      <a:endParaRPr lang="tr-TR" dirty="0"/>
                    </a:p>
                  </a:txBody>
                  <a:tcPr>
                    <a:solidFill>
                      <a:schemeClr val="tx2">
                        <a:lumMod val="20000"/>
                        <a:lumOff val="80000"/>
                      </a:schemeClr>
                    </a:solidFill>
                  </a:tcPr>
                </a:tc>
                <a:tc>
                  <a:txBody>
                    <a:bodyPr/>
                    <a:lstStyle/>
                    <a:p>
                      <a:pPr algn="ctr"/>
                      <a:r>
                        <a:rPr lang="tr-TR" dirty="0" smtClean="0"/>
                        <a:t>1</a:t>
                      </a:r>
                      <a:endParaRPr lang="tr-TR" dirty="0"/>
                    </a:p>
                  </a:txBody>
                  <a:tcPr>
                    <a:solidFill>
                      <a:schemeClr val="tx2">
                        <a:lumMod val="20000"/>
                        <a:lumOff val="80000"/>
                      </a:schemeClr>
                    </a:solidFill>
                  </a:tcPr>
                </a:tc>
                <a:tc>
                  <a:txBody>
                    <a:bodyPr/>
                    <a:lstStyle/>
                    <a:p>
                      <a:pPr algn="ctr"/>
                      <a:r>
                        <a:rPr lang="tr-TR" dirty="0" smtClean="0"/>
                        <a:t>1</a:t>
                      </a:r>
                      <a:endParaRPr lang="tr-TR" dirty="0"/>
                    </a:p>
                  </a:txBody>
                  <a:tcPr>
                    <a:solidFill>
                      <a:schemeClr val="tx2">
                        <a:lumMod val="20000"/>
                        <a:lumOff val="80000"/>
                      </a:schemeClr>
                    </a:solidFill>
                  </a:tcPr>
                </a:tc>
                <a:tc>
                  <a:txBody>
                    <a:bodyPr/>
                    <a:lstStyle/>
                    <a:p>
                      <a:pPr algn="ctr"/>
                      <a:r>
                        <a:rPr lang="tr-TR" dirty="0" smtClean="0"/>
                        <a:t>2</a:t>
                      </a:r>
                      <a:endParaRPr lang="tr-TR" dirty="0"/>
                    </a:p>
                  </a:txBody>
                  <a:tcPr>
                    <a:solidFill>
                      <a:schemeClr val="tx2">
                        <a:lumMod val="20000"/>
                        <a:lumOff val="80000"/>
                      </a:schemeClr>
                    </a:solidFill>
                  </a:tcPr>
                </a:tc>
                <a:extLst>
                  <a:ext uri="{0D108BD9-81ED-4DB2-BD59-A6C34878D82A}">
                    <a16:rowId xmlns:a16="http://schemas.microsoft.com/office/drawing/2014/main" val="10003"/>
                  </a:ext>
                </a:extLst>
              </a:tr>
              <a:tr h="596627">
                <a:tc>
                  <a:txBody>
                    <a:bodyPr/>
                    <a:lstStyle/>
                    <a:p>
                      <a:pPr algn="ctr"/>
                      <a:r>
                        <a:rPr lang="tr-TR" dirty="0" smtClean="0"/>
                        <a:t>FEN-EDEBİYAT </a:t>
                      </a:r>
                    </a:p>
                    <a:p>
                      <a:pPr algn="ctr"/>
                      <a:r>
                        <a:rPr lang="tr-TR" dirty="0" smtClean="0"/>
                        <a:t>FAKÜLTESİ</a:t>
                      </a:r>
                      <a:endParaRPr lang="tr-TR" dirty="0"/>
                    </a:p>
                  </a:txBody>
                  <a:tcPr/>
                </a:tc>
                <a:tc>
                  <a:txBody>
                    <a:bodyPr/>
                    <a:lstStyle/>
                    <a:p>
                      <a:pPr algn="ctr"/>
                      <a:endParaRPr lang="tr-TR" dirty="0"/>
                    </a:p>
                  </a:txBody>
                  <a:tcPr/>
                </a:tc>
                <a:tc>
                  <a:txBody>
                    <a:bodyPr/>
                    <a:lstStyle/>
                    <a:p>
                      <a:pPr algn="ctr"/>
                      <a:r>
                        <a:rPr lang="tr-TR" dirty="0" smtClean="0"/>
                        <a:t>1</a:t>
                      </a:r>
                      <a:endParaRPr lang="tr-TR" dirty="0"/>
                    </a:p>
                  </a:txBody>
                  <a:tcPr/>
                </a:tc>
                <a:tc>
                  <a:txBody>
                    <a:bodyPr/>
                    <a:lstStyle/>
                    <a:p>
                      <a:pPr algn="ctr"/>
                      <a:r>
                        <a:rPr lang="tr-TR" dirty="0" smtClean="0"/>
                        <a:t>1</a:t>
                      </a:r>
                      <a:endParaRPr lang="tr-TR" dirty="0"/>
                    </a:p>
                  </a:txBody>
                  <a:tcPr/>
                </a:tc>
                <a:extLst>
                  <a:ext uri="{0D108BD9-81ED-4DB2-BD59-A6C34878D82A}">
                    <a16:rowId xmlns:a16="http://schemas.microsoft.com/office/drawing/2014/main" val="10004"/>
                  </a:ext>
                </a:extLst>
              </a:tr>
              <a:tr h="596627">
                <a:tc>
                  <a:txBody>
                    <a:bodyPr/>
                    <a:lstStyle/>
                    <a:p>
                      <a:pPr algn="ctr"/>
                      <a:r>
                        <a:rPr lang="tr-TR" dirty="0" smtClean="0"/>
                        <a:t>İLAHİYAT FAKÜLTESİ</a:t>
                      </a:r>
                      <a:endParaRPr lang="tr-TR" dirty="0"/>
                    </a:p>
                  </a:txBody>
                  <a:tcPr>
                    <a:solidFill>
                      <a:schemeClr val="tx2">
                        <a:lumMod val="20000"/>
                        <a:lumOff val="80000"/>
                      </a:schemeClr>
                    </a:solidFill>
                  </a:tcPr>
                </a:tc>
                <a:tc>
                  <a:txBody>
                    <a:bodyPr/>
                    <a:lstStyle/>
                    <a:p>
                      <a:pPr algn="ctr"/>
                      <a:r>
                        <a:rPr lang="tr-TR" dirty="0" smtClean="0"/>
                        <a:t>4</a:t>
                      </a:r>
                      <a:endParaRPr lang="tr-TR" dirty="0"/>
                    </a:p>
                  </a:txBody>
                  <a:tcPr>
                    <a:solidFill>
                      <a:schemeClr val="tx2">
                        <a:lumMod val="20000"/>
                        <a:lumOff val="80000"/>
                      </a:schemeClr>
                    </a:solidFill>
                  </a:tcPr>
                </a:tc>
                <a:tc>
                  <a:txBody>
                    <a:bodyPr/>
                    <a:lstStyle/>
                    <a:p>
                      <a:pPr algn="ctr"/>
                      <a:endParaRPr lang="tr-TR" dirty="0"/>
                    </a:p>
                  </a:txBody>
                  <a:tcPr>
                    <a:solidFill>
                      <a:schemeClr val="tx2">
                        <a:lumMod val="20000"/>
                        <a:lumOff val="80000"/>
                      </a:schemeClr>
                    </a:solidFill>
                  </a:tcPr>
                </a:tc>
                <a:tc>
                  <a:txBody>
                    <a:bodyPr/>
                    <a:lstStyle/>
                    <a:p>
                      <a:pPr algn="ctr"/>
                      <a:r>
                        <a:rPr lang="tr-TR" dirty="0" smtClean="0"/>
                        <a:t>4</a:t>
                      </a:r>
                      <a:endParaRPr lang="tr-TR" dirty="0"/>
                    </a:p>
                  </a:txBody>
                  <a:tcPr>
                    <a:solidFill>
                      <a:schemeClr val="tx2">
                        <a:lumMod val="20000"/>
                        <a:lumOff val="80000"/>
                      </a:schemeClr>
                    </a:solidFill>
                  </a:tcPr>
                </a:tc>
                <a:extLst>
                  <a:ext uri="{0D108BD9-81ED-4DB2-BD59-A6C34878D82A}">
                    <a16:rowId xmlns:a16="http://schemas.microsoft.com/office/drawing/2014/main" val="10005"/>
                  </a:ext>
                </a:extLst>
              </a:tr>
              <a:tr h="596627">
                <a:tc>
                  <a:txBody>
                    <a:bodyPr/>
                    <a:lstStyle/>
                    <a:p>
                      <a:pPr marL="0" algn="ctr" defTabSz="914400" rtl="0" eaLnBrk="1" latinLnBrk="0" hangingPunct="1"/>
                      <a:r>
                        <a:rPr lang="tr-TR" sz="1800" kern="1200" dirty="0" smtClean="0">
                          <a:solidFill>
                            <a:schemeClr val="dk1"/>
                          </a:solidFill>
                          <a:latin typeface="+mn-lt"/>
                          <a:ea typeface="+mn-ea"/>
                          <a:cs typeface="+mn-cs"/>
                        </a:rPr>
                        <a:t>KAPALI SPOR SALONU</a:t>
                      </a:r>
                      <a:endParaRPr lang="tr-TR" sz="1800" kern="1200" dirty="0">
                        <a:solidFill>
                          <a:schemeClr val="dk1"/>
                        </a:solidFill>
                        <a:latin typeface="+mn-lt"/>
                        <a:ea typeface="+mn-ea"/>
                        <a:cs typeface="+mn-cs"/>
                      </a:endParaRPr>
                    </a:p>
                  </a:txBody>
                  <a:tcPr/>
                </a:tc>
                <a:tc>
                  <a:txBody>
                    <a:bodyPr/>
                    <a:lstStyle/>
                    <a:p>
                      <a:pPr marL="0" algn="ctr" defTabSz="914400" rtl="0" eaLnBrk="1" latinLnBrk="0" hangingPunct="1"/>
                      <a:r>
                        <a:rPr lang="tr-TR" sz="1800" kern="1200" dirty="0" smtClean="0">
                          <a:solidFill>
                            <a:schemeClr val="dk1"/>
                          </a:solidFill>
                          <a:latin typeface="+mn-lt"/>
                          <a:ea typeface="+mn-ea"/>
                          <a:cs typeface="+mn-cs"/>
                        </a:rPr>
                        <a:t>7</a:t>
                      </a:r>
                      <a:endParaRPr lang="tr-TR" sz="1800" kern="1200" dirty="0">
                        <a:solidFill>
                          <a:schemeClr val="dk1"/>
                        </a:solidFill>
                        <a:latin typeface="+mn-lt"/>
                        <a:ea typeface="+mn-ea"/>
                        <a:cs typeface="+mn-cs"/>
                      </a:endParaRPr>
                    </a:p>
                  </a:txBody>
                  <a:tcPr/>
                </a:tc>
                <a:tc>
                  <a:txBody>
                    <a:bodyPr/>
                    <a:lstStyle/>
                    <a:p>
                      <a:pPr marL="0" algn="ctr" defTabSz="914400" rtl="0" eaLnBrk="1" latinLnBrk="0" hangingPunct="1"/>
                      <a:r>
                        <a:rPr lang="tr-TR" sz="1800" kern="1200" dirty="0" smtClean="0">
                          <a:solidFill>
                            <a:schemeClr val="dk1"/>
                          </a:solidFill>
                          <a:latin typeface="+mn-lt"/>
                          <a:ea typeface="+mn-ea"/>
                          <a:cs typeface="+mn-cs"/>
                        </a:rPr>
                        <a:t>2</a:t>
                      </a:r>
                      <a:endParaRPr lang="tr-TR" sz="1800" kern="1200" dirty="0">
                        <a:solidFill>
                          <a:schemeClr val="dk1"/>
                        </a:solidFill>
                        <a:latin typeface="+mn-lt"/>
                        <a:ea typeface="+mn-ea"/>
                        <a:cs typeface="+mn-cs"/>
                      </a:endParaRPr>
                    </a:p>
                  </a:txBody>
                  <a:tcPr>
                    <a:solidFill>
                      <a:srgbClr val="E8E8E8"/>
                    </a:solidFill>
                  </a:tcPr>
                </a:tc>
                <a:tc>
                  <a:txBody>
                    <a:bodyPr/>
                    <a:lstStyle/>
                    <a:p>
                      <a:pPr marL="0" algn="ctr" defTabSz="914400" rtl="0" eaLnBrk="1" latinLnBrk="0" hangingPunct="1"/>
                      <a:r>
                        <a:rPr lang="tr-TR" sz="1800" kern="1200" dirty="0" smtClean="0">
                          <a:solidFill>
                            <a:schemeClr val="dk1"/>
                          </a:solidFill>
                          <a:latin typeface="+mn-lt"/>
                          <a:ea typeface="+mn-ea"/>
                          <a:cs typeface="+mn-cs"/>
                        </a:rPr>
                        <a:t>9</a:t>
                      </a:r>
                      <a:endParaRPr lang="tr-TR" sz="1800" kern="1200" dirty="0">
                        <a:solidFill>
                          <a:schemeClr val="dk1"/>
                        </a:solidFill>
                        <a:latin typeface="+mn-lt"/>
                        <a:ea typeface="+mn-ea"/>
                        <a:cs typeface="+mn-cs"/>
                      </a:endParaRPr>
                    </a:p>
                  </a:txBody>
                  <a:tcPr/>
                </a:tc>
                <a:extLst>
                  <a:ext uri="{0D108BD9-81ED-4DB2-BD59-A6C34878D82A}">
                    <a16:rowId xmlns:a16="http://schemas.microsoft.com/office/drawing/2014/main" val="10006"/>
                  </a:ext>
                </a:extLst>
              </a:tr>
              <a:tr h="340930">
                <a:tc>
                  <a:txBody>
                    <a:bodyPr/>
                    <a:lstStyle/>
                    <a:p>
                      <a:pPr algn="ctr"/>
                      <a:r>
                        <a:rPr lang="tr-TR" dirty="0" smtClean="0"/>
                        <a:t>FUTBOL</a:t>
                      </a:r>
                      <a:r>
                        <a:rPr lang="tr-TR" baseline="0" dirty="0" smtClean="0"/>
                        <a:t> SAHASI</a:t>
                      </a:r>
                      <a:endParaRPr lang="tr-TR" dirty="0"/>
                    </a:p>
                  </a:txBody>
                  <a:tcPr>
                    <a:solidFill>
                      <a:schemeClr val="tx2">
                        <a:lumMod val="20000"/>
                        <a:lumOff val="80000"/>
                      </a:schemeClr>
                    </a:solidFill>
                  </a:tcPr>
                </a:tc>
                <a:tc>
                  <a:txBody>
                    <a:bodyPr/>
                    <a:lstStyle/>
                    <a:p>
                      <a:pPr algn="ctr"/>
                      <a:r>
                        <a:rPr lang="tr-TR" dirty="0" smtClean="0"/>
                        <a:t>1</a:t>
                      </a:r>
                      <a:endParaRPr lang="tr-TR" dirty="0"/>
                    </a:p>
                  </a:txBody>
                  <a:tcPr>
                    <a:solidFill>
                      <a:schemeClr val="tx2">
                        <a:lumMod val="20000"/>
                        <a:lumOff val="80000"/>
                      </a:schemeClr>
                    </a:solidFill>
                  </a:tcPr>
                </a:tc>
                <a:tc>
                  <a:txBody>
                    <a:bodyPr/>
                    <a:lstStyle/>
                    <a:p>
                      <a:pPr algn="ctr"/>
                      <a:endParaRPr lang="tr-TR" dirty="0"/>
                    </a:p>
                  </a:txBody>
                  <a:tcPr>
                    <a:solidFill>
                      <a:schemeClr val="tx2">
                        <a:lumMod val="20000"/>
                        <a:lumOff val="80000"/>
                      </a:schemeClr>
                    </a:solidFill>
                  </a:tcPr>
                </a:tc>
                <a:tc>
                  <a:txBody>
                    <a:bodyPr/>
                    <a:lstStyle/>
                    <a:p>
                      <a:pPr algn="ctr"/>
                      <a:r>
                        <a:rPr lang="tr-TR" dirty="0" smtClean="0"/>
                        <a:t>1</a:t>
                      </a:r>
                      <a:endParaRPr lang="tr-TR" dirty="0"/>
                    </a:p>
                  </a:txBody>
                  <a:tcPr>
                    <a:solidFill>
                      <a:schemeClr val="tx2">
                        <a:lumMod val="20000"/>
                        <a:lumOff val="80000"/>
                      </a:schemeClr>
                    </a:solidFill>
                  </a:tcPr>
                </a:tc>
                <a:extLst>
                  <a:ext uri="{0D108BD9-81ED-4DB2-BD59-A6C34878D82A}">
                    <a16:rowId xmlns:a16="http://schemas.microsoft.com/office/drawing/2014/main" val="10007"/>
                  </a:ext>
                </a:extLst>
              </a:tr>
              <a:tr h="340930">
                <a:tc>
                  <a:txBody>
                    <a:bodyPr/>
                    <a:lstStyle/>
                    <a:p>
                      <a:pPr algn="ctr"/>
                      <a:r>
                        <a:rPr lang="tr-TR" dirty="0" smtClean="0"/>
                        <a:t>CAMİİ</a:t>
                      </a:r>
                      <a:endParaRPr lang="tr-TR" dirty="0"/>
                    </a:p>
                  </a:txBody>
                  <a:tcPr/>
                </a:tc>
                <a:tc>
                  <a:txBody>
                    <a:bodyPr/>
                    <a:lstStyle/>
                    <a:p>
                      <a:pPr algn="ctr"/>
                      <a:r>
                        <a:rPr lang="tr-TR" dirty="0" smtClean="0"/>
                        <a:t>2</a:t>
                      </a:r>
                      <a:endParaRPr lang="tr-TR" dirty="0"/>
                    </a:p>
                  </a:txBody>
                  <a:tcPr/>
                </a:tc>
                <a:tc>
                  <a:txBody>
                    <a:bodyPr/>
                    <a:lstStyle/>
                    <a:p>
                      <a:pPr algn="ctr"/>
                      <a:endParaRPr lang="tr-TR"/>
                    </a:p>
                  </a:txBody>
                  <a:tcPr/>
                </a:tc>
                <a:tc>
                  <a:txBody>
                    <a:bodyPr/>
                    <a:lstStyle/>
                    <a:p>
                      <a:pPr algn="ctr"/>
                      <a:r>
                        <a:rPr lang="tr-TR" dirty="0" smtClean="0"/>
                        <a:t>2</a:t>
                      </a:r>
                      <a:endParaRPr lang="tr-TR" dirty="0"/>
                    </a:p>
                  </a:txBody>
                  <a:tcPr/>
                </a:tc>
                <a:extLst>
                  <a:ext uri="{0D108BD9-81ED-4DB2-BD59-A6C34878D82A}">
                    <a16:rowId xmlns:a16="http://schemas.microsoft.com/office/drawing/2014/main" val="10008"/>
                  </a:ext>
                </a:extLst>
              </a:tr>
              <a:tr h="340930">
                <a:tc>
                  <a:txBody>
                    <a:bodyPr/>
                    <a:lstStyle/>
                    <a:p>
                      <a:pPr algn="ctr"/>
                      <a:r>
                        <a:rPr lang="tr-TR" b="1" dirty="0" smtClean="0"/>
                        <a:t>TOPLAM</a:t>
                      </a:r>
                      <a:endParaRPr lang="tr-TR" b="1" dirty="0"/>
                    </a:p>
                  </a:txBody>
                  <a:tcPr>
                    <a:solidFill>
                      <a:schemeClr val="tx2">
                        <a:lumMod val="20000"/>
                        <a:lumOff val="80000"/>
                      </a:schemeClr>
                    </a:solidFill>
                  </a:tcPr>
                </a:tc>
                <a:tc>
                  <a:txBody>
                    <a:bodyPr/>
                    <a:lstStyle/>
                    <a:p>
                      <a:pPr algn="ctr"/>
                      <a:endParaRPr lang="tr-TR" dirty="0"/>
                    </a:p>
                  </a:txBody>
                  <a:tcPr>
                    <a:solidFill>
                      <a:schemeClr val="tx2">
                        <a:lumMod val="20000"/>
                        <a:lumOff val="80000"/>
                      </a:schemeClr>
                    </a:solidFill>
                  </a:tcPr>
                </a:tc>
                <a:tc>
                  <a:txBody>
                    <a:bodyPr/>
                    <a:lstStyle/>
                    <a:p>
                      <a:pPr algn="ctr"/>
                      <a:endParaRPr lang="tr-TR" dirty="0"/>
                    </a:p>
                  </a:txBody>
                  <a:tcPr>
                    <a:solidFill>
                      <a:schemeClr val="tx2">
                        <a:lumMod val="20000"/>
                        <a:lumOff val="80000"/>
                      </a:schemeClr>
                    </a:solidFill>
                  </a:tcPr>
                </a:tc>
                <a:tc>
                  <a:txBody>
                    <a:bodyPr/>
                    <a:lstStyle/>
                    <a:p>
                      <a:pPr algn="ctr"/>
                      <a:r>
                        <a:rPr lang="tr-TR" b="1" dirty="0" smtClean="0"/>
                        <a:t>28</a:t>
                      </a:r>
                      <a:endParaRPr lang="tr-TR" b="1" dirty="0"/>
                    </a:p>
                  </a:txBody>
                  <a:tcPr>
                    <a:solidFill>
                      <a:schemeClr val="tx2">
                        <a:lumMod val="20000"/>
                        <a:lumOff val="80000"/>
                      </a:schemeClr>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87473143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GÜVENLİK KAMERA SİSTEMİ</a:t>
            </a:r>
          </a:p>
        </p:txBody>
      </p:sp>
      <p:sp>
        <p:nvSpPr>
          <p:cNvPr id="3" name="İçerik Yer Tutucusu 2"/>
          <p:cNvSpPr>
            <a:spLocks noGrp="1"/>
          </p:cNvSpPr>
          <p:nvPr>
            <p:ph idx="1"/>
          </p:nvPr>
        </p:nvSpPr>
        <p:spPr>
          <a:xfrm>
            <a:off x="457200" y="1600200"/>
            <a:ext cx="8229600" cy="5257800"/>
          </a:xfrm>
        </p:spPr>
        <p:txBody>
          <a:bodyPr>
            <a:normAutofit lnSpcReduction="10000"/>
          </a:bodyPr>
          <a:lstStyle/>
          <a:p>
            <a:r>
              <a:rPr lang="tr-TR" dirty="0" smtClean="0"/>
              <a:t>İnşaatı </a:t>
            </a:r>
            <a:r>
              <a:rPr lang="tr-TR" dirty="0"/>
              <a:t>biten camiye ait 6 adet analog HD kamera ve kayıt cihazı fiber optik çekilmek suretiyle servise verilmiştir. </a:t>
            </a:r>
            <a:endParaRPr lang="tr-TR" dirty="0" smtClean="0"/>
          </a:p>
          <a:p>
            <a:endParaRPr lang="tr-TR" dirty="0" smtClean="0"/>
          </a:p>
          <a:p>
            <a:r>
              <a:rPr lang="tr-TR" dirty="0"/>
              <a:t>İzleme odasına 1 adet IP kontrol istasyonu ve   1 adet IP kontrol klavyesi temini yapılmıştır</a:t>
            </a:r>
            <a:r>
              <a:rPr lang="tr-TR" dirty="0" smtClean="0"/>
              <a:t>.</a:t>
            </a:r>
          </a:p>
          <a:p>
            <a:endParaRPr lang="tr-TR" dirty="0" smtClean="0"/>
          </a:p>
          <a:p>
            <a:r>
              <a:rPr lang="tr-TR" dirty="0"/>
              <a:t>Rektörlük konutu için oluşturulan güvenlik kulübesine fiber optik hat çekilerek 1 adet IP kamera montajı yapılmıştır.</a:t>
            </a:r>
          </a:p>
          <a:p>
            <a:endParaRPr lang="tr-TR" dirty="0"/>
          </a:p>
          <a:p>
            <a:pPr marL="0" indent="0">
              <a:buNone/>
            </a:pPr>
            <a:endParaRPr lang="tr-TR" strike="sngStrike" dirty="0" smtClean="0"/>
          </a:p>
        </p:txBody>
      </p:sp>
    </p:spTree>
    <p:extLst>
      <p:ext uri="{BB962C8B-B14F-4D97-AF65-F5344CB8AC3E}">
        <p14:creationId xmlns:p14="http://schemas.microsoft.com/office/powerpoint/2010/main" val="36115054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GÜVENLİK KAMERA SİSTEMİ</a:t>
            </a:r>
          </a:p>
        </p:txBody>
      </p:sp>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9276" y="2060849"/>
            <a:ext cx="8947220" cy="4176463"/>
          </a:xfrm>
        </p:spPr>
      </p:pic>
    </p:spTree>
    <p:extLst>
      <p:ext uri="{BB962C8B-B14F-4D97-AF65-F5344CB8AC3E}">
        <p14:creationId xmlns:p14="http://schemas.microsoft.com/office/powerpoint/2010/main" val="251761970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GÜVENLİK KAMERA SİSTEMİ</a:t>
            </a:r>
          </a:p>
        </p:txBody>
      </p:sp>
      <p:sp>
        <p:nvSpPr>
          <p:cNvPr id="3" name="İçerik Yer Tutucusu 2"/>
          <p:cNvSpPr>
            <a:spLocks noGrp="1"/>
          </p:cNvSpPr>
          <p:nvPr>
            <p:ph idx="1"/>
          </p:nvPr>
        </p:nvSpPr>
        <p:spPr>
          <a:xfrm>
            <a:off x="457200" y="1600200"/>
            <a:ext cx="8291264" cy="5141168"/>
          </a:xfrm>
        </p:spPr>
        <p:txBody>
          <a:bodyPr>
            <a:normAutofit fontScale="92500" lnSpcReduction="20000"/>
          </a:bodyPr>
          <a:lstStyle/>
          <a:p>
            <a:r>
              <a:rPr lang="tr-TR" dirty="0" smtClean="0"/>
              <a:t>Mevcut </a:t>
            </a:r>
            <a:r>
              <a:rPr lang="tr-TR" dirty="0"/>
              <a:t>sisteme 24 port </a:t>
            </a:r>
            <a:r>
              <a:rPr lang="tr-TR" dirty="0" err="1"/>
              <a:t>switch</a:t>
            </a:r>
            <a:r>
              <a:rPr lang="tr-TR" dirty="0"/>
              <a:t> ilavesi yapılmıştır</a:t>
            </a:r>
            <a:r>
              <a:rPr lang="tr-TR" dirty="0" smtClean="0"/>
              <a:t>.</a:t>
            </a:r>
          </a:p>
          <a:p>
            <a:endParaRPr lang="tr-TR" dirty="0"/>
          </a:p>
          <a:p>
            <a:r>
              <a:rPr lang="tr-TR" dirty="0" smtClean="0"/>
              <a:t>Merkez Kampüste Kreş inşaatından kaynaklanan 2 Adet </a:t>
            </a:r>
            <a:r>
              <a:rPr lang="tr-TR" dirty="0" err="1" smtClean="0"/>
              <a:t>adet</a:t>
            </a:r>
            <a:r>
              <a:rPr lang="tr-TR" dirty="0" smtClean="0"/>
              <a:t> 4 </a:t>
            </a:r>
            <a:r>
              <a:rPr lang="tr-TR" dirty="0" err="1" smtClean="0"/>
              <a:t>core</a:t>
            </a:r>
            <a:r>
              <a:rPr lang="tr-TR" dirty="0" smtClean="0"/>
              <a:t> fiber optik kablo arızası yeni kablo çekilmek suretiyle giderilmiştir.</a:t>
            </a:r>
          </a:p>
          <a:p>
            <a:endParaRPr lang="tr-TR" dirty="0" smtClean="0"/>
          </a:p>
          <a:p>
            <a:r>
              <a:rPr lang="tr-TR" dirty="0" smtClean="0"/>
              <a:t>Merkez Kampüste bulunan 64 kanal NVR da arızalanan 2 adet 3TB Hard disk yenileriyle değiştirilmiştir. </a:t>
            </a:r>
          </a:p>
          <a:p>
            <a:endParaRPr lang="tr-TR" dirty="0" smtClean="0"/>
          </a:p>
          <a:p>
            <a:r>
              <a:rPr lang="tr-TR" dirty="0" smtClean="0"/>
              <a:t>2016 yılı içinde 86 adet kamera arızası giderilmiştir.</a:t>
            </a:r>
          </a:p>
          <a:p>
            <a:endParaRPr lang="tr-TR" dirty="0" smtClean="0"/>
          </a:p>
        </p:txBody>
      </p:sp>
    </p:spTree>
    <p:extLst>
      <p:ext uri="{BB962C8B-B14F-4D97-AF65-F5344CB8AC3E}">
        <p14:creationId xmlns:p14="http://schemas.microsoft.com/office/powerpoint/2010/main" val="367327289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GÜVENLİK KAMERA SİSTEMİ</a:t>
            </a:r>
          </a:p>
        </p:txBody>
      </p:sp>
      <p:sp>
        <p:nvSpPr>
          <p:cNvPr id="3" name="İçerik Yer Tutucusu 2"/>
          <p:cNvSpPr>
            <a:spLocks noGrp="1"/>
          </p:cNvSpPr>
          <p:nvPr>
            <p:ph idx="1"/>
          </p:nvPr>
        </p:nvSpPr>
        <p:spPr>
          <a:xfrm>
            <a:off x="457200" y="1484784"/>
            <a:ext cx="8229600" cy="5256584"/>
          </a:xfrm>
        </p:spPr>
        <p:txBody>
          <a:bodyPr>
            <a:normAutofit fontScale="92500" lnSpcReduction="20000"/>
          </a:bodyPr>
          <a:lstStyle/>
          <a:p>
            <a:r>
              <a:rPr lang="tr-TR" dirty="0" smtClean="0"/>
              <a:t>İzleme odası için 1 adet kontrol masası ile 5 monitörlük ilave planlanmış olup kurulum 2017 de gerçekleşecektir.</a:t>
            </a:r>
          </a:p>
          <a:p>
            <a:endParaRPr lang="tr-TR" dirty="0" smtClean="0"/>
          </a:p>
          <a:p>
            <a:r>
              <a:rPr lang="tr-TR" dirty="0"/>
              <a:t>Yeşil Alan müdürlüğüne fiber optik hat çekilmiş olup çevre ve Cami yolunu gören 2 adet IP kamera planlanmıştır. 2017 yılında alımı planlanan </a:t>
            </a:r>
            <a:r>
              <a:rPr lang="tr-TR" dirty="0" err="1"/>
              <a:t>kabinetlerle</a:t>
            </a:r>
            <a:r>
              <a:rPr lang="tr-TR" dirty="0"/>
              <a:t>  beraber servise verilecektir</a:t>
            </a:r>
            <a:r>
              <a:rPr lang="tr-TR" dirty="0" smtClean="0"/>
              <a:t>.</a:t>
            </a:r>
          </a:p>
          <a:p>
            <a:endParaRPr lang="tr-TR" dirty="0"/>
          </a:p>
          <a:p>
            <a:r>
              <a:rPr lang="tr-TR" dirty="0"/>
              <a:t>Halı saha için 6 adet kamera planlanmış olup 2017 yılı içinde servise verilecektir.</a:t>
            </a:r>
          </a:p>
          <a:p>
            <a:endParaRPr lang="tr-TR" dirty="0"/>
          </a:p>
          <a:p>
            <a:endParaRPr lang="tr-TR" dirty="0" smtClean="0"/>
          </a:p>
        </p:txBody>
      </p:sp>
    </p:spTree>
    <p:extLst>
      <p:ext uri="{BB962C8B-B14F-4D97-AF65-F5344CB8AC3E}">
        <p14:creationId xmlns:p14="http://schemas.microsoft.com/office/powerpoint/2010/main" val="249335625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GÜVENLİK KAMERA SİSTEMİ</a:t>
            </a:r>
          </a:p>
        </p:txBody>
      </p:sp>
      <p:sp>
        <p:nvSpPr>
          <p:cNvPr id="3" name="İçerik Yer Tutucusu 2"/>
          <p:cNvSpPr>
            <a:spLocks noGrp="1"/>
          </p:cNvSpPr>
          <p:nvPr>
            <p:ph idx="1"/>
          </p:nvPr>
        </p:nvSpPr>
        <p:spPr>
          <a:xfrm>
            <a:off x="457200" y="1600200"/>
            <a:ext cx="8435280" cy="5141168"/>
          </a:xfrm>
        </p:spPr>
        <p:txBody>
          <a:bodyPr>
            <a:normAutofit fontScale="70000" lnSpcReduction="20000"/>
          </a:bodyPr>
          <a:lstStyle/>
          <a:p>
            <a:pPr marL="0" indent="0">
              <a:buNone/>
            </a:pPr>
            <a:r>
              <a:rPr lang="tr-TR" dirty="0"/>
              <a:t> </a:t>
            </a:r>
            <a:r>
              <a:rPr lang="tr-TR" dirty="0" smtClean="0"/>
              <a:t>   Keşfi yapılıp onay bekleyen Güvenlik Kamera projeleri: </a:t>
            </a:r>
          </a:p>
          <a:p>
            <a:pPr marL="0" indent="0">
              <a:buNone/>
            </a:pPr>
            <a:endParaRPr lang="tr-TR" dirty="0" smtClean="0"/>
          </a:p>
          <a:p>
            <a:r>
              <a:rPr lang="tr-TR" dirty="0" smtClean="0"/>
              <a:t>Kurtalan MYO için 22 adet IP sabit kamera ve 2 adet hareketli kamera ile 32 kanal NVR kayıt cihazı.</a:t>
            </a:r>
          </a:p>
          <a:p>
            <a:endParaRPr lang="tr-TR" dirty="0" smtClean="0"/>
          </a:p>
          <a:p>
            <a:r>
              <a:rPr lang="tr-TR" dirty="0" smtClean="0"/>
              <a:t>Eruh MYO için 25 adet IP sabit kamera ile </a:t>
            </a:r>
            <a:r>
              <a:rPr lang="tr-TR" dirty="0"/>
              <a:t>32 kanal NVR kayıt cihazı</a:t>
            </a:r>
            <a:r>
              <a:rPr lang="tr-TR" dirty="0" smtClean="0"/>
              <a:t>.</a:t>
            </a:r>
          </a:p>
          <a:p>
            <a:endParaRPr lang="tr-TR" dirty="0" smtClean="0"/>
          </a:p>
          <a:p>
            <a:r>
              <a:rPr lang="tr-TR" dirty="0" smtClean="0"/>
              <a:t>Sağlık MYO için 19 adet </a:t>
            </a:r>
            <a:r>
              <a:rPr lang="tr-TR" dirty="0"/>
              <a:t>IP sabit kamera </a:t>
            </a:r>
            <a:r>
              <a:rPr lang="tr-TR" dirty="0" smtClean="0"/>
              <a:t>planlanmıştır.</a:t>
            </a:r>
          </a:p>
          <a:p>
            <a:endParaRPr lang="tr-TR" dirty="0"/>
          </a:p>
          <a:p>
            <a:r>
              <a:rPr lang="tr-TR" dirty="0" smtClean="0"/>
              <a:t>Ayrıca Mevcut çalışan Analog kameralarımız peyderpey IP kamera sistemine dönüştürülmesi planlanmıştır.</a:t>
            </a:r>
          </a:p>
          <a:p>
            <a:endParaRPr lang="tr-TR" dirty="0"/>
          </a:p>
          <a:p>
            <a:r>
              <a:rPr lang="tr-TR" dirty="0" err="1"/>
              <a:t>Kezer</a:t>
            </a:r>
            <a:r>
              <a:rPr lang="tr-TR" dirty="0"/>
              <a:t> Kampüsü ana girişi, Merkez kampüsü ana girişi ve Rektörlük Konutu araç girişlerini kontrol etmek amacıyla plaka okuma sistemi denenmiş olup test aşamaları sonuçlanmış, alım için onayları beklenmektedir.</a:t>
            </a:r>
          </a:p>
          <a:p>
            <a:endParaRPr lang="tr-TR" dirty="0"/>
          </a:p>
        </p:txBody>
      </p:sp>
    </p:spTree>
    <p:extLst>
      <p:ext uri="{BB962C8B-B14F-4D97-AF65-F5344CB8AC3E}">
        <p14:creationId xmlns:p14="http://schemas.microsoft.com/office/powerpoint/2010/main" val="379497663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GÜVENLİK KAMERA SİSTEMİ</a:t>
            </a:r>
          </a:p>
        </p:txBody>
      </p:sp>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57200" y="1687044"/>
            <a:ext cx="8229600" cy="4352275"/>
          </a:xfrm>
        </p:spPr>
      </p:pic>
    </p:spTree>
    <p:extLst>
      <p:ext uri="{BB962C8B-B14F-4D97-AF65-F5344CB8AC3E}">
        <p14:creationId xmlns:p14="http://schemas.microsoft.com/office/powerpoint/2010/main" val="29575547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GÜVENLİK KAMERA SİSTEMİ</a:t>
            </a:r>
          </a:p>
        </p:txBody>
      </p:sp>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57200" y="1719154"/>
            <a:ext cx="8229600" cy="4288054"/>
          </a:xfrm>
        </p:spPr>
      </p:pic>
    </p:spTree>
    <p:extLst>
      <p:ext uri="{BB962C8B-B14F-4D97-AF65-F5344CB8AC3E}">
        <p14:creationId xmlns:p14="http://schemas.microsoft.com/office/powerpoint/2010/main" val="12399189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0"/>
            <a:ext cx="8229600" cy="1556792"/>
          </a:xfrm>
        </p:spPr>
        <p:txBody>
          <a:bodyPr>
            <a:normAutofit/>
          </a:bodyPr>
          <a:lstStyle/>
          <a:p>
            <a:r>
              <a:rPr lang="tr-TR" dirty="0"/>
              <a:t>TEKNİK </a:t>
            </a:r>
            <a:r>
              <a:rPr lang="tr-TR" dirty="0" smtClean="0"/>
              <a:t>SERVİS</a:t>
            </a:r>
            <a:br>
              <a:rPr lang="tr-TR" dirty="0" smtClean="0"/>
            </a:br>
            <a:r>
              <a:rPr lang="tr-TR" sz="1300" dirty="0" smtClean="0"/>
              <a:t/>
            </a:r>
            <a:br>
              <a:rPr lang="tr-TR" sz="1300" dirty="0" smtClean="0"/>
            </a:br>
            <a:r>
              <a:rPr lang="tr-TR" sz="3100" dirty="0" smtClean="0"/>
              <a:t>Aylık Talep ve Çözüm Tablosu</a:t>
            </a:r>
            <a:endParaRPr lang="tr-TR" sz="3100"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3568" y="1556792"/>
            <a:ext cx="7632848" cy="5301208"/>
          </a:xfrm>
        </p:spPr>
      </p:pic>
    </p:spTree>
    <p:extLst>
      <p:ext uri="{BB962C8B-B14F-4D97-AF65-F5344CB8AC3E}">
        <p14:creationId xmlns:p14="http://schemas.microsoft.com/office/powerpoint/2010/main" val="318780118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0"/>
            <a:ext cx="8229600" cy="1844824"/>
          </a:xfrm>
        </p:spPr>
        <p:txBody>
          <a:bodyPr>
            <a:normAutofit/>
          </a:bodyPr>
          <a:lstStyle/>
          <a:p>
            <a:r>
              <a:rPr lang="tr-TR" dirty="0"/>
              <a:t>TEKNİK </a:t>
            </a:r>
            <a:r>
              <a:rPr lang="tr-TR" dirty="0" smtClean="0"/>
              <a:t>SERVİS</a:t>
            </a:r>
            <a:br>
              <a:rPr lang="tr-TR" dirty="0" smtClean="0"/>
            </a:br>
            <a:r>
              <a:rPr lang="tr-TR" sz="1200" dirty="0" smtClean="0"/>
              <a:t/>
            </a:r>
            <a:br>
              <a:rPr lang="tr-TR" sz="1200" dirty="0" smtClean="0"/>
            </a:br>
            <a:r>
              <a:rPr lang="tr-TR" sz="3600" dirty="0" smtClean="0"/>
              <a:t>Kategori Bazında Çözüm Tablosu</a:t>
            </a:r>
            <a:endParaRPr lang="tr-TR" sz="3600" dirty="0"/>
          </a:p>
        </p:txBody>
      </p:sp>
      <p:pic>
        <p:nvPicPr>
          <p:cNvPr id="6" name="İçerik Yer Tutucusu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03648" y="1916832"/>
            <a:ext cx="5760640" cy="4941168"/>
          </a:xfrm>
        </p:spPr>
      </p:pic>
    </p:spTree>
    <p:extLst>
      <p:ext uri="{BB962C8B-B14F-4D97-AF65-F5344CB8AC3E}">
        <p14:creationId xmlns:p14="http://schemas.microsoft.com/office/powerpoint/2010/main" val="42747989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TEKNİK SERVİS</a:t>
            </a:r>
          </a:p>
        </p:txBody>
      </p:sp>
      <p:sp>
        <p:nvSpPr>
          <p:cNvPr id="3" name="İçerik Yer Tutucusu 2"/>
          <p:cNvSpPr>
            <a:spLocks noGrp="1"/>
          </p:cNvSpPr>
          <p:nvPr>
            <p:ph idx="1"/>
          </p:nvPr>
        </p:nvSpPr>
        <p:spPr>
          <a:xfrm>
            <a:off x="457200" y="1600200"/>
            <a:ext cx="8291264" cy="4525963"/>
          </a:xfrm>
        </p:spPr>
        <p:txBody>
          <a:bodyPr/>
          <a:lstStyle/>
          <a:p>
            <a:r>
              <a:rPr lang="tr-TR" dirty="0" smtClean="0"/>
              <a:t>Kurtalan </a:t>
            </a:r>
            <a:r>
              <a:rPr lang="tr-TR" dirty="0"/>
              <a:t>MYO ve Siirt </a:t>
            </a:r>
            <a:r>
              <a:rPr lang="tr-TR" dirty="0" smtClean="0"/>
              <a:t>Teknik Bilimler MYO </a:t>
            </a:r>
            <a:r>
              <a:rPr lang="tr-TR" dirty="0"/>
              <a:t>da </a:t>
            </a:r>
            <a:r>
              <a:rPr lang="tr-TR" dirty="0" smtClean="0"/>
              <a:t>laboratuvar </a:t>
            </a:r>
            <a:r>
              <a:rPr lang="tr-TR" dirty="0"/>
              <a:t>bakım onarım işi </a:t>
            </a:r>
            <a:r>
              <a:rPr lang="tr-TR" dirty="0" smtClean="0"/>
              <a:t>yapıldı.</a:t>
            </a:r>
          </a:p>
          <a:p>
            <a:endParaRPr lang="tr-TR" dirty="0" smtClean="0"/>
          </a:p>
          <a:p>
            <a:r>
              <a:rPr lang="tr-TR" dirty="0" smtClean="0"/>
              <a:t>Rektörlük B blokta daha sağlıklı ve kaliteli servis hizmeti vermek için Teknik Servis masası planlanıp hizmete geçildi.</a:t>
            </a:r>
            <a:endParaRPr lang="tr-TR" dirty="0"/>
          </a:p>
        </p:txBody>
      </p:sp>
    </p:spTree>
    <p:extLst>
      <p:ext uri="{BB962C8B-B14F-4D97-AF65-F5344CB8AC3E}">
        <p14:creationId xmlns:p14="http://schemas.microsoft.com/office/powerpoint/2010/main" val="232150109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TEKNİK SERVİS</a:t>
            </a:r>
          </a:p>
        </p:txBody>
      </p:sp>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266747870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0"/>
            <a:ext cx="8229600" cy="1556792"/>
          </a:xfrm>
        </p:spPr>
        <p:txBody>
          <a:bodyPr>
            <a:normAutofit fontScale="90000"/>
          </a:bodyPr>
          <a:lstStyle/>
          <a:p>
            <a:r>
              <a:rPr lang="tr-TR" dirty="0" smtClean="0"/>
              <a:t/>
            </a:r>
            <a:br>
              <a:rPr lang="tr-TR" dirty="0" smtClean="0"/>
            </a:br>
            <a:r>
              <a:rPr lang="tr-TR" dirty="0" smtClean="0"/>
              <a:t>İDARİ HİZMETLER</a:t>
            </a:r>
            <a:br>
              <a:rPr lang="tr-TR" dirty="0" smtClean="0"/>
            </a:br>
            <a:r>
              <a:rPr lang="tr-TR" sz="1100" dirty="0" smtClean="0"/>
              <a:t/>
            </a:r>
            <a:br>
              <a:rPr lang="tr-TR" sz="1100" dirty="0" smtClean="0"/>
            </a:br>
            <a:r>
              <a:rPr lang="tr-TR" dirty="0" smtClean="0"/>
              <a:t>Taşınır Malzeme Listesi</a:t>
            </a:r>
            <a:br>
              <a:rPr lang="tr-TR" dirty="0" smtClean="0"/>
            </a:b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561165002"/>
              </p:ext>
            </p:extLst>
          </p:nvPr>
        </p:nvGraphicFramePr>
        <p:xfrm>
          <a:off x="323527" y="1556792"/>
          <a:ext cx="8424938" cy="5196077"/>
        </p:xfrm>
        <a:graphic>
          <a:graphicData uri="http://schemas.openxmlformats.org/drawingml/2006/table">
            <a:tbl>
              <a:tblPr>
                <a:tableStyleId>{5C22544A-7EE6-4342-B048-85BDC9FD1C3A}</a:tableStyleId>
              </a:tblPr>
              <a:tblGrid>
                <a:gridCol w="1491140">
                  <a:extLst>
                    <a:ext uri="{9D8B030D-6E8A-4147-A177-3AD203B41FA5}">
                      <a16:colId xmlns:a16="http://schemas.microsoft.com/office/drawing/2014/main" val="20000"/>
                    </a:ext>
                  </a:extLst>
                </a:gridCol>
                <a:gridCol w="1342026">
                  <a:extLst>
                    <a:ext uri="{9D8B030D-6E8A-4147-A177-3AD203B41FA5}">
                      <a16:colId xmlns:a16="http://schemas.microsoft.com/office/drawing/2014/main" val="20001"/>
                    </a:ext>
                  </a:extLst>
                </a:gridCol>
                <a:gridCol w="1118354">
                  <a:extLst>
                    <a:ext uri="{9D8B030D-6E8A-4147-A177-3AD203B41FA5}">
                      <a16:colId xmlns:a16="http://schemas.microsoft.com/office/drawing/2014/main" val="20002"/>
                    </a:ext>
                  </a:extLst>
                </a:gridCol>
                <a:gridCol w="2758608">
                  <a:extLst>
                    <a:ext uri="{9D8B030D-6E8A-4147-A177-3AD203B41FA5}">
                      <a16:colId xmlns:a16="http://schemas.microsoft.com/office/drawing/2014/main" val="20003"/>
                    </a:ext>
                  </a:extLst>
                </a:gridCol>
                <a:gridCol w="832330">
                  <a:extLst>
                    <a:ext uri="{9D8B030D-6E8A-4147-A177-3AD203B41FA5}">
                      <a16:colId xmlns:a16="http://schemas.microsoft.com/office/drawing/2014/main" val="20004"/>
                    </a:ext>
                  </a:extLst>
                </a:gridCol>
                <a:gridCol w="882480">
                  <a:extLst>
                    <a:ext uri="{9D8B030D-6E8A-4147-A177-3AD203B41FA5}">
                      <a16:colId xmlns:a16="http://schemas.microsoft.com/office/drawing/2014/main" val="20005"/>
                    </a:ext>
                  </a:extLst>
                </a:gridCol>
              </a:tblGrid>
              <a:tr h="488768">
                <a:tc>
                  <a:txBody>
                    <a:bodyPr/>
                    <a:lstStyle/>
                    <a:p>
                      <a:pPr algn="ctr" fontAlgn="ctr"/>
                      <a:r>
                        <a:rPr lang="tr-TR" sz="1200" b="1" u="none" strike="noStrike" dirty="0">
                          <a:effectLst/>
                        </a:rPr>
                        <a:t>Hesap Kodu</a:t>
                      </a:r>
                      <a:endParaRPr lang="tr-TR" sz="1200" b="1" i="0" u="none" strike="noStrike" dirty="0">
                        <a:solidFill>
                          <a:srgbClr val="000000"/>
                        </a:solidFill>
                        <a:effectLst/>
                        <a:latin typeface="Times New Roman"/>
                      </a:endParaRPr>
                    </a:p>
                  </a:txBody>
                  <a:tcPr marL="7710" marR="7710" marT="7710" marB="0" anchor="ctr"/>
                </a:tc>
                <a:tc>
                  <a:txBody>
                    <a:bodyPr/>
                    <a:lstStyle/>
                    <a:p>
                      <a:pPr algn="ctr" fontAlgn="ctr"/>
                      <a:r>
                        <a:rPr lang="tr-TR" sz="1200" b="1" u="none" strike="noStrike" dirty="0">
                          <a:effectLst/>
                        </a:rPr>
                        <a:t>1. Düzey</a:t>
                      </a:r>
                      <a:br>
                        <a:rPr lang="tr-TR" sz="1200" b="1" u="none" strike="noStrike" dirty="0">
                          <a:effectLst/>
                        </a:rPr>
                      </a:br>
                      <a:r>
                        <a:rPr lang="tr-TR" sz="1200" b="1" u="none" strike="noStrike" dirty="0">
                          <a:effectLst/>
                        </a:rPr>
                        <a:t>Kodu</a:t>
                      </a:r>
                      <a:endParaRPr lang="tr-TR" sz="1200" b="1" i="0" u="none" strike="noStrike" dirty="0">
                        <a:solidFill>
                          <a:srgbClr val="000000"/>
                        </a:solidFill>
                        <a:effectLst/>
                        <a:latin typeface="Times New Roman"/>
                      </a:endParaRPr>
                    </a:p>
                  </a:txBody>
                  <a:tcPr marL="7710" marR="7710" marT="7710" marB="0" anchor="ctr"/>
                </a:tc>
                <a:tc>
                  <a:txBody>
                    <a:bodyPr/>
                    <a:lstStyle/>
                    <a:p>
                      <a:pPr algn="ctr" fontAlgn="ctr"/>
                      <a:r>
                        <a:rPr lang="tr-TR" sz="1200" b="1" u="none" strike="noStrike" dirty="0">
                          <a:effectLst/>
                        </a:rPr>
                        <a:t>II. Düzey</a:t>
                      </a:r>
                      <a:br>
                        <a:rPr lang="tr-TR" sz="1200" b="1" u="none" strike="noStrike" dirty="0">
                          <a:effectLst/>
                        </a:rPr>
                      </a:br>
                      <a:r>
                        <a:rPr lang="tr-TR" sz="1200" b="1" u="none" strike="noStrike" dirty="0">
                          <a:effectLst/>
                        </a:rPr>
                        <a:t>Kodu</a:t>
                      </a:r>
                      <a:endParaRPr lang="tr-TR" sz="1200" b="1" i="0" u="none" strike="noStrike" dirty="0">
                        <a:solidFill>
                          <a:srgbClr val="000000"/>
                        </a:solidFill>
                        <a:effectLst/>
                        <a:latin typeface="Times New Roman"/>
                      </a:endParaRPr>
                    </a:p>
                  </a:txBody>
                  <a:tcPr marL="7710" marR="7710" marT="7710" marB="0" anchor="ctr"/>
                </a:tc>
                <a:tc>
                  <a:txBody>
                    <a:bodyPr/>
                    <a:lstStyle/>
                    <a:p>
                      <a:pPr algn="ctr" fontAlgn="ctr"/>
                      <a:r>
                        <a:rPr lang="tr-TR" sz="1200" b="1" u="none" strike="noStrike" dirty="0">
                          <a:effectLst/>
                        </a:rPr>
                        <a:t>Dayanıklı</a:t>
                      </a:r>
                      <a:br>
                        <a:rPr lang="tr-TR" sz="1200" b="1" u="none" strike="noStrike" dirty="0">
                          <a:effectLst/>
                        </a:rPr>
                      </a:br>
                      <a:r>
                        <a:rPr lang="tr-TR" sz="1200" b="1" u="none" strike="noStrike" dirty="0">
                          <a:effectLst/>
                        </a:rPr>
                        <a:t>Taşınırlar</a:t>
                      </a:r>
                      <a:endParaRPr lang="tr-TR" sz="1200" b="1" i="0" u="none" strike="noStrike" dirty="0">
                        <a:solidFill>
                          <a:srgbClr val="000000"/>
                        </a:solidFill>
                        <a:effectLst/>
                        <a:latin typeface="Times New Roman"/>
                      </a:endParaRPr>
                    </a:p>
                  </a:txBody>
                  <a:tcPr marL="7710" marR="7710" marT="7710" marB="0" anchor="ctr"/>
                </a:tc>
                <a:tc>
                  <a:txBody>
                    <a:bodyPr/>
                    <a:lstStyle/>
                    <a:p>
                      <a:pPr algn="ctr" fontAlgn="ctr"/>
                      <a:r>
                        <a:rPr lang="tr-TR" sz="1200" b="1" u="none" strike="noStrike" dirty="0">
                          <a:effectLst/>
                        </a:rPr>
                        <a:t>Ölçü Birimi</a:t>
                      </a:r>
                      <a:endParaRPr lang="tr-TR" sz="1200" b="1" i="0" u="none" strike="noStrike" dirty="0">
                        <a:solidFill>
                          <a:srgbClr val="000000"/>
                        </a:solidFill>
                        <a:effectLst/>
                        <a:latin typeface="Times New Roman"/>
                      </a:endParaRPr>
                    </a:p>
                  </a:txBody>
                  <a:tcPr marL="7710" marR="7710" marT="7710" marB="0" anchor="ctr"/>
                </a:tc>
                <a:tc>
                  <a:txBody>
                    <a:bodyPr/>
                    <a:lstStyle/>
                    <a:p>
                      <a:pPr algn="ctr" fontAlgn="ctr"/>
                      <a:r>
                        <a:rPr lang="tr-TR" sz="1200" b="1" u="none" strike="noStrike" dirty="0">
                          <a:effectLst/>
                        </a:rPr>
                        <a:t>Miktar</a:t>
                      </a:r>
                      <a:endParaRPr lang="tr-TR" sz="1200" b="1" i="0" u="none" strike="noStrike" dirty="0">
                        <a:solidFill>
                          <a:srgbClr val="000000"/>
                        </a:solidFill>
                        <a:effectLst/>
                        <a:latin typeface="Times New Roman"/>
                      </a:endParaRPr>
                    </a:p>
                  </a:txBody>
                  <a:tcPr marL="7710" marR="7710" marT="7710" marB="0" anchor="ctr"/>
                </a:tc>
                <a:extLst>
                  <a:ext uri="{0D108BD9-81ED-4DB2-BD59-A6C34878D82A}">
                    <a16:rowId xmlns:a16="http://schemas.microsoft.com/office/drawing/2014/main" val="10000"/>
                  </a:ext>
                </a:extLst>
              </a:tr>
              <a:tr h="274185">
                <a:tc>
                  <a:txBody>
                    <a:bodyPr/>
                    <a:lstStyle/>
                    <a:p>
                      <a:pPr algn="ctr" fontAlgn="ctr"/>
                      <a:r>
                        <a:rPr lang="tr-TR" sz="1200" u="none" strike="noStrike" dirty="0">
                          <a:effectLst/>
                        </a:rPr>
                        <a:t>253</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1</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99</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Diğer Tesis Ve Sistemler</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225</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01"/>
                  </a:ext>
                </a:extLst>
              </a:tr>
              <a:tr h="282494">
                <a:tc>
                  <a:txBody>
                    <a:bodyPr/>
                    <a:lstStyle/>
                    <a:p>
                      <a:pPr algn="ctr" fontAlgn="ctr"/>
                      <a:r>
                        <a:rPr lang="tr-TR" sz="1200" u="none" strike="noStrike">
                          <a:effectLst/>
                        </a:rPr>
                        <a:t>253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2</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İnşaat Makineleri ve Aletleri</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4</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02"/>
                  </a:ext>
                </a:extLst>
              </a:tr>
              <a:tr h="274185">
                <a:tc>
                  <a:txBody>
                    <a:bodyPr/>
                    <a:lstStyle/>
                    <a:p>
                      <a:pPr algn="ctr" fontAlgn="ctr"/>
                      <a:r>
                        <a:rPr lang="tr-TR" sz="1200" u="none" strike="noStrike">
                          <a:effectLst/>
                        </a:rPr>
                        <a:t>253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2</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Atölye ve El Tabancaları</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1</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03"/>
                  </a:ext>
                </a:extLst>
              </a:tr>
              <a:tr h="423739">
                <a:tc>
                  <a:txBody>
                    <a:bodyPr/>
                    <a:lstStyle/>
                    <a:p>
                      <a:pPr algn="ctr" fontAlgn="ctr"/>
                      <a:r>
                        <a:rPr lang="tr-TR" sz="1200" u="none" strike="noStrike">
                          <a:effectLst/>
                        </a:rPr>
                        <a:t>253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2</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5</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Güç Elektroniği ve Basınçlı Makineler ile Aletler</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17</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04"/>
                  </a:ext>
                </a:extLst>
              </a:tr>
              <a:tr h="196023">
                <a:tc>
                  <a:txBody>
                    <a:bodyPr/>
                    <a:lstStyle/>
                    <a:p>
                      <a:pPr algn="ctr" fontAlgn="ctr"/>
                      <a:r>
                        <a:rPr lang="tr-TR" sz="1200" u="none" strike="noStrike">
                          <a:effectLst/>
                        </a:rPr>
                        <a:t>253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2</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Beslenme /Gıda ve</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05"/>
                  </a:ext>
                </a:extLst>
              </a:tr>
              <a:tr h="282494">
                <a:tc>
                  <a:txBody>
                    <a:bodyPr/>
                    <a:lstStyle/>
                    <a:p>
                      <a:pPr algn="ctr" fontAlgn="ctr"/>
                      <a:r>
                        <a:rPr lang="tr-TR" sz="1200" u="none" strike="noStrike">
                          <a:effectLst/>
                        </a:rPr>
                        <a:t>253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4</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Ölçüm Tartım Çizim Cihazları ve Aletleri</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3</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06"/>
                  </a:ext>
                </a:extLst>
              </a:tr>
              <a:tr h="196023">
                <a:tc>
                  <a:txBody>
                    <a:bodyPr/>
                    <a:lstStyle/>
                    <a:p>
                      <a:pPr algn="ctr" fontAlgn="ctr"/>
                      <a:r>
                        <a:rPr lang="tr-TR" sz="1200" u="none" strike="noStrike">
                          <a:effectLst/>
                        </a:rPr>
                        <a:t>253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6</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Araştırma ve Üretim</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1</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07"/>
                  </a:ext>
                </a:extLst>
              </a:tr>
              <a:tr h="274185">
                <a:tc>
                  <a:txBody>
                    <a:bodyPr/>
                    <a:lstStyle/>
                    <a:p>
                      <a:pPr algn="ctr" fontAlgn="ctr"/>
                      <a:r>
                        <a:rPr lang="tr-TR" sz="1200" u="none" strike="noStrike">
                          <a:effectLst/>
                        </a:rPr>
                        <a:t>255</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1</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Bilgisayar ve Sunucular</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69</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08"/>
                  </a:ext>
                </a:extLst>
              </a:tr>
              <a:tr h="274185">
                <a:tc>
                  <a:txBody>
                    <a:bodyPr/>
                    <a:lstStyle/>
                    <a:p>
                      <a:pPr algn="ctr" fontAlgn="ctr"/>
                      <a:r>
                        <a:rPr lang="tr-TR" sz="1200" u="none" strike="noStrike">
                          <a:effectLst/>
                        </a:rPr>
                        <a:t>255</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Bilgisayar Çevre Birimleri</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35</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09"/>
                  </a:ext>
                </a:extLst>
              </a:tr>
              <a:tr h="196023">
                <a:tc>
                  <a:txBody>
                    <a:bodyPr/>
                    <a:lstStyle/>
                    <a:p>
                      <a:pPr algn="ctr" fontAlgn="ctr"/>
                      <a:r>
                        <a:rPr lang="tr-TR" sz="1200" u="none" strike="noStrike">
                          <a:effectLst/>
                        </a:rPr>
                        <a:t>255</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4</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Haberleşme Cihazları</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243</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10"/>
                  </a:ext>
                </a:extLst>
              </a:tr>
              <a:tr h="282494">
                <a:tc>
                  <a:txBody>
                    <a:bodyPr/>
                    <a:lstStyle/>
                    <a:p>
                      <a:pPr algn="ctr" fontAlgn="ctr"/>
                      <a:r>
                        <a:rPr lang="tr-TR" sz="1200" u="none" strike="noStrike">
                          <a:effectLst/>
                        </a:rPr>
                        <a:t>255</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5</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Ses Görüntü Ve Sunum Cihazları</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11</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11"/>
                  </a:ext>
                </a:extLst>
              </a:tr>
              <a:tr h="315728">
                <a:tc>
                  <a:txBody>
                    <a:bodyPr/>
                    <a:lstStyle/>
                    <a:p>
                      <a:pPr algn="ctr" fontAlgn="ctr"/>
                      <a:r>
                        <a:rPr lang="tr-TR" sz="1200" u="none" strike="noStrike">
                          <a:effectLst/>
                        </a:rPr>
                        <a:t>255</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99</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Diğer Büro Makineleri ve Aletler</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4</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12"/>
                  </a:ext>
                </a:extLst>
              </a:tr>
              <a:tr h="282494">
                <a:tc>
                  <a:txBody>
                    <a:bodyPr/>
                    <a:lstStyle/>
                    <a:p>
                      <a:pPr algn="ctr" fontAlgn="ctr"/>
                      <a:r>
                        <a:rPr lang="tr-TR" sz="1200" u="none" strike="noStrike">
                          <a:effectLst/>
                        </a:rPr>
                        <a:t>255</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10</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Yangın Söndürme Cihazları</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13"/>
                  </a:ext>
                </a:extLst>
              </a:tr>
              <a:tr h="196023">
                <a:tc>
                  <a:txBody>
                    <a:bodyPr/>
                    <a:lstStyle/>
                    <a:p>
                      <a:pPr algn="ctr" fontAlgn="ctr"/>
                      <a:r>
                        <a:rPr lang="tr-TR" sz="1200" u="none" strike="noStrike">
                          <a:effectLst/>
                        </a:rPr>
                        <a:t>255</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3</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1</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Büro Mobilyaları</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Adet</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100</a:t>
                      </a:r>
                      <a:endParaRPr lang="tr-TR" sz="1200" b="0" i="0" u="none" strike="noStrike">
                        <a:solidFill>
                          <a:srgbClr val="000000"/>
                        </a:solidFill>
                        <a:effectLst/>
                        <a:latin typeface="Times New Roman"/>
                      </a:endParaRPr>
                    </a:p>
                  </a:txBody>
                  <a:tcPr marL="7710" marR="7710" marT="7710" marB="0" anchor="ctr"/>
                </a:tc>
                <a:extLst>
                  <a:ext uri="{0D108BD9-81ED-4DB2-BD59-A6C34878D82A}">
                    <a16:rowId xmlns:a16="http://schemas.microsoft.com/office/drawing/2014/main" val="10014"/>
                  </a:ext>
                </a:extLst>
              </a:tr>
              <a:tr h="282494">
                <a:tc>
                  <a:txBody>
                    <a:bodyPr/>
                    <a:lstStyle/>
                    <a:p>
                      <a:pPr algn="ctr" fontAlgn="ctr"/>
                      <a:r>
                        <a:rPr lang="tr-TR" sz="1200" u="none" strike="noStrike">
                          <a:effectLst/>
                        </a:rPr>
                        <a:t>255</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10</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Kontrol ve Güvenlik Sistemleri</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Adet</a:t>
                      </a:r>
                      <a:endParaRPr lang="tr-TR" sz="1200" b="0" i="0" u="none" strike="noStrike" dirty="0">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1</a:t>
                      </a:r>
                      <a:endParaRPr lang="tr-TR" sz="1200" b="0" i="0" u="none" strike="noStrike" dirty="0">
                        <a:solidFill>
                          <a:srgbClr val="000000"/>
                        </a:solidFill>
                        <a:effectLst/>
                        <a:latin typeface="Times New Roman"/>
                      </a:endParaRPr>
                    </a:p>
                  </a:txBody>
                  <a:tcPr marL="7710" marR="7710" marT="7710" marB="0" anchor="ctr"/>
                </a:tc>
                <a:extLst>
                  <a:ext uri="{0D108BD9-81ED-4DB2-BD59-A6C34878D82A}">
                    <a16:rowId xmlns:a16="http://schemas.microsoft.com/office/drawing/2014/main" val="10015"/>
                  </a:ext>
                </a:extLst>
              </a:tr>
              <a:tr h="282494">
                <a:tc>
                  <a:txBody>
                    <a:bodyPr/>
                    <a:lstStyle/>
                    <a:p>
                      <a:pPr algn="ctr" fontAlgn="ctr"/>
                      <a:r>
                        <a:rPr lang="tr-TR" sz="1200" u="none" strike="noStrike">
                          <a:effectLst/>
                        </a:rPr>
                        <a:t>255</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11</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Duvarda Sergilenen Süs Eşyaları</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dirty="0">
                          <a:effectLst/>
                        </a:rPr>
                        <a:t>4</a:t>
                      </a:r>
                      <a:endParaRPr lang="tr-TR" sz="1200" b="0" i="0" u="none" strike="noStrike" dirty="0">
                        <a:solidFill>
                          <a:srgbClr val="000000"/>
                        </a:solidFill>
                        <a:effectLst/>
                        <a:latin typeface="Times New Roman"/>
                      </a:endParaRPr>
                    </a:p>
                  </a:txBody>
                  <a:tcPr marL="7710" marR="7710" marT="7710" marB="0" anchor="ctr"/>
                </a:tc>
                <a:extLst>
                  <a:ext uri="{0D108BD9-81ED-4DB2-BD59-A6C34878D82A}">
                    <a16:rowId xmlns:a16="http://schemas.microsoft.com/office/drawing/2014/main" val="10016"/>
                  </a:ext>
                </a:extLst>
              </a:tr>
              <a:tr h="196023">
                <a:tc rowSpan="2">
                  <a:txBody>
                    <a:bodyPr/>
                    <a:lstStyle/>
                    <a:p>
                      <a:pPr algn="ctr" fontAlgn="ctr"/>
                      <a:r>
                        <a:rPr lang="tr-TR" sz="1200" u="none" strike="noStrike">
                          <a:effectLst/>
                        </a:rPr>
                        <a:t>255</a:t>
                      </a:r>
                      <a:endParaRPr lang="tr-TR" sz="1200" b="0" i="0" u="none" strike="noStrike">
                        <a:solidFill>
                          <a:srgbClr val="000000"/>
                        </a:solidFill>
                        <a:effectLst/>
                        <a:latin typeface="Times New Roman"/>
                      </a:endParaRPr>
                    </a:p>
                  </a:txBody>
                  <a:tcPr marL="7710" marR="7710" marT="7710" marB="0" anchor="ctr"/>
                </a:tc>
                <a:tc rowSpan="2">
                  <a:txBody>
                    <a:bodyPr/>
                    <a:lstStyle/>
                    <a:p>
                      <a:pPr algn="ctr" fontAlgn="ctr"/>
                      <a:r>
                        <a:rPr lang="tr-TR" sz="1200" u="none" strike="noStrike">
                          <a:effectLst/>
                        </a:rPr>
                        <a:t>12</a:t>
                      </a:r>
                      <a:endParaRPr lang="tr-TR" sz="1200" b="0" i="0" u="none" strike="noStrike">
                        <a:solidFill>
                          <a:srgbClr val="000000"/>
                        </a:solidFill>
                        <a:effectLst/>
                        <a:latin typeface="Times New Roman"/>
                      </a:endParaRPr>
                    </a:p>
                  </a:txBody>
                  <a:tcPr marL="7710" marR="7710" marT="7710" marB="0" anchor="ctr"/>
                </a:tc>
                <a:tc rowSpan="2">
                  <a:txBody>
                    <a:bodyPr/>
                    <a:lstStyle/>
                    <a:p>
                      <a:pPr algn="ctr" fontAlgn="ctr"/>
                      <a:r>
                        <a:rPr lang="tr-TR" sz="1200" u="none" strike="noStrike">
                          <a:effectLst/>
                        </a:rPr>
                        <a:t>2</a:t>
                      </a:r>
                      <a:endParaRPr lang="tr-TR" sz="1200" b="0" i="0" u="none" strike="noStrike">
                        <a:solidFill>
                          <a:srgbClr val="000000"/>
                        </a:solidFill>
                        <a:effectLst/>
                        <a:latin typeface="Times New Roman"/>
                      </a:endParaRPr>
                    </a:p>
                  </a:txBody>
                  <a:tcPr marL="7710" marR="7710" marT="7710" marB="0" anchor="ctr"/>
                </a:tc>
                <a:tc>
                  <a:txBody>
                    <a:bodyPr/>
                    <a:lstStyle/>
                    <a:p>
                      <a:pPr algn="ctr" fontAlgn="ctr"/>
                      <a:r>
                        <a:rPr lang="tr-TR" sz="1200" u="none" strike="noStrike">
                          <a:effectLst/>
                        </a:rPr>
                        <a:t>Büro</a:t>
                      </a:r>
                      <a:endParaRPr lang="tr-TR" sz="1200" b="0" i="0" u="none" strike="noStrike">
                        <a:solidFill>
                          <a:srgbClr val="000000"/>
                        </a:solidFill>
                        <a:effectLst/>
                        <a:latin typeface="Times New Roman"/>
                      </a:endParaRPr>
                    </a:p>
                  </a:txBody>
                  <a:tcPr marL="7710" marR="7710" marT="7710" marB="0" anchor="ctr"/>
                </a:tc>
                <a:tc rowSpan="2">
                  <a:txBody>
                    <a:bodyPr/>
                    <a:lstStyle/>
                    <a:p>
                      <a:pPr algn="ctr" fontAlgn="ctr"/>
                      <a:r>
                        <a:rPr lang="tr-TR" sz="1200" u="none" strike="noStrike">
                          <a:effectLst/>
                        </a:rPr>
                        <a:t>Adet</a:t>
                      </a:r>
                      <a:endParaRPr lang="tr-TR" sz="1200" b="0" i="0" u="none" strike="noStrike">
                        <a:solidFill>
                          <a:srgbClr val="000000"/>
                        </a:solidFill>
                        <a:effectLst/>
                        <a:latin typeface="Times New Roman"/>
                      </a:endParaRPr>
                    </a:p>
                  </a:txBody>
                  <a:tcPr marL="7710" marR="7710" marT="7710" marB="0" anchor="ctr"/>
                </a:tc>
                <a:tc rowSpan="2">
                  <a:txBody>
                    <a:bodyPr/>
                    <a:lstStyle/>
                    <a:p>
                      <a:pPr algn="ctr" fontAlgn="ctr"/>
                      <a:r>
                        <a:rPr lang="tr-TR" sz="1200" u="none" strike="noStrike" dirty="0">
                          <a:effectLst/>
                        </a:rPr>
                        <a:t>1</a:t>
                      </a:r>
                      <a:endParaRPr lang="tr-TR" sz="1200" b="0" i="0" u="none" strike="noStrike" dirty="0">
                        <a:solidFill>
                          <a:srgbClr val="000000"/>
                        </a:solidFill>
                        <a:effectLst/>
                        <a:latin typeface="Times New Roman"/>
                      </a:endParaRPr>
                    </a:p>
                  </a:txBody>
                  <a:tcPr marL="7710" marR="7710" marT="7710" marB="0" anchor="ctr"/>
                </a:tc>
                <a:extLst>
                  <a:ext uri="{0D108BD9-81ED-4DB2-BD59-A6C34878D82A}">
                    <a16:rowId xmlns:a16="http://schemas.microsoft.com/office/drawing/2014/main" val="10017"/>
                  </a:ext>
                </a:extLst>
              </a:tr>
              <a:tr h="196023">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algn="ctr" fontAlgn="ctr"/>
                      <a:r>
                        <a:rPr lang="tr-TR" sz="1200" u="none" strike="noStrike" dirty="0">
                          <a:effectLst/>
                        </a:rPr>
                        <a:t>Malzemeleri</a:t>
                      </a:r>
                      <a:endParaRPr lang="tr-TR" sz="1200" b="0" i="0" u="none" strike="noStrike" dirty="0">
                        <a:solidFill>
                          <a:srgbClr val="000000"/>
                        </a:solidFill>
                        <a:effectLst/>
                        <a:latin typeface="Times New Roman"/>
                      </a:endParaRPr>
                    </a:p>
                  </a:txBody>
                  <a:tcPr marL="7710" marR="7710" marT="7710" marB="0" anchor="ctr"/>
                </a:tc>
                <a:tc vMerge="1">
                  <a:txBody>
                    <a:bodyPr/>
                    <a:lstStyle/>
                    <a:p>
                      <a:endParaRPr lang="tr-TR"/>
                    </a:p>
                  </a:txBody>
                  <a:tcPr/>
                </a:tc>
                <a:tc vMerge="1">
                  <a:txBody>
                    <a:bodyPr/>
                    <a:lstStyle/>
                    <a:p>
                      <a:endParaRPr lang="tr-TR"/>
                    </a:p>
                  </a:txBody>
                  <a:tcPr/>
                </a:tc>
                <a:extLst>
                  <a:ext uri="{0D108BD9-81ED-4DB2-BD59-A6C34878D82A}">
                    <a16:rowId xmlns:a16="http://schemas.microsoft.com/office/drawing/2014/main" val="10018"/>
                  </a:ext>
                </a:extLst>
              </a:tr>
            </a:tbl>
          </a:graphicData>
        </a:graphic>
      </p:graphicFrame>
    </p:spTree>
    <p:extLst>
      <p:ext uri="{BB962C8B-B14F-4D97-AF65-F5344CB8AC3E}">
        <p14:creationId xmlns:p14="http://schemas.microsoft.com/office/powerpoint/2010/main" val="412565721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2362274"/>
          </a:xfrm>
        </p:spPr>
        <p:txBody>
          <a:bodyPr>
            <a:normAutofit/>
          </a:bodyPr>
          <a:lstStyle/>
          <a:p>
            <a:r>
              <a:rPr lang="tr-TR" dirty="0"/>
              <a:t>İDARİ </a:t>
            </a:r>
            <a:r>
              <a:rPr lang="tr-TR" dirty="0" smtClean="0"/>
              <a:t>HİZMETLER</a:t>
            </a:r>
            <a:br>
              <a:rPr lang="tr-TR" dirty="0" smtClean="0"/>
            </a:br>
            <a:r>
              <a:rPr lang="tr-TR" dirty="0" smtClean="0"/>
              <a:t/>
            </a:r>
            <a:br>
              <a:rPr lang="tr-TR" dirty="0" smtClean="0"/>
            </a:br>
            <a:r>
              <a:rPr lang="tr-TR" dirty="0" smtClean="0"/>
              <a:t>2016 yılı Bütçe Uygulama Sonuçları</a:t>
            </a:r>
            <a:endParaRPr lang="tr-TR" dirty="0"/>
          </a:p>
        </p:txBody>
      </p:sp>
      <p:graphicFrame>
        <p:nvGraphicFramePr>
          <p:cNvPr id="6" name="İçerik Yer Tutucusu 5"/>
          <p:cNvGraphicFramePr>
            <a:graphicFrameLocks noGrp="1"/>
          </p:cNvGraphicFramePr>
          <p:nvPr>
            <p:ph idx="1"/>
            <p:extLst>
              <p:ext uri="{D42A27DB-BD31-4B8C-83A1-F6EECF244321}">
                <p14:modId xmlns:p14="http://schemas.microsoft.com/office/powerpoint/2010/main" val="2387738662"/>
              </p:ext>
            </p:extLst>
          </p:nvPr>
        </p:nvGraphicFramePr>
        <p:xfrm>
          <a:off x="467544" y="2636912"/>
          <a:ext cx="8136904" cy="3600402"/>
        </p:xfrm>
        <a:graphic>
          <a:graphicData uri="http://schemas.openxmlformats.org/drawingml/2006/table">
            <a:tbl>
              <a:tblPr>
                <a:tableStyleId>{5C22544A-7EE6-4342-B048-85BDC9FD1C3A}</a:tableStyleId>
              </a:tblPr>
              <a:tblGrid>
                <a:gridCol w="2044403">
                  <a:extLst>
                    <a:ext uri="{9D8B030D-6E8A-4147-A177-3AD203B41FA5}">
                      <a16:colId xmlns:a16="http://schemas.microsoft.com/office/drawing/2014/main" val="20000"/>
                    </a:ext>
                  </a:extLst>
                </a:gridCol>
                <a:gridCol w="868418">
                  <a:extLst>
                    <a:ext uri="{9D8B030D-6E8A-4147-A177-3AD203B41FA5}">
                      <a16:colId xmlns:a16="http://schemas.microsoft.com/office/drawing/2014/main" val="20001"/>
                    </a:ext>
                  </a:extLst>
                </a:gridCol>
                <a:gridCol w="1139801">
                  <a:extLst>
                    <a:ext uri="{9D8B030D-6E8A-4147-A177-3AD203B41FA5}">
                      <a16:colId xmlns:a16="http://schemas.microsoft.com/office/drawing/2014/main" val="20002"/>
                    </a:ext>
                  </a:extLst>
                </a:gridCol>
                <a:gridCol w="1777545">
                  <a:extLst>
                    <a:ext uri="{9D8B030D-6E8A-4147-A177-3AD203B41FA5}">
                      <a16:colId xmlns:a16="http://schemas.microsoft.com/office/drawing/2014/main" val="20003"/>
                    </a:ext>
                  </a:extLst>
                </a:gridCol>
                <a:gridCol w="1234783">
                  <a:extLst>
                    <a:ext uri="{9D8B030D-6E8A-4147-A177-3AD203B41FA5}">
                      <a16:colId xmlns:a16="http://schemas.microsoft.com/office/drawing/2014/main" val="20004"/>
                    </a:ext>
                  </a:extLst>
                </a:gridCol>
                <a:gridCol w="1071954">
                  <a:extLst>
                    <a:ext uri="{9D8B030D-6E8A-4147-A177-3AD203B41FA5}">
                      <a16:colId xmlns:a16="http://schemas.microsoft.com/office/drawing/2014/main" val="20005"/>
                    </a:ext>
                  </a:extLst>
                </a:gridCol>
              </a:tblGrid>
              <a:tr h="824391">
                <a:tc>
                  <a:txBody>
                    <a:bodyPr/>
                    <a:lstStyle/>
                    <a:p>
                      <a:pPr algn="ctr" fontAlgn="t"/>
                      <a:r>
                        <a:rPr lang="tr-TR" sz="1100" u="none" strike="noStrike" dirty="0">
                          <a:effectLst/>
                        </a:rPr>
                        <a:t> </a:t>
                      </a:r>
                      <a:endParaRPr lang="tr-TR" sz="1100" b="0" i="0" u="none" strike="noStrike" dirty="0">
                        <a:solidFill>
                          <a:srgbClr val="000000"/>
                        </a:solidFill>
                        <a:effectLst/>
                        <a:latin typeface="Calibri"/>
                      </a:endParaRPr>
                    </a:p>
                  </a:txBody>
                  <a:tcPr marL="9525" marR="9525" marT="9525" marB="0"/>
                </a:tc>
                <a:tc>
                  <a:txBody>
                    <a:bodyPr/>
                    <a:lstStyle/>
                    <a:p>
                      <a:pPr algn="ctr" fontAlgn="t"/>
                      <a:r>
                        <a:rPr lang="tr-TR" sz="1100" b="1" u="none" strike="noStrike" dirty="0">
                          <a:effectLst/>
                        </a:rPr>
                        <a:t>Bütçe</a:t>
                      </a:r>
                      <a:endParaRPr lang="tr-TR" sz="1100" b="1" i="0" u="none" strike="noStrike" dirty="0">
                        <a:solidFill>
                          <a:srgbClr val="000000"/>
                        </a:solidFill>
                        <a:effectLst/>
                        <a:latin typeface="Calibri"/>
                      </a:endParaRPr>
                    </a:p>
                  </a:txBody>
                  <a:tcPr marL="9525" marR="9525" marT="9525" marB="0" anchor="ctr"/>
                </a:tc>
                <a:tc>
                  <a:txBody>
                    <a:bodyPr/>
                    <a:lstStyle/>
                    <a:p>
                      <a:pPr algn="ctr" fontAlgn="t"/>
                      <a:r>
                        <a:rPr lang="tr-TR" sz="1100" b="1" u="none" strike="noStrike" dirty="0">
                          <a:effectLst/>
                        </a:rPr>
                        <a:t>Serbest Ödenek (b)</a:t>
                      </a:r>
                      <a:endParaRPr lang="tr-TR" sz="1100" b="1" i="0" u="none" strike="noStrike" dirty="0">
                        <a:solidFill>
                          <a:srgbClr val="000000"/>
                        </a:solidFill>
                        <a:effectLst/>
                        <a:latin typeface="Calibri"/>
                      </a:endParaRPr>
                    </a:p>
                  </a:txBody>
                  <a:tcPr marL="9525" marR="9525" marT="9525" marB="0" anchor="ctr"/>
                </a:tc>
                <a:tc>
                  <a:txBody>
                    <a:bodyPr/>
                    <a:lstStyle/>
                    <a:p>
                      <a:pPr algn="ctr" fontAlgn="t"/>
                      <a:r>
                        <a:rPr lang="tr-TR" sz="1100" b="1" u="none" strike="noStrike" dirty="0">
                          <a:effectLst/>
                        </a:rPr>
                        <a:t>Gerçekleşme </a:t>
                      </a:r>
                      <a:br>
                        <a:rPr lang="tr-TR" sz="1100" b="1" u="none" strike="noStrike" dirty="0">
                          <a:effectLst/>
                        </a:rPr>
                      </a:br>
                      <a:r>
                        <a:rPr lang="tr-TR" sz="1100" b="1" u="none" strike="noStrike" dirty="0">
                          <a:effectLst/>
                        </a:rPr>
                        <a:t>Durumu % (a*100)/b</a:t>
                      </a:r>
                      <a:endParaRPr lang="tr-TR" sz="1100" b="1" i="0" u="none" strike="noStrike" dirty="0">
                        <a:solidFill>
                          <a:srgbClr val="000000"/>
                        </a:solidFill>
                        <a:effectLst/>
                        <a:latin typeface="Calibri"/>
                      </a:endParaRPr>
                    </a:p>
                  </a:txBody>
                  <a:tcPr marL="9525" marR="9525" marT="9525" marB="0" anchor="ctr"/>
                </a:tc>
                <a:tc>
                  <a:txBody>
                    <a:bodyPr/>
                    <a:lstStyle/>
                    <a:p>
                      <a:pPr algn="ctr" fontAlgn="t"/>
                      <a:r>
                        <a:rPr lang="tr-TR" sz="1100" b="1" u="none" strike="noStrike" dirty="0">
                          <a:effectLst/>
                        </a:rPr>
                        <a:t>Kesin</a:t>
                      </a:r>
                      <a:br>
                        <a:rPr lang="tr-TR" sz="1100" b="1" u="none" strike="noStrike" dirty="0">
                          <a:effectLst/>
                        </a:rPr>
                      </a:br>
                      <a:r>
                        <a:rPr lang="tr-TR" sz="1100" b="1" u="none" strike="noStrike" dirty="0">
                          <a:effectLst/>
                        </a:rPr>
                        <a:t>Harcama (a)</a:t>
                      </a:r>
                      <a:endParaRPr lang="tr-TR" sz="1100" b="1" i="0" u="none" strike="noStrike" dirty="0">
                        <a:solidFill>
                          <a:srgbClr val="000000"/>
                        </a:solidFill>
                        <a:effectLst/>
                        <a:latin typeface="Calibri"/>
                      </a:endParaRPr>
                    </a:p>
                  </a:txBody>
                  <a:tcPr marL="9525" marR="9525" marT="9525" marB="0" anchor="ctr"/>
                </a:tc>
                <a:tc>
                  <a:txBody>
                    <a:bodyPr/>
                    <a:lstStyle/>
                    <a:p>
                      <a:pPr algn="ctr" fontAlgn="t"/>
                      <a:r>
                        <a:rPr lang="tr-TR" sz="1100" b="1" u="none" strike="noStrike" dirty="0">
                          <a:effectLst/>
                        </a:rPr>
                        <a:t>Kalan</a:t>
                      </a:r>
                      <a:br>
                        <a:rPr lang="tr-TR" sz="1100" b="1" u="none" strike="noStrike" dirty="0">
                          <a:effectLst/>
                        </a:rPr>
                      </a:br>
                      <a:r>
                        <a:rPr lang="tr-TR" sz="1100" b="1" u="none" strike="noStrike" dirty="0">
                          <a:effectLst/>
                        </a:rPr>
                        <a:t>Ödenek</a:t>
                      </a:r>
                      <a:endParaRPr lang="tr-TR" sz="1100" b="1" i="0" u="none" strike="noStrike" dirty="0">
                        <a:solidFill>
                          <a:srgbClr val="000000"/>
                        </a:solidFill>
                        <a:effectLst/>
                        <a:latin typeface="Calibri"/>
                      </a:endParaRPr>
                    </a:p>
                  </a:txBody>
                  <a:tcPr marL="9525" marR="9525" marT="9525" marB="0" anchor="ctr"/>
                </a:tc>
                <a:extLst>
                  <a:ext uri="{0D108BD9-81ED-4DB2-BD59-A6C34878D82A}">
                    <a16:rowId xmlns:a16="http://schemas.microsoft.com/office/drawing/2014/main" val="10000"/>
                  </a:ext>
                </a:extLst>
              </a:tr>
              <a:tr h="336486">
                <a:tc>
                  <a:txBody>
                    <a:bodyPr/>
                    <a:lstStyle/>
                    <a:p>
                      <a:pPr algn="ctr" fontAlgn="t"/>
                      <a:r>
                        <a:rPr lang="tr-TR" sz="1100" b="1" u="none" strike="noStrike" dirty="0">
                          <a:effectLst/>
                        </a:rPr>
                        <a:t>01- Personel Giderleri</a:t>
                      </a:r>
                      <a:endParaRPr lang="tr-TR" sz="1100" b="1" i="0" u="none" strike="noStrike" dirty="0">
                        <a:solidFill>
                          <a:srgbClr val="000000"/>
                        </a:solidFill>
                        <a:effectLst/>
                        <a:latin typeface="Calibri"/>
                      </a:endParaRPr>
                    </a:p>
                  </a:txBody>
                  <a:tcPr marL="9525" marR="9525" marT="9525" marB="0"/>
                </a:tc>
                <a:tc>
                  <a:txBody>
                    <a:bodyPr/>
                    <a:lstStyle/>
                    <a:p>
                      <a:pPr algn="r" fontAlgn="t"/>
                      <a:r>
                        <a:rPr lang="tr-TR" sz="1100" u="none" strike="noStrike" dirty="0">
                          <a:effectLst/>
                        </a:rPr>
                        <a:t>597920</a:t>
                      </a:r>
                      <a:endParaRPr lang="tr-TR" sz="1100" b="0" i="0" u="none" strike="noStrike" dirty="0">
                        <a:solidFill>
                          <a:srgbClr val="000000"/>
                        </a:solidFill>
                        <a:effectLst/>
                        <a:latin typeface="Calibri"/>
                      </a:endParaRPr>
                    </a:p>
                  </a:txBody>
                  <a:tcPr marL="9525" marR="9525" marT="9525" marB="0"/>
                </a:tc>
                <a:tc>
                  <a:txBody>
                    <a:bodyPr/>
                    <a:lstStyle/>
                    <a:p>
                      <a:pPr algn="r" fontAlgn="t"/>
                      <a:r>
                        <a:rPr lang="tr-TR" sz="1100" u="none" strike="noStrike" dirty="0">
                          <a:effectLst/>
                        </a:rPr>
                        <a:t>502920</a:t>
                      </a:r>
                      <a:endParaRPr lang="tr-TR" sz="1100" b="0" i="0" u="none" strike="noStrike" dirty="0">
                        <a:solidFill>
                          <a:srgbClr val="000000"/>
                        </a:solidFill>
                        <a:effectLst/>
                        <a:latin typeface="Calibri"/>
                      </a:endParaRPr>
                    </a:p>
                  </a:txBody>
                  <a:tcPr marL="9525" marR="9525" marT="9525" marB="0"/>
                </a:tc>
                <a:tc>
                  <a:txBody>
                    <a:bodyPr/>
                    <a:lstStyle/>
                    <a:p>
                      <a:pPr algn="r" fontAlgn="t"/>
                      <a:r>
                        <a:rPr lang="tr-TR" sz="1100" u="none" strike="noStrike">
                          <a:effectLst/>
                        </a:rPr>
                        <a:t>99,94</a:t>
                      </a:r>
                      <a:endParaRPr lang="tr-TR" sz="1100" b="0" i="0" u="none" strike="noStrike">
                        <a:solidFill>
                          <a:srgbClr val="000000"/>
                        </a:solidFill>
                        <a:effectLst/>
                        <a:latin typeface="Calibri"/>
                      </a:endParaRPr>
                    </a:p>
                  </a:txBody>
                  <a:tcPr marL="9525" marR="9525" marT="9525" marB="0"/>
                </a:tc>
                <a:tc>
                  <a:txBody>
                    <a:bodyPr/>
                    <a:lstStyle/>
                    <a:p>
                      <a:pPr algn="r" fontAlgn="t"/>
                      <a:r>
                        <a:rPr lang="tr-TR" sz="1100" u="none" strike="noStrike">
                          <a:effectLst/>
                        </a:rPr>
                        <a:t>502639,71</a:t>
                      </a:r>
                      <a:endParaRPr lang="tr-TR" sz="1100" b="0" i="0" u="none" strike="noStrike">
                        <a:solidFill>
                          <a:srgbClr val="000000"/>
                        </a:solidFill>
                        <a:effectLst/>
                        <a:latin typeface="Calibri"/>
                      </a:endParaRPr>
                    </a:p>
                  </a:txBody>
                  <a:tcPr marL="9525" marR="9525" marT="9525" marB="0"/>
                </a:tc>
                <a:tc>
                  <a:txBody>
                    <a:bodyPr/>
                    <a:lstStyle/>
                    <a:p>
                      <a:pPr algn="r" fontAlgn="t"/>
                      <a:r>
                        <a:rPr lang="tr-TR" sz="1100" u="none" strike="noStrike">
                          <a:effectLst/>
                        </a:rPr>
                        <a:t>280,29</a:t>
                      </a:r>
                      <a:endParaRPr lang="tr-TR" sz="1100" b="0" i="0" u="none" strike="noStrike">
                        <a:solidFill>
                          <a:srgbClr val="000000"/>
                        </a:solidFill>
                        <a:effectLst/>
                        <a:latin typeface="Calibri"/>
                      </a:endParaRPr>
                    </a:p>
                  </a:txBody>
                  <a:tcPr marL="9525" marR="9525" marT="9525" marB="0"/>
                </a:tc>
                <a:extLst>
                  <a:ext uri="{0D108BD9-81ED-4DB2-BD59-A6C34878D82A}">
                    <a16:rowId xmlns:a16="http://schemas.microsoft.com/office/drawing/2014/main" val="10001"/>
                  </a:ext>
                </a:extLst>
              </a:tr>
              <a:tr h="672973">
                <a:tc>
                  <a:txBody>
                    <a:bodyPr/>
                    <a:lstStyle/>
                    <a:p>
                      <a:pPr algn="ctr" fontAlgn="t"/>
                      <a:r>
                        <a:rPr lang="tr-TR" sz="1100" b="1" u="none" strike="noStrike" dirty="0">
                          <a:effectLst/>
                        </a:rPr>
                        <a:t>02- Sos. </a:t>
                      </a:r>
                      <a:r>
                        <a:rPr lang="tr-TR" sz="1100" b="1" u="none" strike="noStrike" dirty="0" err="1">
                          <a:effectLst/>
                        </a:rPr>
                        <a:t>Güv</a:t>
                      </a:r>
                      <a:r>
                        <a:rPr lang="tr-TR" sz="1100" b="1" u="none" strike="noStrike" dirty="0">
                          <a:effectLst/>
                        </a:rPr>
                        <a:t>. Kur. D. </a:t>
                      </a:r>
                      <a:br>
                        <a:rPr lang="tr-TR" sz="1100" b="1" u="none" strike="noStrike" dirty="0">
                          <a:effectLst/>
                        </a:rPr>
                      </a:br>
                      <a:r>
                        <a:rPr lang="tr-TR" sz="1100" b="1" u="none" strike="noStrike" dirty="0">
                          <a:effectLst/>
                        </a:rPr>
                        <a:t>Prim. Giderleri</a:t>
                      </a:r>
                      <a:endParaRPr lang="tr-TR" sz="1100" b="1" i="0" u="none" strike="noStrike" dirty="0">
                        <a:solidFill>
                          <a:srgbClr val="000000"/>
                        </a:solidFill>
                        <a:effectLst/>
                        <a:latin typeface="Calibri"/>
                      </a:endParaRPr>
                    </a:p>
                  </a:txBody>
                  <a:tcPr marL="9525" marR="9525" marT="9525" marB="0"/>
                </a:tc>
                <a:tc>
                  <a:txBody>
                    <a:bodyPr/>
                    <a:lstStyle/>
                    <a:p>
                      <a:pPr algn="r" fontAlgn="t"/>
                      <a:r>
                        <a:rPr lang="tr-TR" sz="1100" u="none" strike="noStrike" dirty="0">
                          <a:effectLst/>
                        </a:rPr>
                        <a:t>78302</a:t>
                      </a:r>
                      <a:endParaRPr lang="tr-TR" sz="1100" b="0" i="0" u="none" strike="noStrike" dirty="0">
                        <a:solidFill>
                          <a:srgbClr val="000000"/>
                        </a:solidFill>
                        <a:effectLst/>
                        <a:latin typeface="Calibri"/>
                      </a:endParaRPr>
                    </a:p>
                  </a:txBody>
                  <a:tcPr marL="9525" marR="9525" marT="9525" marB="0"/>
                </a:tc>
                <a:tc>
                  <a:txBody>
                    <a:bodyPr/>
                    <a:lstStyle/>
                    <a:p>
                      <a:pPr algn="r" fontAlgn="t"/>
                      <a:r>
                        <a:rPr lang="tr-TR" sz="1100" u="none" strike="noStrike" dirty="0">
                          <a:effectLst/>
                        </a:rPr>
                        <a:t>73302</a:t>
                      </a:r>
                      <a:endParaRPr lang="tr-TR" sz="1100" b="0" i="0" u="none" strike="noStrike" dirty="0">
                        <a:solidFill>
                          <a:srgbClr val="000000"/>
                        </a:solidFill>
                        <a:effectLst/>
                        <a:latin typeface="Calibri"/>
                      </a:endParaRPr>
                    </a:p>
                  </a:txBody>
                  <a:tcPr marL="9525" marR="9525" marT="9525" marB="0"/>
                </a:tc>
                <a:tc>
                  <a:txBody>
                    <a:bodyPr/>
                    <a:lstStyle/>
                    <a:p>
                      <a:pPr algn="r" fontAlgn="t"/>
                      <a:r>
                        <a:rPr lang="tr-TR" sz="1100" u="none" strike="noStrike" dirty="0">
                          <a:effectLst/>
                        </a:rPr>
                        <a:t>99,9</a:t>
                      </a:r>
                      <a:endParaRPr lang="tr-TR" sz="1100" b="0" i="0" u="none" strike="noStrike" dirty="0">
                        <a:solidFill>
                          <a:srgbClr val="000000"/>
                        </a:solidFill>
                        <a:effectLst/>
                        <a:latin typeface="Calibri"/>
                      </a:endParaRPr>
                    </a:p>
                  </a:txBody>
                  <a:tcPr marL="9525" marR="9525" marT="9525" marB="0"/>
                </a:tc>
                <a:tc>
                  <a:txBody>
                    <a:bodyPr/>
                    <a:lstStyle/>
                    <a:p>
                      <a:pPr algn="r" fontAlgn="t"/>
                      <a:r>
                        <a:rPr lang="tr-TR" sz="1100" u="none" strike="noStrike" dirty="0">
                          <a:effectLst/>
                        </a:rPr>
                        <a:t>73229,31</a:t>
                      </a:r>
                      <a:endParaRPr lang="tr-TR" sz="1100" b="0" i="0" u="none" strike="noStrike" dirty="0">
                        <a:solidFill>
                          <a:srgbClr val="000000"/>
                        </a:solidFill>
                        <a:effectLst/>
                        <a:latin typeface="Calibri"/>
                      </a:endParaRPr>
                    </a:p>
                  </a:txBody>
                  <a:tcPr marL="9525" marR="9525" marT="9525" marB="0"/>
                </a:tc>
                <a:tc>
                  <a:txBody>
                    <a:bodyPr/>
                    <a:lstStyle/>
                    <a:p>
                      <a:pPr algn="r" fontAlgn="t"/>
                      <a:r>
                        <a:rPr lang="tr-TR" sz="1100" u="none" strike="noStrike">
                          <a:effectLst/>
                        </a:rPr>
                        <a:t>72,69</a:t>
                      </a:r>
                      <a:endParaRPr lang="tr-TR" sz="1100" b="0" i="0" u="none" strike="noStrike">
                        <a:solidFill>
                          <a:srgbClr val="000000"/>
                        </a:solidFill>
                        <a:effectLst/>
                        <a:latin typeface="Calibri"/>
                      </a:endParaRPr>
                    </a:p>
                  </a:txBody>
                  <a:tcPr marL="9525" marR="9525" marT="9525" marB="0"/>
                </a:tc>
                <a:extLst>
                  <a:ext uri="{0D108BD9-81ED-4DB2-BD59-A6C34878D82A}">
                    <a16:rowId xmlns:a16="http://schemas.microsoft.com/office/drawing/2014/main" val="10002"/>
                  </a:ext>
                </a:extLst>
              </a:tr>
              <a:tr h="757094">
                <a:tc>
                  <a:txBody>
                    <a:bodyPr/>
                    <a:lstStyle/>
                    <a:p>
                      <a:pPr algn="ctr" fontAlgn="t"/>
                      <a:r>
                        <a:rPr lang="tr-TR" sz="1100" b="1" u="none" strike="noStrike" dirty="0">
                          <a:effectLst/>
                        </a:rPr>
                        <a:t>03- Mal ve Hizmet Alım</a:t>
                      </a:r>
                      <a:br>
                        <a:rPr lang="tr-TR" sz="1100" b="1" u="none" strike="noStrike" dirty="0">
                          <a:effectLst/>
                        </a:rPr>
                      </a:br>
                      <a:r>
                        <a:rPr lang="tr-TR" sz="1100" b="1" u="none" strike="noStrike" dirty="0">
                          <a:effectLst/>
                        </a:rPr>
                        <a:t>Giderleri</a:t>
                      </a:r>
                      <a:endParaRPr lang="tr-TR" sz="1100" b="1" i="0" u="none" strike="noStrike" dirty="0">
                        <a:solidFill>
                          <a:srgbClr val="000000"/>
                        </a:solidFill>
                        <a:effectLst/>
                        <a:latin typeface="Calibri"/>
                      </a:endParaRPr>
                    </a:p>
                  </a:txBody>
                  <a:tcPr marL="9525" marR="9525" marT="9525" marB="0"/>
                </a:tc>
                <a:tc>
                  <a:txBody>
                    <a:bodyPr/>
                    <a:lstStyle/>
                    <a:p>
                      <a:pPr algn="r" fontAlgn="t"/>
                      <a:r>
                        <a:rPr lang="tr-TR" sz="1100" u="none" strike="noStrike">
                          <a:effectLst/>
                        </a:rPr>
                        <a:t>41743</a:t>
                      </a:r>
                      <a:endParaRPr lang="tr-TR" sz="1100" b="0" i="0" u="none" strike="noStrike">
                        <a:solidFill>
                          <a:srgbClr val="000000"/>
                        </a:solidFill>
                        <a:effectLst/>
                        <a:latin typeface="Calibri"/>
                      </a:endParaRPr>
                    </a:p>
                  </a:txBody>
                  <a:tcPr marL="9525" marR="9525" marT="9525" marB="0"/>
                </a:tc>
                <a:tc>
                  <a:txBody>
                    <a:bodyPr/>
                    <a:lstStyle/>
                    <a:p>
                      <a:pPr algn="r" fontAlgn="t"/>
                      <a:r>
                        <a:rPr lang="tr-TR" sz="1100" u="none" strike="noStrike" dirty="0">
                          <a:effectLst/>
                        </a:rPr>
                        <a:t>168743</a:t>
                      </a:r>
                      <a:endParaRPr lang="tr-TR" sz="1100" b="0" i="0" u="none" strike="noStrike" dirty="0">
                        <a:solidFill>
                          <a:srgbClr val="000000"/>
                        </a:solidFill>
                        <a:effectLst/>
                        <a:latin typeface="Calibri"/>
                      </a:endParaRPr>
                    </a:p>
                  </a:txBody>
                  <a:tcPr marL="9525" marR="9525" marT="9525" marB="0"/>
                </a:tc>
                <a:tc>
                  <a:txBody>
                    <a:bodyPr/>
                    <a:lstStyle/>
                    <a:p>
                      <a:pPr algn="r" fontAlgn="t"/>
                      <a:r>
                        <a:rPr lang="tr-TR" sz="1100" u="none" strike="noStrike" dirty="0">
                          <a:effectLst/>
                        </a:rPr>
                        <a:t>56,85</a:t>
                      </a:r>
                      <a:endParaRPr lang="tr-TR" sz="1100" b="0" i="0" u="none" strike="noStrike" dirty="0">
                        <a:solidFill>
                          <a:srgbClr val="000000"/>
                        </a:solidFill>
                        <a:effectLst/>
                        <a:latin typeface="Calibri"/>
                      </a:endParaRPr>
                    </a:p>
                  </a:txBody>
                  <a:tcPr marL="9525" marR="9525" marT="9525" marB="0"/>
                </a:tc>
                <a:tc>
                  <a:txBody>
                    <a:bodyPr/>
                    <a:lstStyle/>
                    <a:p>
                      <a:pPr algn="r" fontAlgn="t"/>
                      <a:r>
                        <a:rPr lang="tr-TR" sz="1100" u="none" strike="noStrike" dirty="0">
                          <a:effectLst/>
                        </a:rPr>
                        <a:t>95942,72</a:t>
                      </a:r>
                      <a:endParaRPr lang="tr-TR" sz="1100" b="0" i="0" u="none" strike="noStrike" dirty="0">
                        <a:solidFill>
                          <a:srgbClr val="000000"/>
                        </a:solidFill>
                        <a:effectLst/>
                        <a:latin typeface="Calibri"/>
                      </a:endParaRPr>
                    </a:p>
                  </a:txBody>
                  <a:tcPr marL="9525" marR="9525" marT="9525" marB="0"/>
                </a:tc>
                <a:tc>
                  <a:txBody>
                    <a:bodyPr/>
                    <a:lstStyle/>
                    <a:p>
                      <a:pPr algn="r" fontAlgn="t"/>
                      <a:r>
                        <a:rPr lang="tr-TR" sz="1100" u="none" strike="noStrike" dirty="0">
                          <a:effectLst/>
                        </a:rPr>
                        <a:t>72800,8</a:t>
                      </a:r>
                      <a:endParaRPr lang="tr-TR" sz="1100" b="0" i="0" u="none" strike="noStrike" dirty="0">
                        <a:solidFill>
                          <a:srgbClr val="000000"/>
                        </a:solidFill>
                        <a:effectLst/>
                        <a:latin typeface="Calibri"/>
                      </a:endParaRPr>
                    </a:p>
                  </a:txBody>
                  <a:tcPr marL="9525" marR="9525" marT="9525" marB="0"/>
                </a:tc>
                <a:extLst>
                  <a:ext uri="{0D108BD9-81ED-4DB2-BD59-A6C34878D82A}">
                    <a16:rowId xmlns:a16="http://schemas.microsoft.com/office/drawing/2014/main" val="10003"/>
                  </a:ext>
                </a:extLst>
              </a:tr>
              <a:tr h="336486">
                <a:tc>
                  <a:txBody>
                    <a:bodyPr/>
                    <a:lstStyle/>
                    <a:p>
                      <a:pPr algn="ctr" fontAlgn="t"/>
                      <a:r>
                        <a:rPr lang="tr-TR" sz="1100" b="1" u="none" strike="noStrike" dirty="0">
                          <a:effectLst/>
                        </a:rPr>
                        <a:t>05- Cari Transferler</a:t>
                      </a:r>
                      <a:endParaRPr lang="tr-TR" sz="1100" b="1" i="0" u="none" strike="noStrike" dirty="0">
                        <a:solidFill>
                          <a:srgbClr val="000000"/>
                        </a:solidFill>
                        <a:effectLst/>
                        <a:latin typeface="Calibri"/>
                      </a:endParaRPr>
                    </a:p>
                  </a:txBody>
                  <a:tcPr marL="9525" marR="9525" marT="9525" marB="0"/>
                </a:tc>
                <a:tc>
                  <a:txBody>
                    <a:bodyPr/>
                    <a:lstStyle/>
                    <a:p>
                      <a:pPr algn="ctr" fontAlgn="t"/>
                      <a:r>
                        <a:rPr lang="tr-TR" sz="1100" u="none" strike="noStrike">
                          <a:effectLst/>
                        </a:rPr>
                        <a:t> </a:t>
                      </a:r>
                      <a:endParaRPr lang="tr-TR" sz="1100" b="0" i="0" u="none" strike="noStrike">
                        <a:solidFill>
                          <a:srgbClr val="000000"/>
                        </a:solidFill>
                        <a:effectLst/>
                        <a:latin typeface="Calibri"/>
                      </a:endParaRPr>
                    </a:p>
                  </a:txBody>
                  <a:tcPr marL="9525" marR="9525" marT="9525" marB="0"/>
                </a:tc>
                <a:tc>
                  <a:txBody>
                    <a:bodyPr/>
                    <a:lstStyle/>
                    <a:p>
                      <a:pPr algn="ctr" fontAlgn="t"/>
                      <a:r>
                        <a:rPr lang="tr-TR" sz="1100" u="none" strike="noStrike">
                          <a:effectLst/>
                        </a:rPr>
                        <a:t> </a:t>
                      </a:r>
                      <a:endParaRPr lang="tr-TR" sz="1100" b="0" i="0" u="none" strike="noStrike">
                        <a:solidFill>
                          <a:srgbClr val="000000"/>
                        </a:solidFill>
                        <a:effectLst/>
                        <a:latin typeface="Calibri"/>
                      </a:endParaRPr>
                    </a:p>
                  </a:txBody>
                  <a:tcPr marL="9525" marR="9525" marT="9525" marB="0"/>
                </a:tc>
                <a:tc>
                  <a:txBody>
                    <a:bodyPr/>
                    <a:lstStyle/>
                    <a:p>
                      <a:pPr algn="ctr" fontAlgn="t"/>
                      <a:r>
                        <a:rPr lang="tr-TR" sz="1100" u="none" strike="noStrike" dirty="0">
                          <a:effectLst/>
                        </a:rPr>
                        <a:t> </a:t>
                      </a:r>
                      <a:endParaRPr lang="tr-TR" sz="1100" b="0" i="0" u="none" strike="noStrike" dirty="0">
                        <a:solidFill>
                          <a:srgbClr val="000000"/>
                        </a:solidFill>
                        <a:effectLst/>
                        <a:latin typeface="Calibri"/>
                      </a:endParaRPr>
                    </a:p>
                  </a:txBody>
                  <a:tcPr marL="9525" marR="9525" marT="9525" marB="0"/>
                </a:tc>
                <a:tc>
                  <a:txBody>
                    <a:bodyPr/>
                    <a:lstStyle/>
                    <a:p>
                      <a:pPr algn="ctr" fontAlgn="t"/>
                      <a:r>
                        <a:rPr lang="tr-TR" sz="1100" u="none" strike="noStrike" dirty="0">
                          <a:effectLst/>
                        </a:rPr>
                        <a:t> </a:t>
                      </a:r>
                      <a:endParaRPr lang="tr-TR" sz="1100" b="0" i="0" u="none" strike="noStrike" dirty="0">
                        <a:solidFill>
                          <a:srgbClr val="000000"/>
                        </a:solidFill>
                        <a:effectLst/>
                        <a:latin typeface="Calibri"/>
                      </a:endParaRPr>
                    </a:p>
                  </a:txBody>
                  <a:tcPr marL="9525" marR="9525" marT="9525" marB="0"/>
                </a:tc>
                <a:tc>
                  <a:txBody>
                    <a:bodyPr/>
                    <a:lstStyle/>
                    <a:p>
                      <a:pPr algn="ctr" fontAlgn="t"/>
                      <a:r>
                        <a:rPr lang="tr-TR" sz="1100" u="none" strike="noStrike">
                          <a:effectLst/>
                        </a:rPr>
                        <a:t> </a:t>
                      </a:r>
                      <a:endParaRPr lang="tr-TR" sz="1100" b="0" i="0" u="none" strike="noStrike">
                        <a:solidFill>
                          <a:srgbClr val="000000"/>
                        </a:solidFill>
                        <a:effectLst/>
                        <a:latin typeface="Calibri"/>
                      </a:endParaRPr>
                    </a:p>
                  </a:txBody>
                  <a:tcPr marL="9525" marR="9525" marT="9525" marB="0"/>
                </a:tc>
                <a:extLst>
                  <a:ext uri="{0D108BD9-81ED-4DB2-BD59-A6C34878D82A}">
                    <a16:rowId xmlns:a16="http://schemas.microsoft.com/office/drawing/2014/main" val="10004"/>
                  </a:ext>
                </a:extLst>
              </a:tr>
              <a:tr h="336486">
                <a:tc>
                  <a:txBody>
                    <a:bodyPr/>
                    <a:lstStyle/>
                    <a:p>
                      <a:pPr algn="ctr" fontAlgn="t"/>
                      <a:r>
                        <a:rPr lang="tr-TR" sz="1100" b="1" u="none" strike="noStrike" dirty="0">
                          <a:effectLst/>
                        </a:rPr>
                        <a:t>06- Sermaye Giderleri</a:t>
                      </a:r>
                      <a:endParaRPr lang="tr-TR" sz="1100" b="1" i="0" u="none" strike="noStrike" dirty="0">
                        <a:solidFill>
                          <a:srgbClr val="000000"/>
                        </a:solidFill>
                        <a:effectLst/>
                        <a:latin typeface="Calibri"/>
                      </a:endParaRPr>
                    </a:p>
                  </a:txBody>
                  <a:tcPr marL="9525" marR="9525" marT="9525" marB="0"/>
                </a:tc>
                <a:tc>
                  <a:txBody>
                    <a:bodyPr/>
                    <a:lstStyle/>
                    <a:p>
                      <a:pPr algn="ctr" fontAlgn="t"/>
                      <a:r>
                        <a:rPr lang="tr-TR" sz="1100" u="none" strike="noStrike">
                          <a:effectLst/>
                        </a:rPr>
                        <a:t> </a:t>
                      </a:r>
                      <a:endParaRPr lang="tr-TR" sz="1100" b="0" i="0" u="none" strike="noStrike">
                        <a:solidFill>
                          <a:srgbClr val="000000"/>
                        </a:solidFill>
                        <a:effectLst/>
                        <a:latin typeface="Calibri"/>
                      </a:endParaRPr>
                    </a:p>
                  </a:txBody>
                  <a:tcPr marL="9525" marR="9525" marT="9525" marB="0"/>
                </a:tc>
                <a:tc>
                  <a:txBody>
                    <a:bodyPr/>
                    <a:lstStyle/>
                    <a:p>
                      <a:pPr algn="ctr" fontAlgn="t"/>
                      <a:r>
                        <a:rPr lang="tr-TR" sz="1100" u="none" strike="noStrike">
                          <a:effectLst/>
                        </a:rPr>
                        <a:t> </a:t>
                      </a:r>
                      <a:endParaRPr lang="tr-TR" sz="1100" b="0" i="0" u="none" strike="noStrike">
                        <a:solidFill>
                          <a:srgbClr val="000000"/>
                        </a:solidFill>
                        <a:effectLst/>
                        <a:latin typeface="Calibri"/>
                      </a:endParaRPr>
                    </a:p>
                  </a:txBody>
                  <a:tcPr marL="9525" marR="9525" marT="9525" marB="0"/>
                </a:tc>
                <a:tc>
                  <a:txBody>
                    <a:bodyPr/>
                    <a:lstStyle/>
                    <a:p>
                      <a:pPr algn="ctr" fontAlgn="t"/>
                      <a:r>
                        <a:rPr lang="tr-TR" sz="1100" u="none" strike="noStrike">
                          <a:effectLst/>
                        </a:rPr>
                        <a:t> </a:t>
                      </a:r>
                      <a:endParaRPr lang="tr-TR" sz="1100" b="0" i="0" u="none" strike="noStrike">
                        <a:solidFill>
                          <a:srgbClr val="000000"/>
                        </a:solidFill>
                        <a:effectLst/>
                        <a:latin typeface="Calibri"/>
                      </a:endParaRPr>
                    </a:p>
                  </a:txBody>
                  <a:tcPr marL="9525" marR="9525" marT="9525" marB="0"/>
                </a:tc>
                <a:tc>
                  <a:txBody>
                    <a:bodyPr/>
                    <a:lstStyle/>
                    <a:p>
                      <a:pPr algn="ctr" fontAlgn="t"/>
                      <a:r>
                        <a:rPr lang="tr-TR" sz="1100" u="none" strike="noStrike" dirty="0">
                          <a:effectLst/>
                        </a:rPr>
                        <a:t> </a:t>
                      </a:r>
                      <a:endParaRPr lang="tr-TR" sz="1100" b="0" i="0" u="none" strike="noStrike" dirty="0">
                        <a:solidFill>
                          <a:srgbClr val="000000"/>
                        </a:solidFill>
                        <a:effectLst/>
                        <a:latin typeface="Calibri"/>
                      </a:endParaRPr>
                    </a:p>
                  </a:txBody>
                  <a:tcPr marL="9525" marR="9525" marT="9525" marB="0"/>
                </a:tc>
                <a:tc>
                  <a:txBody>
                    <a:bodyPr/>
                    <a:lstStyle/>
                    <a:p>
                      <a:pPr algn="ctr" fontAlgn="t"/>
                      <a:r>
                        <a:rPr lang="tr-TR" sz="1100" u="none" strike="noStrike" dirty="0">
                          <a:effectLst/>
                        </a:rPr>
                        <a:t> </a:t>
                      </a:r>
                      <a:endParaRPr lang="tr-TR" sz="1100" b="0" i="0" u="none" strike="noStrike" dirty="0">
                        <a:solidFill>
                          <a:srgbClr val="000000"/>
                        </a:solidFill>
                        <a:effectLst/>
                        <a:latin typeface="Calibri"/>
                      </a:endParaRPr>
                    </a:p>
                  </a:txBody>
                  <a:tcPr marL="9525" marR="9525" marT="9525" marB="0"/>
                </a:tc>
                <a:extLst>
                  <a:ext uri="{0D108BD9-81ED-4DB2-BD59-A6C34878D82A}">
                    <a16:rowId xmlns:a16="http://schemas.microsoft.com/office/drawing/2014/main" val="10005"/>
                  </a:ext>
                </a:extLst>
              </a:tr>
              <a:tr h="336486">
                <a:tc>
                  <a:txBody>
                    <a:bodyPr/>
                    <a:lstStyle/>
                    <a:p>
                      <a:pPr algn="ctr" fontAlgn="t"/>
                      <a:r>
                        <a:rPr lang="tr-TR" sz="1100" b="1" u="none" strike="noStrike" dirty="0">
                          <a:effectLst/>
                        </a:rPr>
                        <a:t>TOPLAM</a:t>
                      </a:r>
                      <a:endParaRPr lang="tr-TR" sz="1100" b="1" i="0" u="none" strike="noStrike" dirty="0">
                        <a:solidFill>
                          <a:srgbClr val="000000"/>
                        </a:solidFill>
                        <a:effectLst/>
                        <a:latin typeface="Calibri"/>
                      </a:endParaRPr>
                    </a:p>
                  </a:txBody>
                  <a:tcPr marL="9525" marR="9525" marT="9525" marB="0"/>
                </a:tc>
                <a:tc>
                  <a:txBody>
                    <a:bodyPr/>
                    <a:lstStyle/>
                    <a:p>
                      <a:pPr algn="r" fontAlgn="t"/>
                      <a:r>
                        <a:rPr lang="tr-TR" sz="1100" b="1" u="none" strike="noStrike" dirty="0">
                          <a:effectLst/>
                        </a:rPr>
                        <a:t>717965</a:t>
                      </a:r>
                      <a:endParaRPr lang="tr-TR" sz="1100" b="1" i="0" u="none" strike="noStrike" dirty="0">
                        <a:solidFill>
                          <a:srgbClr val="000000"/>
                        </a:solidFill>
                        <a:effectLst/>
                        <a:latin typeface="Calibri"/>
                      </a:endParaRPr>
                    </a:p>
                  </a:txBody>
                  <a:tcPr marL="9525" marR="9525" marT="9525" marB="0"/>
                </a:tc>
                <a:tc>
                  <a:txBody>
                    <a:bodyPr/>
                    <a:lstStyle/>
                    <a:p>
                      <a:pPr algn="r" fontAlgn="t"/>
                      <a:r>
                        <a:rPr lang="tr-TR" sz="1100" b="1" u="none" strike="noStrike" dirty="0">
                          <a:effectLst/>
                        </a:rPr>
                        <a:t>744965</a:t>
                      </a:r>
                      <a:endParaRPr lang="tr-TR" sz="1100" b="1" i="0" u="none" strike="noStrike" dirty="0">
                        <a:solidFill>
                          <a:srgbClr val="000000"/>
                        </a:solidFill>
                        <a:effectLst/>
                        <a:latin typeface="Calibri"/>
                      </a:endParaRPr>
                    </a:p>
                  </a:txBody>
                  <a:tcPr marL="9525" marR="9525" marT="9525" marB="0"/>
                </a:tc>
                <a:tc>
                  <a:txBody>
                    <a:bodyPr/>
                    <a:lstStyle/>
                    <a:p>
                      <a:pPr algn="r" fontAlgn="t"/>
                      <a:r>
                        <a:rPr lang="tr-TR" sz="1100" b="1" u="none" strike="noStrike" dirty="0">
                          <a:effectLst/>
                        </a:rPr>
                        <a:t> </a:t>
                      </a:r>
                      <a:endParaRPr lang="tr-TR" sz="1100" b="1" i="0" u="none" strike="noStrike" dirty="0">
                        <a:solidFill>
                          <a:srgbClr val="000000"/>
                        </a:solidFill>
                        <a:effectLst/>
                        <a:latin typeface="Calibri"/>
                      </a:endParaRPr>
                    </a:p>
                  </a:txBody>
                  <a:tcPr marL="9525" marR="9525" marT="9525" marB="0"/>
                </a:tc>
                <a:tc>
                  <a:txBody>
                    <a:bodyPr/>
                    <a:lstStyle/>
                    <a:p>
                      <a:pPr algn="r" fontAlgn="t"/>
                      <a:r>
                        <a:rPr lang="tr-TR" sz="1100" b="1" u="none" strike="noStrike" dirty="0">
                          <a:effectLst/>
                        </a:rPr>
                        <a:t>671812,72</a:t>
                      </a:r>
                      <a:endParaRPr lang="tr-TR" sz="1100" b="1" i="0" u="none" strike="noStrike" dirty="0">
                        <a:solidFill>
                          <a:srgbClr val="000000"/>
                        </a:solidFill>
                        <a:effectLst/>
                        <a:latin typeface="Calibri"/>
                      </a:endParaRPr>
                    </a:p>
                  </a:txBody>
                  <a:tcPr marL="9525" marR="9525" marT="9525" marB="0"/>
                </a:tc>
                <a:tc>
                  <a:txBody>
                    <a:bodyPr/>
                    <a:lstStyle/>
                    <a:p>
                      <a:pPr algn="r" fontAlgn="t"/>
                      <a:r>
                        <a:rPr lang="tr-TR" sz="1100" b="1" u="none" strike="noStrike" dirty="0">
                          <a:effectLst/>
                        </a:rPr>
                        <a:t>73.153.78</a:t>
                      </a:r>
                      <a:endParaRPr lang="tr-TR" sz="1100" b="1" i="0" u="none" strike="noStrike" dirty="0">
                        <a:solidFill>
                          <a:srgbClr val="000000"/>
                        </a:solidFill>
                        <a:effectLst/>
                        <a:latin typeface="Calibri"/>
                      </a:endParaRPr>
                    </a:p>
                  </a:txBody>
                  <a:tcPr marL="9525" marR="9525" marT="9525" marB="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43583605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İHTİYAÇ VE GEREKSİNİMLER</a:t>
            </a:r>
            <a:endParaRPr lang="tr-TR" dirty="0"/>
          </a:p>
        </p:txBody>
      </p:sp>
      <p:sp>
        <p:nvSpPr>
          <p:cNvPr id="3" name="İçerik Yer Tutucusu 2"/>
          <p:cNvSpPr>
            <a:spLocks noGrp="1"/>
          </p:cNvSpPr>
          <p:nvPr>
            <p:ph idx="1"/>
          </p:nvPr>
        </p:nvSpPr>
        <p:spPr/>
        <p:txBody>
          <a:bodyPr>
            <a:normAutofit fontScale="85000" lnSpcReduction="20000"/>
          </a:bodyPr>
          <a:lstStyle/>
          <a:p>
            <a:pPr algn="just"/>
            <a:r>
              <a:rPr lang="tr-TR" dirty="0"/>
              <a:t>Daha güvenli, kontrol edilebilir, kesintisiz bir hizmet kalitesi için Sistem Odası ihtiyacı bulunmaktadır.</a:t>
            </a:r>
          </a:p>
          <a:p>
            <a:pPr algn="just"/>
            <a:endParaRPr lang="tr-TR" dirty="0" smtClean="0"/>
          </a:p>
          <a:p>
            <a:pPr algn="just"/>
            <a:r>
              <a:rPr lang="tr-TR" dirty="0" smtClean="0"/>
              <a:t>Yapılan yeni binalarda proje aşamasında Bilgi İşlem Daire Başkanlığı ile koordineli çalışma gerçekleşmediğinden dolayı proje bitiminde sistemlere uyumsuz cihaz kullanımı ile karşılaşılmakta, dolayısıyla kamusal zarara neden olmaktadır.</a:t>
            </a:r>
          </a:p>
          <a:p>
            <a:pPr algn="just"/>
            <a:endParaRPr lang="tr-TR" dirty="0" smtClean="0"/>
          </a:p>
          <a:p>
            <a:pPr algn="just"/>
            <a:r>
              <a:rPr lang="tr-TR" dirty="0" smtClean="0"/>
              <a:t>Rektörlük Binası, Eğitim Fakültesi, Ziraat Fakültesi, </a:t>
            </a:r>
            <a:r>
              <a:rPr lang="tr-TR" dirty="0" err="1" smtClean="0"/>
              <a:t>Medico</a:t>
            </a:r>
            <a:r>
              <a:rPr lang="tr-TR" dirty="0" smtClean="0"/>
              <a:t> ve Spor salonları için 70 adet Access Point (kablosuz bağlantı) ihtiyacı bulunmaktadır.</a:t>
            </a:r>
          </a:p>
          <a:p>
            <a:pPr algn="just"/>
            <a:endParaRPr lang="tr-TR" dirty="0" smtClean="0"/>
          </a:p>
          <a:p>
            <a:endParaRPr lang="tr-TR" dirty="0"/>
          </a:p>
        </p:txBody>
      </p:sp>
    </p:spTree>
    <p:extLst>
      <p:ext uri="{BB962C8B-B14F-4D97-AF65-F5344CB8AC3E}">
        <p14:creationId xmlns:p14="http://schemas.microsoft.com/office/powerpoint/2010/main" val="193656056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İHTİYAÇ VE GEREKSİNİMLER</a:t>
            </a:r>
          </a:p>
        </p:txBody>
      </p:sp>
      <p:sp>
        <p:nvSpPr>
          <p:cNvPr id="3" name="İçerik Yer Tutucusu 2"/>
          <p:cNvSpPr>
            <a:spLocks noGrp="1"/>
          </p:cNvSpPr>
          <p:nvPr>
            <p:ph idx="1"/>
          </p:nvPr>
        </p:nvSpPr>
        <p:spPr>
          <a:xfrm>
            <a:off x="457200" y="1600200"/>
            <a:ext cx="8435280" cy="4525963"/>
          </a:xfrm>
        </p:spPr>
        <p:txBody>
          <a:bodyPr>
            <a:normAutofit fontScale="70000" lnSpcReduction="20000"/>
          </a:bodyPr>
          <a:lstStyle/>
          <a:p>
            <a:pPr algn="just"/>
            <a:r>
              <a:rPr lang="tr-TR" dirty="0" smtClean="0"/>
              <a:t>Mevcut ihtiyacımızı karşılayacak ve internet hizmetlerini daha kaliteli seviyeye ulaştıracak Güvenlik Duvarı.</a:t>
            </a:r>
          </a:p>
          <a:p>
            <a:pPr algn="just"/>
            <a:endParaRPr lang="tr-TR" dirty="0" smtClean="0"/>
          </a:p>
          <a:p>
            <a:pPr algn="just"/>
            <a:r>
              <a:rPr lang="tr-TR" dirty="0" smtClean="0"/>
              <a:t>Personellerimizin hızla gelişen teknolojik gelişmeleri takip edebilmesi ve güncel bilgi donanımı için belli periyodlarla kurum dışı Eğitim gereksinimi. </a:t>
            </a:r>
          </a:p>
          <a:p>
            <a:pPr algn="just"/>
            <a:endParaRPr lang="tr-TR" dirty="0"/>
          </a:p>
          <a:p>
            <a:pPr algn="just"/>
            <a:r>
              <a:rPr lang="tr-TR" dirty="0" smtClean="0"/>
              <a:t>Yedekli çalışan sistemin olması, herhangi bir felaket durumunda sunucuların güvenilirliğinin sağlanması düşüncesiyle BULUT (</a:t>
            </a:r>
            <a:r>
              <a:rPr lang="tr-TR" dirty="0" err="1" smtClean="0"/>
              <a:t>cloud</a:t>
            </a:r>
            <a:r>
              <a:rPr lang="tr-TR" dirty="0" smtClean="0"/>
              <a:t>) sistemine geçilmesi düşünülmektedir.</a:t>
            </a:r>
          </a:p>
          <a:p>
            <a:pPr algn="just"/>
            <a:endParaRPr lang="tr-TR" dirty="0"/>
          </a:p>
          <a:p>
            <a:pPr algn="just"/>
            <a:r>
              <a:rPr lang="tr-TR" dirty="0" smtClean="0"/>
              <a:t>Mevcut yedekleme yazılımı Server yedeklemeleri için yeterli ihtiyacı karşılamadığından yeni bir yedekleme sistemi ihtiyacı bulunmaktadır.</a:t>
            </a:r>
          </a:p>
          <a:p>
            <a:pPr algn="just"/>
            <a:endParaRPr lang="tr-TR" dirty="0" smtClean="0"/>
          </a:p>
          <a:p>
            <a:pPr lvl="0" algn="just"/>
            <a:endParaRPr lang="tr-TR" dirty="0"/>
          </a:p>
        </p:txBody>
      </p:sp>
    </p:spTree>
    <p:extLst>
      <p:ext uri="{BB962C8B-B14F-4D97-AF65-F5344CB8AC3E}">
        <p14:creationId xmlns:p14="http://schemas.microsoft.com/office/powerpoint/2010/main" val="422598151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algn="ctr"/>
            <a:endParaRPr lang="tr-TR" dirty="0"/>
          </a:p>
          <a:p>
            <a:pPr marL="0" indent="0" algn="ctr">
              <a:buNone/>
            </a:pPr>
            <a:r>
              <a:rPr lang="tr-TR" sz="6600" dirty="0" smtClean="0"/>
              <a:t>Katılım ve </a:t>
            </a:r>
            <a:r>
              <a:rPr lang="tr-TR" sz="6600" smtClean="0"/>
              <a:t>İlginiz İçin </a:t>
            </a:r>
            <a:r>
              <a:rPr lang="tr-TR" sz="6600" dirty="0" smtClean="0"/>
              <a:t>Teşekkür Ederiz</a:t>
            </a:r>
            <a:r>
              <a:rPr lang="tr-TR" sz="6600" b="1" dirty="0" smtClean="0"/>
              <a:t>.</a:t>
            </a:r>
            <a:endParaRPr lang="tr-TR" sz="6600" b="1" dirty="0"/>
          </a:p>
        </p:txBody>
      </p:sp>
    </p:spTree>
    <p:extLst>
      <p:ext uri="{BB962C8B-B14F-4D97-AF65-F5344CB8AC3E}">
        <p14:creationId xmlns:p14="http://schemas.microsoft.com/office/powerpoint/2010/main" val="91071857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1266</TotalTime>
  <Words>1404</Words>
  <Application>Microsoft Office PowerPoint</Application>
  <PresentationFormat>Ekran Gösterisi (4:3)</PresentationFormat>
  <Paragraphs>423</Paragraphs>
  <Slides>48</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48</vt:i4>
      </vt:variant>
    </vt:vector>
  </HeadingPairs>
  <TitlesOfParts>
    <vt:vector size="52" baseType="lpstr">
      <vt:lpstr>Arial</vt:lpstr>
      <vt:lpstr>Calibri</vt:lpstr>
      <vt:lpstr>Times New Roman</vt:lpstr>
      <vt:lpstr>Ofis Teması</vt:lpstr>
      <vt:lpstr>PowerPoint Sunusu</vt:lpstr>
      <vt:lpstr>SİİRT ÜNİVERSİTESİ BİLGİ İŞLEM DAİRE BAŞKANLIĞI</vt:lpstr>
      <vt:lpstr>PowerPoint Sunusu</vt:lpstr>
      <vt:lpstr>PowerPoint Sunusu</vt:lpstr>
      <vt:lpstr>PowerPoint Sunusu</vt:lpstr>
      <vt:lpstr>PowerPoint Sunusu</vt:lpstr>
      <vt:lpstr>WEB YAZILIM</vt:lpstr>
      <vt:lpstr>PowerPoint Sunusu</vt:lpstr>
      <vt:lpstr>PowerPoint Sunusu</vt:lpstr>
      <vt:lpstr>WEB YAZILIM</vt:lpstr>
      <vt:lpstr>www.siirt.edu.tr   2016 yılı ziyaretçi Google analitik verileri.</vt:lpstr>
      <vt:lpstr>WEB YAZILIM  Ülkeler bazında site ziyaret oranı</vt:lpstr>
      <vt:lpstr>WEB YAZILIM  Siteye erişim platformları</vt:lpstr>
      <vt:lpstr>WEB YAZILIM</vt:lpstr>
      <vt:lpstr>WEB YAZILIM  SİU 360 Güvenlik Yazılımı</vt:lpstr>
      <vt:lpstr>WEB YAZILIM  SİU 360 Güvenlik Yazılımı Analiz Ekranı</vt:lpstr>
      <vt:lpstr>WEB YAZILIM  SİU 360 Güvenlik Yazılımı Torrent Yapan IP Listesi</vt:lpstr>
      <vt:lpstr>  WEB YAZILIM  SİU 360 Güvenlik Yazılımı   </vt:lpstr>
      <vt:lpstr>EBYS</vt:lpstr>
      <vt:lpstr>EBYS 2016 Sistem Özet Raporu</vt:lpstr>
      <vt:lpstr>EBYS 2016 Çevre Etkisi</vt:lpstr>
      <vt:lpstr>AĞ - NETWORK</vt:lpstr>
      <vt:lpstr>AĞ - NETWORK</vt:lpstr>
      <vt:lpstr>AĞ - NETWORK</vt:lpstr>
      <vt:lpstr>SİSTEM ve SUNUCULAR</vt:lpstr>
      <vt:lpstr>SİSTEM ve SUNUCULAR</vt:lpstr>
      <vt:lpstr>SİSTEM ve SUNUCULAR</vt:lpstr>
      <vt:lpstr>SİSTEM ve SUNUCULAR  Gmail Kullanıcı Hesapları</vt:lpstr>
      <vt:lpstr>SİSTEM ve SUNUCULAR</vt:lpstr>
      <vt:lpstr>SİSTEM ve SUNUCULAR  Veam Backup Yedekleme Sunucusu</vt:lpstr>
      <vt:lpstr> GÜVENLİK KAMERA SİSTEMİ  Mevcut Kamera sayımız;  </vt:lpstr>
      <vt:lpstr> GÜVENLİK KAMERA SİSTEMİ  2016 yılında eklenen kamera sayısı</vt:lpstr>
      <vt:lpstr>GÜVENLİK KAMERA SİSTEMİ</vt:lpstr>
      <vt:lpstr>GÜVENLİK KAMERA SİSTEMİ</vt:lpstr>
      <vt:lpstr>GÜVENLİK KAMERA SİSTEMİ</vt:lpstr>
      <vt:lpstr>GÜVENLİK KAMERA SİSTEMİ</vt:lpstr>
      <vt:lpstr>GÜVENLİK KAMERA SİSTEMİ</vt:lpstr>
      <vt:lpstr>GÜVENLİK KAMERA SİSTEMİ</vt:lpstr>
      <vt:lpstr>GÜVENLİK KAMERA SİSTEMİ</vt:lpstr>
      <vt:lpstr>TEKNİK SERVİS  Aylık Talep ve Çözüm Tablosu</vt:lpstr>
      <vt:lpstr>TEKNİK SERVİS  Kategori Bazında Çözüm Tablosu</vt:lpstr>
      <vt:lpstr>TEKNİK SERVİS</vt:lpstr>
      <vt:lpstr>TEKNİK SERVİS</vt:lpstr>
      <vt:lpstr> İDARİ HİZMETLER  Taşınır Malzeme Listesi </vt:lpstr>
      <vt:lpstr>İDARİ HİZMETLER  2016 yılı Bütçe Uygulama Sonuçları</vt:lpstr>
      <vt:lpstr>İHTİYAÇ VE GEREKSİNİMLER</vt:lpstr>
      <vt:lpstr>İHTİYAÇ VE GEREKSİNİMLER</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Siirt Üniversitesi Bilgi İşlem Daire Başkanlığı</dc:title>
  <dc:creator>me</dc:creator>
  <cp:lastModifiedBy>Edip Ertaş</cp:lastModifiedBy>
  <cp:revision>115</cp:revision>
  <dcterms:created xsi:type="dcterms:W3CDTF">2017-03-31T11:18:13Z</dcterms:created>
  <dcterms:modified xsi:type="dcterms:W3CDTF">2018-06-05T07:29:39Z</dcterms:modified>
</cp:coreProperties>
</file>