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gif" ContentType="image/gi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0" r:id="rId3"/>
    <p:sldId id="381" r:id="rId4"/>
    <p:sldId id="390" r:id="rId5"/>
    <p:sldId id="393" r:id="rId6"/>
    <p:sldId id="397" r:id="rId7"/>
    <p:sldId id="384" r:id="rId8"/>
    <p:sldId id="383" r:id="rId9"/>
    <p:sldId id="385" r:id="rId10"/>
    <p:sldId id="386" r:id="rId11"/>
    <p:sldId id="396" r:id="rId12"/>
    <p:sldId id="417" r:id="rId13"/>
    <p:sldId id="395" r:id="rId14"/>
    <p:sldId id="391" r:id="rId15"/>
    <p:sldId id="402" r:id="rId16"/>
    <p:sldId id="398" r:id="rId17"/>
    <p:sldId id="401" r:id="rId18"/>
    <p:sldId id="424" r:id="rId19"/>
    <p:sldId id="430" r:id="rId20"/>
    <p:sldId id="411" r:id="rId21"/>
    <p:sldId id="410" r:id="rId22"/>
    <p:sldId id="412" r:id="rId23"/>
    <p:sldId id="431" r:id="rId24"/>
    <p:sldId id="432" r:id="rId25"/>
    <p:sldId id="428" r:id="rId26"/>
    <p:sldId id="413" r:id="rId27"/>
    <p:sldId id="405" r:id="rId28"/>
    <p:sldId id="392" r:id="rId29"/>
    <p:sldId id="404" r:id="rId30"/>
    <p:sldId id="407" r:id="rId31"/>
    <p:sldId id="408" r:id="rId32"/>
    <p:sldId id="409" r:id="rId33"/>
    <p:sldId id="414" r:id="rId34"/>
    <p:sldId id="415" r:id="rId35"/>
    <p:sldId id="419" r:id="rId36"/>
    <p:sldId id="421" r:id="rId37"/>
    <p:sldId id="418" r:id="rId38"/>
    <p:sldId id="425" r:id="rId39"/>
    <p:sldId id="420" r:id="rId40"/>
    <p:sldId id="429" r:id="rId41"/>
    <p:sldId id="400" r:id="rId42"/>
    <p:sldId id="403" r:id="rId43"/>
    <p:sldId id="399" r:id="rId44"/>
    <p:sldId id="422" r:id="rId45"/>
    <p:sldId id="416" r:id="rId46"/>
    <p:sldId id="423" r:id="rId47"/>
    <p:sldId id="427" r:id="rId48"/>
    <p:sldId id="394" r:id="rId49"/>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1A736"/>
    <a:srgbClr val="85AB3A"/>
    <a:srgbClr val="88AE3D"/>
    <a:srgbClr val="85AC3A"/>
    <a:srgbClr val="80A635"/>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372"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al__ma_Sayfas_.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al__ma_Sayfas_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Sayfa1!$B$1</c:f>
              <c:strCache>
                <c:ptCount val="1"/>
                <c:pt idx="0">
                  <c:v>2016</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dLbl>
              <c:idx val="0"/>
              <c:layout>
                <c:manualLayout>
                  <c:x val="3.7216729630039504E-2"/>
                  <c:y val="-4.123264376669069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BC0E-420B-B2A7-3DB36CD1E38A}"/>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Sayfa1!$A$2</c:f>
              <c:strCache>
                <c:ptCount val="1"/>
                <c:pt idx="0">
                  <c:v>Teknik Destek Sayısı</c:v>
                </c:pt>
              </c:strCache>
            </c:strRef>
          </c:cat>
          <c:val>
            <c:numRef>
              <c:f>Sayfa1!$B$2</c:f>
              <c:numCache>
                <c:formatCode>General</c:formatCode>
                <c:ptCount val="1"/>
                <c:pt idx="0">
                  <c:v>1483</c:v>
                </c:pt>
              </c:numCache>
            </c:numRef>
          </c:val>
          <c:extLst>
            <c:ext xmlns:c16="http://schemas.microsoft.com/office/drawing/2014/chart" uri="{C3380CC4-5D6E-409C-BE32-E72D297353CC}">
              <c16:uniqueId val="{00000000-BC0E-420B-B2A7-3DB36CD1E38A}"/>
            </c:ext>
          </c:extLst>
        </c:ser>
        <c:ser>
          <c:idx val="1"/>
          <c:order val="1"/>
          <c:tx>
            <c:strRef>
              <c:f>Sayfa1!$C$1</c:f>
              <c:strCache>
                <c:ptCount val="1"/>
                <c:pt idx="0">
                  <c:v>2017</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dLbl>
              <c:idx val="0"/>
              <c:layout>
                <c:manualLayout>
                  <c:x val="2.5765428205412003E-2"/>
                  <c:y val="-4.123264376669066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BC0E-420B-B2A7-3DB36CD1E38A}"/>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Sayfa1!$A$2</c:f>
              <c:strCache>
                <c:ptCount val="1"/>
                <c:pt idx="0">
                  <c:v>Teknik Destek Sayısı</c:v>
                </c:pt>
              </c:strCache>
            </c:strRef>
          </c:cat>
          <c:val>
            <c:numRef>
              <c:f>Sayfa1!$C$2</c:f>
              <c:numCache>
                <c:formatCode>General</c:formatCode>
                <c:ptCount val="1"/>
                <c:pt idx="0">
                  <c:v>1203</c:v>
                </c:pt>
              </c:numCache>
            </c:numRef>
          </c:val>
          <c:extLst>
            <c:ext xmlns:c16="http://schemas.microsoft.com/office/drawing/2014/chart" uri="{C3380CC4-5D6E-409C-BE32-E72D297353CC}">
              <c16:uniqueId val="{00000001-BC0E-420B-B2A7-3DB36CD1E38A}"/>
            </c:ext>
          </c:extLst>
        </c:ser>
        <c:ser>
          <c:idx val="2"/>
          <c:order val="2"/>
          <c:tx>
            <c:strRef>
              <c:f>Sayfa1!$D$1</c:f>
              <c:strCache>
                <c:ptCount val="1"/>
                <c:pt idx="0">
                  <c:v>2018</c:v>
                </c:pt>
              </c:strCache>
            </c:strRef>
          </c:tx>
          <c:spPr>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noFill/>
            </a:ln>
            <a:effectLst>
              <a:outerShdw blurRad="57150" dist="19050" dir="5400000" algn="ctr" rotWithShape="0">
                <a:srgbClr val="000000">
                  <a:alpha val="63000"/>
                </a:srgbClr>
              </a:outerShdw>
            </a:effectLst>
            <a:sp3d/>
          </c:spPr>
          <c:invertIfNegative val="0"/>
          <c:dLbls>
            <c:dLbl>
              <c:idx val="0"/>
              <c:layout>
                <c:manualLayout>
                  <c:x val="3.4353904273882671E-2"/>
                  <c:y val="-4.440438559489764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BC0E-420B-B2A7-3DB36CD1E38A}"/>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Sayfa1!$A$2</c:f>
              <c:strCache>
                <c:ptCount val="1"/>
                <c:pt idx="0">
                  <c:v>Teknik Destek Sayısı</c:v>
                </c:pt>
              </c:strCache>
            </c:strRef>
          </c:cat>
          <c:val>
            <c:numRef>
              <c:f>Sayfa1!$D$2</c:f>
              <c:numCache>
                <c:formatCode>General</c:formatCode>
                <c:ptCount val="1"/>
                <c:pt idx="0">
                  <c:v>1644</c:v>
                </c:pt>
              </c:numCache>
            </c:numRef>
          </c:val>
          <c:extLst>
            <c:ext xmlns:c16="http://schemas.microsoft.com/office/drawing/2014/chart" uri="{C3380CC4-5D6E-409C-BE32-E72D297353CC}">
              <c16:uniqueId val="{00000002-BC0E-420B-B2A7-3DB36CD1E38A}"/>
            </c:ext>
          </c:extLst>
        </c:ser>
        <c:dLbls>
          <c:showLegendKey val="0"/>
          <c:showVal val="1"/>
          <c:showCatName val="0"/>
          <c:showSerName val="0"/>
          <c:showPercent val="0"/>
          <c:showBubbleSize val="0"/>
        </c:dLbls>
        <c:gapWidth val="150"/>
        <c:shape val="box"/>
        <c:axId val="878158960"/>
        <c:axId val="878162288"/>
        <c:axId val="0"/>
      </c:bar3DChart>
      <c:catAx>
        <c:axId val="878158960"/>
        <c:scaling>
          <c:orientation val="minMax"/>
        </c:scaling>
        <c:delete val="0"/>
        <c:axPos val="b"/>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878162288"/>
        <c:crosses val="autoZero"/>
        <c:auto val="1"/>
        <c:lblAlgn val="ctr"/>
        <c:lblOffset val="100"/>
        <c:noMultiLvlLbl val="0"/>
      </c:catAx>
      <c:valAx>
        <c:axId val="87816228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878158960"/>
        <c:crosses val="autoZero"/>
        <c:crossBetween val="between"/>
      </c:valAx>
      <c:spPr>
        <a:noFill/>
        <a:ln>
          <a:noFill/>
        </a:ln>
        <a:effectLst/>
      </c:spPr>
    </c:plotArea>
    <c:legend>
      <c:legendPos val="b"/>
      <c:layout>
        <c:manualLayout>
          <c:xMode val="edge"/>
          <c:yMode val="edge"/>
          <c:x val="0.33585539981835705"/>
          <c:y val="0.91606322405309148"/>
          <c:w val="0.38554570748642358"/>
          <c:h val="6.4906324977666685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chart>
  <c:spPr>
    <a:noFill/>
    <a:ln>
      <a:noFill/>
    </a:ln>
    <a:effectLst/>
  </c:spPr>
  <c:txPr>
    <a:bodyPr/>
    <a:lstStyle/>
    <a:p>
      <a:pPr>
        <a:defRPr/>
      </a:pPr>
      <a:endParaRPr lang="tr-T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Sayfa1!$B$1</c:f>
              <c:strCache>
                <c:ptCount val="1"/>
                <c:pt idx="0">
                  <c:v>2016</c:v>
                </c:pt>
              </c:strCache>
            </c:strRef>
          </c:tx>
          <c:spPr>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9525" cap="flat" cmpd="sng" algn="ctr">
              <a:solidFill>
                <a:schemeClr val="accent1">
                  <a:shade val="95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50000"/>
                        <a:lumOff val="50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Sayfa1!$A$2:$A$12</c:f>
              <c:strCache>
                <c:ptCount val="11"/>
                <c:pt idx="0">
                  <c:v>Mehmet Aktuğ</c:v>
                </c:pt>
                <c:pt idx="1">
                  <c:v>Yıldıırım Soylu</c:v>
                </c:pt>
                <c:pt idx="2">
                  <c:v>Bilal Koç</c:v>
                </c:pt>
                <c:pt idx="3">
                  <c:v>Bedrettin Toprak</c:v>
                </c:pt>
                <c:pt idx="4">
                  <c:v>Hayrettin Toprak</c:v>
                </c:pt>
                <c:pt idx="5">
                  <c:v>Sema Ayaz</c:v>
                </c:pt>
                <c:pt idx="6">
                  <c:v>Nurullah Nergiz</c:v>
                </c:pt>
                <c:pt idx="7">
                  <c:v>Burhan Özdemir</c:v>
                </c:pt>
                <c:pt idx="8">
                  <c:v>Ayhan Talay</c:v>
                </c:pt>
                <c:pt idx="9">
                  <c:v>Edip Ertaş</c:v>
                </c:pt>
                <c:pt idx="10">
                  <c:v>Mansur Beştaş</c:v>
                </c:pt>
              </c:strCache>
            </c:strRef>
          </c:cat>
          <c:val>
            <c:numRef>
              <c:f>Sayfa1!$B$2:$B$12</c:f>
              <c:numCache>
                <c:formatCode>General</c:formatCode>
                <c:ptCount val="11"/>
                <c:pt idx="0">
                  <c:v>65</c:v>
                </c:pt>
                <c:pt idx="1">
                  <c:v>1</c:v>
                </c:pt>
                <c:pt idx="2">
                  <c:v>358</c:v>
                </c:pt>
                <c:pt idx="3">
                  <c:v>255</c:v>
                </c:pt>
                <c:pt idx="4">
                  <c:v>263</c:v>
                </c:pt>
                <c:pt idx="5">
                  <c:v>83</c:v>
                </c:pt>
                <c:pt idx="6">
                  <c:v>38</c:v>
                </c:pt>
                <c:pt idx="7">
                  <c:v>61</c:v>
                </c:pt>
                <c:pt idx="8">
                  <c:v>189</c:v>
                </c:pt>
                <c:pt idx="9">
                  <c:v>118</c:v>
                </c:pt>
                <c:pt idx="10">
                  <c:v>50</c:v>
                </c:pt>
              </c:numCache>
            </c:numRef>
          </c:val>
          <c:extLst>
            <c:ext xmlns:c16="http://schemas.microsoft.com/office/drawing/2014/chart" uri="{C3380CC4-5D6E-409C-BE32-E72D297353CC}">
              <c16:uniqueId val="{00000000-4B8A-428D-8934-CF413A2B239E}"/>
            </c:ext>
          </c:extLst>
        </c:ser>
        <c:ser>
          <c:idx val="1"/>
          <c:order val="1"/>
          <c:tx>
            <c:strRef>
              <c:f>Sayfa1!$C$1</c:f>
              <c:strCache>
                <c:ptCount val="1"/>
                <c:pt idx="0">
                  <c:v>2017</c:v>
                </c:pt>
              </c:strCache>
            </c:strRef>
          </c:tx>
          <c:spPr>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9525" cap="flat" cmpd="sng" algn="ctr">
              <a:solidFill>
                <a:schemeClr val="accent2">
                  <a:shade val="95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50000"/>
                        <a:lumOff val="50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Sayfa1!$A$2:$A$12</c:f>
              <c:strCache>
                <c:ptCount val="11"/>
                <c:pt idx="0">
                  <c:v>Mehmet Aktuğ</c:v>
                </c:pt>
                <c:pt idx="1">
                  <c:v>Yıldıırım Soylu</c:v>
                </c:pt>
                <c:pt idx="2">
                  <c:v>Bilal Koç</c:v>
                </c:pt>
                <c:pt idx="3">
                  <c:v>Bedrettin Toprak</c:v>
                </c:pt>
                <c:pt idx="4">
                  <c:v>Hayrettin Toprak</c:v>
                </c:pt>
                <c:pt idx="5">
                  <c:v>Sema Ayaz</c:v>
                </c:pt>
                <c:pt idx="6">
                  <c:v>Nurullah Nergiz</c:v>
                </c:pt>
                <c:pt idx="7">
                  <c:v>Burhan Özdemir</c:v>
                </c:pt>
                <c:pt idx="8">
                  <c:v>Ayhan Talay</c:v>
                </c:pt>
                <c:pt idx="9">
                  <c:v>Edip Ertaş</c:v>
                </c:pt>
                <c:pt idx="10">
                  <c:v>Mansur Beştaş</c:v>
                </c:pt>
              </c:strCache>
            </c:strRef>
          </c:cat>
          <c:val>
            <c:numRef>
              <c:f>Sayfa1!$C$2:$C$12</c:f>
              <c:numCache>
                <c:formatCode>General</c:formatCode>
                <c:ptCount val="11"/>
                <c:pt idx="0">
                  <c:v>69</c:v>
                </c:pt>
                <c:pt idx="1">
                  <c:v>80</c:v>
                </c:pt>
                <c:pt idx="2">
                  <c:v>414</c:v>
                </c:pt>
                <c:pt idx="3">
                  <c:v>186</c:v>
                </c:pt>
                <c:pt idx="4">
                  <c:v>203</c:v>
                </c:pt>
                <c:pt idx="5">
                  <c:v>78</c:v>
                </c:pt>
                <c:pt idx="6">
                  <c:v>10</c:v>
                </c:pt>
                <c:pt idx="7">
                  <c:v>70</c:v>
                </c:pt>
                <c:pt idx="8">
                  <c:v>48</c:v>
                </c:pt>
                <c:pt idx="9">
                  <c:v>44</c:v>
                </c:pt>
                <c:pt idx="10">
                  <c:v>1</c:v>
                </c:pt>
              </c:numCache>
            </c:numRef>
          </c:val>
          <c:extLst>
            <c:ext xmlns:c16="http://schemas.microsoft.com/office/drawing/2014/chart" uri="{C3380CC4-5D6E-409C-BE32-E72D297353CC}">
              <c16:uniqueId val="{00000001-4B8A-428D-8934-CF413A2B239E}"/>
            </c:ext>
          </c:extLst>
        </c:ser>
        <c:ser>
          <c:idx val="2"/>
          <c:order val="2"/>
          <c:tx>
            <c:strRef>
              <c:f>Sayfa1!$D$1</c:f>
              <c:strCache>
                <c:ptCount val="1"/>
                <c:pt idx="0">
                  <c:v>2018</c:v>
                </c:pt>
              </c:strCache>
            </c:strRef>
          </c:tx>
          <c:spPr>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9525" cap="flat" cmpd="sng" algn="ctr">
              <a:solidFill>
                <a:schemeClr val="accent3">
                  <a:shade val="95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50000"/>
                        <a:lumOff val="50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Sayfa1!$A$2:$A$12</c:f>
              <c:strCache>
                <c:ptCount val="11"/>
                <c:pt idx="0">
                  <c:v>Mehmet Aktuğ</c:v>
                </c:pt>
                <c:pt idx="1">
                  <c:v>Yıldıırım Soylu</c:v>
                </c:pt>
                <c:pt idx="2">
                  <c:v>Bilal Koç</c:v>
                </c:pt>
                <c:pt idx="3">
                  <c:v>Bedrettin Toprak</c:v>
                </c:pt>
                <c:pt idx="4">
                  <c:v>Hayrettin Toprak</c:v>
                </c:pt>
                <c:pt idx="5">
                  <c:v>Sema Ayaz</c:v>
                </c:pt>
                <c:pt idx="6">
                  <c:v>Nurullah Nergiz</c:v>
                </c:pt>
                <c:pt idx="7">
                  <c:v>Burhan Özdemir</c:v>
                </c:pt>
                <c:pt idx="8">
                  <c:v>Ayhan Talay</c:v>
                </c:pt>
                <c:pt idx="9">
                  <c:v>Edip Ertaş</c:v>
                </c:pt>
                <c:pt idx="10">
                  <c:v>Mansur Beştaş</c:v>
                </c:pt>
              </c:strCache>
            </c:strRef>
          </c:cat>
          <c:val>
            <c:numRef>
              <c:f>Sayfa1!$D$2:$D$12</c:f>
              <c:numCache>
                <c:formatCode>General</c:formatCode>
                <c:ptCount val="11"/>
                <c:pt idx="0">
                  <c:v>154</c:v>
                </c:pt>
                <c:pt idx="1">
                  <c:v>225</c:v>
                </c:pt>
                <c:pt idx="2">
                  <c:v>359</c:v>
                </c:pt>
                <c:pt idx="3">
                  <c:v>175</c:v>
                </c:pt>
                <c:pt idx="4">
                  <c:v>210</c:v>
                </c:pt>
                <c:pt idx="5">
                  <c:v>248</c:v>
                </c:pt>
                <c:pt idx="6">
                  <c:v>15</c:v>
                </c:pt>
                <c:pt idx="7">
                  <c:v>139</c:v>
                </c:pt>
                <c:pt idx="8">
                  <c:v>71</c:v>
                </c:pt>
                <c:pt idx="9">
                  <c:v>42</c:v>
                </c:pt>
                <c:pt idx="10">
                  <c:v>6</c:v>
                </c:pt>
              </c:numCache>
            </c:numRef>
          </c:val>
          <c:extLst>
            <c:ext xmlns:c16="http://schemas.microsoft.com/office/drawing/2014/chart" uri="{C3380CC4-5D6E-409C-BE32-E72D297353CC}">
              <c16:uniqueId val="{00000002-4B8A-428D-8934-CF413A2B239E}"/>
            </c:ext>
          </c:extLst>
        </c:ser>
        <c:dLbls>
          <c:dLblPos val="outEnd"/>
          <c:showLegendKey val="0"/>
          <c:showVal val="1"/>
          <c:showCatName val="0"/>
          <c:showSerName val="0"/>
          <c:showPercent val="0"/>
          <c:showBubbleSize val="0"/>
        </c:dLbls>
        <c:gapWidth val="100"/>
        <c:axId val="966919792"/>
        <c:axId val="966920624"/>
      </c:barChart>
      <c:catAx>
        <c:axId val="96691979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tr-TR"/>
          </a:p>
        </c:txPr>
        <c:crossAx val="966920624"/>
        <c:crosses val="autoZero"/>
        <c:auto val="1"/>
        <c:lblAlgn val="ctr"/>
        <c:lblOffset val="100"/>
        <c:noMultiLvlLbl val="0"/>
      </c:catAx>
      <c:valAx>
        <c:axId val="966920624"/>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tr-TR"/>
          </a:p>
        </c:txPr>
        <c:crossAx val="966919792"/>
        <c:crosses val="autoZero"/>
        <c:crossBetween val="between"/>
      </c:valAx>
      <c:spPr>
        <a:noFill/>
        <a:ln>
          <a:noFill/>
        </a:ln>
        <a:effectLst/>
      </c:spPr>
    </c:plotArea>
    <c:legend>
      <c:legendPos val="r"/>
      <c:layout>
        <c:manualLayout>
          <c:xMode val="edge"/>
          <c:yMode val="edge"/>
          <c:x val="0.74040880443055224"/>
          <c:y val="0.33646990170144137"/>
          <c:w val="7.835300601884547E-2"/>
          <c:h val="0.1551783331976617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tr-TR"/>
        </a:p>
      </c:txPr>
    </c:legend>
    <c:plotVisOnly val="1"/>
    <c:dispBlanksAs val="gap"/>
    <c:showDLblsOverMax val="0"/>
  </c:chart>
  <c:spPr>
    <a:noFill/>
    <a:ln>
      <a:noFill/>
    </a:ln>
    <a:effectLst/>
  </c:spPr>
  <c:txPr>
    <a:bodyPr/>
    <a:lstStyle/>
    <a:p>
      <a:pPr>
        <a:defRPr/>
      </a:pPr>
      <a:endParaRPr lang="tr-T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47">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charts/style2.xml><?xml version="1.0" encoding="utf-8"?>
<cs:chartStyle xmlns:cs="http://schemas.microsoft.com/office/drawing/2012/chartStyle" xmlns:a="http://schemas.openxmlformats.org/drawingml/2006/main" id="219">
  <cs:axisTitle>
    <cs:lnRef idx="0"/>
    <cs:fillRef idx="0"/>
    <cs:effectRef idx="0"/>
    <cs:fontRef idx="minor">
      <a:schemeClr val="tx1">
        <a:lumMod val="50000"/>
        <a:lumOff val="50000"/>
      </a:schemeClr>
    </cs:fontRef>
    <cs:defRPr sz="1197" kern="1200" cap="all"/>
  </cs:axisTitle>
  <cs:category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3D>
  <cs:dataPointLine>
    <cs:lnRef idx="0">
      <cs:styleClr val="auto"/>
    </cs:lnRef>
    <cs:fillRef idx="2">
      <cs:styleClr val="auto"/>
    </cs:fillRef>
    <cs:effectRef idx="1"/>
    <cs:fontRef idx="minor">
      <a:schemeClr val="dk1"/>
    </cs:fontRef>
    <cs:spPr>
      <a:ln w="15875" cap="rnd">
        <a:solidFill>
          <a:schemeClr val="phClr"/>
        </a:solidFill>
        <a:round/>
      </a:ln>
    </cs:spPr>
  </cs:dataPointLine>
  <cs:dataPointMarker>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Marker>
  <cs:dataPointMarkerLayout symbol="circle" size="4"/>
  <cs:dataPointWireframe>
    <cs:lnRef idx="0">
      <cs:styleClr val="auto"/>
    </cs:lnRef>
    <cs:fillRef idx="2"/>
    <cs:effectRef idx="0"/>
    <cs:fontRef idx="minor">
      <a:schemeClr val="dk1"/>
    </cs:fontRef>
    <cs:spPr>
      <a:ln w="9525" cap="rnd">
        <a:solidFill>
          <a:schemeClr val="phClr"/>
        </a:solidFill>
        <a:round/>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prstDash val="dash"/>
      </a:ln>
    </cs:spPr>
  </cs:dropLine>
  <cs:errorBar>
    <cs:lnRef idx="0"/>
    <cs:fillRef idx="0"/>
    <cs:effectRef idx="0"/>
    <cs:fontRef idx="minor">
      <a:schemeClr val="dk1"/>
    </cs:fontRef>
    <cs:spPr>
      <a:ln w="9525">
        <a:solidFill>
          <a:schemeClr val="tx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prstDash val="dash"/>
      </a:ln>
    </cs:spPr>
  </cs:seriesLine>
  <cs:title>
    <cs:lnRef idx="0"/>
    <cs:fillRef idx="0"/>
    <cs:effectRef idx="0"/>
    <cs:fontRef idx="minor">
      <a:schemeClr val="tx1">
        <a:lumMod val="50000"/>
        <a:lumOff val="50000"/>
      </a:schemeClr>
    </cs:fontRef>
    <cs:defRPr sz="1862" kern="1200" cap="none" spc="20" baseline="0"/>
  </cs:title>
  <cs:trendline>
    <cs:lnRef idx="0">
      <cs:styleClr val="auto"/>
    </cs:lnRef>
    <cs:fillRef idx="2"/>
    <cs:effectRef idx="0"/>
    <cs:fontRef idx="minor">
      <a:schemeClr val="dk1"/>
    </cs:fontRef>
    <cs:spPr>
      <a:ln w="9525" cap="rnd">
        <a:solidFill>
          <a:schemeClr val="phClr"/>
        </a:solidFill>
      </a:ln>
    </cs:spPr>
  </cs:trendline>
  <cs:trendlineLabel>
    <cs:lnRef idx="0"/>
    <cs:fillRef idx="0"/>
    <cs:effectRef idx="0"/>
    <cs:fontRef idx="minor">
      <a:schemeClr val="tx1">
        <a:lumMod val="50000"/>
        <a:lumOff val="50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50000"/>
        <a:lumOff val="50000"/>
      </a:schemeClr>
    </cs:fontRef>
    <cs:defRPr sz="1197" kern="1200"/>
  </cs:valueAxis>
  <cs:wall>
    <cs:lnRef idx="0"/>
    <cs:fillRef idx="0"/>
    <cs:effectRef idx="0"/>
    <cs:fontRef idx="minor">
      <a:schemeClr val="dk1"/>
    </cs:fontRef>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13.05.2019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13.05.2019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13.05.2019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13.05.2019</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13.05.2019</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13.05.2019</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13.05.2019</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13.05.2019</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13.05.2019</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13.05.2019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13.05.2019</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13.05.2019</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9.jpg"/><Relationship Id="rId13" Type="http://schemas.openxmlformats.org/officeDocument/2006/relationships/image" Target="../media/image14.jpeg"/><Relationship Id="rId3" Type="http://schemas.openxmlformats.org/officeDocument/2006/relationships/image" Target="../media/image4.jpg"/><Relationship Id="rId7" Type="http://schemas.openxmlformats.org/officeDocument/2006/relationships/image" Target="../media/image8.jpg"/><Relationship Id="rId12" Type="http://schemas.openxmlformats.org/officeDocument/2006/relationships/image" Target="../media/image13.jpg"/><Relationship Id="rId2" Type="http://schemas.openxmlformats.org/officeDocument/2006/relationships/image" Target="../media/image3.jpg"/><Relationship Id="rId16"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image" Target="../media/image7.jpg"/><Relationship Id="rId11" Type="http://schemas.openxmlformats.org/officeDocument/2006/relationships/image" Target="../media/image12.jpg"/><Relationship Id="rId5" Type="http://schemas.openxmlformats.org/officeDocument/2006/relationships/image" Target="../media/image6.jpg"/><Relationship Id="rId15" Type="http://schemas.openxmlformats.org/officeDocument/2006/relationships/image" Target="../media/image16.png"/><Relationship Id="rId10" Type="http://schemas.openxmlformats.org/officeDocument/2006/relationships/image" Target="../media/image11.jpeg"/><Relationship Id="rId4" Type="http://schemas.openxmlformats.org/officeDocument/2006/relationships/image" Target="../media/image5.jpg"/><Relationship Id="rId9" Type="http://schemas.openxmlformats.org/officeDocument/2006/relationships/image" Target="../media/image10.jpg"/><Relationship Id="rId14" Type="http://schemas.openxmlformats.org/officeDocument/2006/relationships/image" Target="../media/image15.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22.jpeg"/><Relationship Id="rId3" Type="http://schemas.microsoft.com/office/2007/relationships/hdphoto" Target="../media/hdphoto1.wdp"/><Relationship Id="rId7" Type="http://schemas.openxmlformats.org/officeDocument/2006/relationships/image" Target="../media/image21.jpeg"/><Relationship Id="rId2" Type="http://schemas.openxmlformats.org/officeDocument/2006/relationships/image" Target="../media/image18.png"/><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20.png"/><Relationship Id="rId4" Type="http://schemas.openxmlformats.org/officeDocument/2006/relationships/image" Target="../media/image19.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jpeg"/><Relationship Id="rId7" Type="http://schemas.openxmlformats.org/officeDocument/2006/relationships/image" Target="../media/image29.png"/><Relationship Id="rId2" Type="http://schemas.openxmlformats.org/officeDocument/2006/relationships/image" Target="../media/image24.jpg"/><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jpeg"/><Relationship Id="rId4" Type="http://schemas.openxmlformats.org/officeDocument/2006/relationships/image" Target="../media/image26.png"/><Relationship Id="rId9" Type="http://schemas.openxmlformats.org/officeDocument/2006/relationships/image" Target="../media/image31.jpeg"/></Relationships>
</file>

<file path=ppt/slides/_rels/slide1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4.jpeg"/><Relationship Id="rId7" Type="http://schemas.openxmlformats.org/officeDocument/2006/relationships/image" Target="../media/image38.jpg"/><Relationship Id="rId2" Type="http://schemas.openxmlformats.org/officeDocument/2006/relationships/image" Target="../media/image33.jpeg"/><Relationship Id="rId1" Type="http://schemas.openxmlformats.org/officeDocument/2006/relationships/slideLayout" Target="../slideLayouts/slideLayout2.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1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16.xml.rels><?xml version="1.0" encoding="UTF-8" standalone="yes"?>
<Relationships xmlns="http://schemas.openxmlformats.org/package/2006/relationships"><Relationship Id="rId3" Type="http://schemas.openxmlformats.org/officeDocument/2006/relationships/image" Target="../media/image45.jpeg"/><Relationship Id="rId7" Type="http://schemas.openxmlformats.org/officeDocument/2006/relationships/image" Target="../media/image49.jpeg"/><Relationship Id="rId2" Type="http://schemas.openxmlformats.org/officeDocument/2006/relationships/image" Target="../media/image44.jpeg"/><Relationship Id="rId1" Type="http://schemas.openxmlformats.org/officeDocument/2006/relationships/slideLayout" Target="../slideLayouts/slideLayout2.xml"/><Relationship Id="rId6" Type="http://schemas.openxmlformats.org/officeDocument/2006/relationships/image" Target="../media/image48.jpeg"/><Relationship Id="rId5" Type="http://schemas.openxmlformats.org/officeDocument/2006/relationships/image" Target="../media/image47.jpeg"/><Relationship Id="rId4" Type="http://schemas.openxmlformats.org/officeDocument/2006/relationships/image" Target="../media/image46.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52.png"/><Relationship Id="rId1" Type="http://schemas.openxmlformats.org/officeDocument/2006/relationships/slideLayout" Target="../slideLayouts/slideLayout2.xml"/><Relationship Id="rId5" Type="http://schemas.microsoft.com/office/2007/relationships/hdphoto" Target="../media/hdphoto4.wdp"/><Relationship Id="rId4" Type="http://schemas.openxmlformats.org/officeDocument/2006/relationships/image" Target="../media/image5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59.png"/><Relationship Id="rId1" Type="http://schemas.openxmlformats.org/officeDocument/2006/relationships/slideLayout" Target="../slideLayouts/slideLayout2.xml"/><Relationship Id="rId5" Type="http://schemas.microsoft.com/office/2007/relationships/hdphoto" Target="../media/hdphoto7.wdp"/><Relationship Id="rId4" Type="http://schemas.openxmlformats.org/officeDocument/2006/relationships/image" Target="../media/image60.png"/></Relationships>
</file>

<file path=ppt/slides/_rels/slide2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65.jpeg"/><Relationship Id="rId7" Type="http://schemas.openxmlformats.org/officeDocument/2006/relationships/image" Target="../media/image69.jpeg"/><Relationship Id="rId2" Type="http://schemas.openxmlformats.org/officeDocument/2006/relationships/image" Target="../media/image64.jpeg"/><Relationship Id="rId1" Type="http://schemas.openxmlformats.org/officeDocument/2006/relationships/slideLayout" Target="../slideLayouts/slideLayout2.xml"/><Relationship Id="rId6" Type="http://schemas.openxmlformats.org/officeDocument/2006/relationships/image" Target="../media/image68.jpeg"/><Relationship Id="rId5" Type="http://schemas.openxmlformats.org/officeDocument/2006/relationships/image" Target="../media/image67.jpeg"/><Relationship Id="rId4" Type="http://schemas.openxmlformats.org/officeDocument/2006/relationships/image" Target="../media/image66.jpeg"/></Relationships>
</file>

<file path=ppt/slides/_rels/slide32.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73.gif"/><Relationship Id="rId7" Type="http://schemas.openxmlformats.org/officeDocument/2006/relationships/image" Target="../media/image77.jpeg"/><Relationship Id="rId2" Type="http://schemas.openxmlformats.org/officeDocument/2006/relationships/image" Target="../media/image72.png"/><Relationship Id="rId1" Type="http://schemas.openxmlformats.org/officeDocument/2006/relationships/slideLayout" Target="../slideLayouts/slideLayout2.xml"/><Relationship Id="rId6" Type="http://schemas.openxmlformats.org/officeDocument/2006/relationships/image" Target="../media/image76.jpg"/><Relationship Id="rId5" Type="http://schemas.openxmlformats.org/officeDocument/2006/relationships/image" Target="../media/image75.jpg"/><Relationship Id="rId4" Type="http://schemas.openxmlformats.org/officeDocument/2006/relationships/image" Target="../media/image74.jpeg"/></Relationships>
</file>

<file path=ppt/slides/_rels/slide36.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82.jpg"/><Relationship Id="rId2" Type="http://schemas.openxmlformats.org/officeDocument/2006/relationships/image" Target="../media/image81.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83.png"/><Relationship Id="rId1" Type="http://schemas.openxmlformats.org/officeDocument/2006/relationships/slideLayout" Target="../slideLayouts/slideLayout2.xml"/><Relationship Id="rId4" Type="http://schemas.openxmlformats.org/officeDocument/2006/relationships/image" Target="../media/image85.png"/></Relationships>
</file>

<file path=ppt/slides/_rels/slide42.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91.jpeg"/><Relationship Id="rId7" Type="http://schemas.openxmlformats.org/officeDocument/2006/relationships/image" Target="../media/image95.png"/><Relationship Id="rId2" Type="http://schemas.openxmlformats.org/officeDocument/2006/relationships/image" Target="../media/image90.emf"/><Relationship Id="rId1" Type="http://schemas.openxmlformats.org/officeDocument/2006/relationships/slideLayout" Target="../slideLayouts/slideLayout2.xml"/><Relationship Id="rId6" Type="http://schemas.openxmlformats.org/officeDocument/2006/relationships/image" Target="../media/image94.emf"/><Relationship Id="rId5" Type="http://schemas.openxmlformats.org/officeDocument/2006/relationships/image" Target="../media/image93.emf"/><Relationship Id="rId4" Type="http://schemas.openxmlformats.org/officeDocument/2006/relationships/image" Target="../media/image92.emf"/></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image" Target="../media/image9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584775"/>
          </a:xfrm>
          <a:prstGeom prst="rect">
            <a:avLst/>
          </a:prstGeom>
        </p:spPr>
        <p:txBody>
          <a:bodyPr wrap="square">
            <a:spAutoFit/>
          </a:bodyPr>
          <a:lstStyle/>
          <a:p>
            <a:pPr algn="ctr"/>
            <a:r>
              <a:rPr lang="tr-TR" sz="3200" b="1" dirty="0" smtClean="0">
                <a:solidFill>
                  <a:schemeClr val="tx1">
                    <a:lumMod val="85000"/>
                    <a:lumOff val="15000"/>
                  </a:schemeClr>
                </a:solidFill>
                <a:latin typeface="Montserrat Alternates" panose="00000500000000000000" pitchFamily="50" charset="-94"/>
              </a:rPr>
              <a:t>BİLGİ İŞLEM DAİRE BAŞKANLIĞI</a:t>
            </a:r>
            <a:endParaRPr lang="tr-TR" sz="3200" b="1" dirty="0">
              <a:solidFill>
                <a:schemeClr val="tx1">
                  <a:lumMod val="85000"/>
                  <a:lumOff val="15000"/>
                </a:schemeClr>
              </a:solidFill>
              <a:latin typeface="Montserrat Alternates" panose="00000500000000000000" pitchFamily="50" charset="-94"/>
            </a:endParaRPr>
          </a:p>
        </p:txBody>
      </p:sp>
      <p:sp>
        <p:nvSpPr>
          <p:cNvPr id="3" name="Rectangle 1"/>
          <p:cNvSpPr/>
          <p:nvPr/>
        </p:nvSpPr>
        <p:spPr>
          <a:xfrm>
            <a:off x="102525" y="5328917"/>
            <a:ext cx="12191999" cy="584775"/>
          </a:xfrm>
          <a:prstGeom prst="rect">
            <a:avLst/>
          </a:prstGeom>
        </p:spPr>
        <p:txBody>
          <a:bodyPr wrap="square">
            <a:spAutoFit/>
          </a:bodyPr>
          <a:lstStyle/>
          <a:p>
            <a:pPr algn="ctr"/>
            <a:r>
              <a:rPr lang="tr-TR" sz="3200" b="1" dirty="0" smtClean="0">
                <a:solidFill>
                  <a:schemeClr val="tx1">
                    <a:lumMod val="85000"/>
                    <a:lumOff val="15000"/>
                  </a:schemeClr>
                </a:solidFill>
                <a:latin typeface="Montserrat Alternates" panose="00000500000000000000" pitchFamily="50" charset="-94"/>
              </a:rPr>
              <a:t>2019</a:t>
            </a:r>
            <a:endParaRPr lang="tr-TR" sz="3200" b="1" dirty="0">
              <a:solidFill>
                <a:schemeClr val="tx1">
                  <a:lumMod val="85000"/>
                  <a:lumOff val="15000"/>
                </a:schemeClr>
              </a:solidFill>
              <a:latin typeface="Montserrat Alternates" panose="00000500000000000000" pitchFamily="50" charset="-94"/>
            </a:endParaRPr>
          </a:p>
        </p:txBody>
      </p:sp>
    </p:spTree>
    <p:extLst>
      <p:ext uri="{BB962C8B-B14F-4D97-AF65-F5344CB8AC3E}">
        <p14:creationId xmlns:p14="http://schemas.microsoft.com/office/powerpoint/2010/main" val="2865460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41"/>
          <p:cNvSpPr txBox="1">
            <a:spLocks noChangeArrowheads="1"/>
          </p:cNvSpPr>
          <p:nvPr/>
        </p:nvSpPr>
        <p:spPr bwMode="auto">
          <a:xfrm>
            <a:off x="1479666" y="1759642"/>
            <a:ext cx="9518072" cy="2923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defTabSz="4572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defTabSz="4572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defTabSz="4572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defTabSz="4572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buFontTx/>
              <a:buNone/>
            </a:pPr>
            <a:r>
              <a:rPr lang="en-US" altLang="tr-TR" sz="1600" b="1" i="1" dirty="0">
                <a:latin typeface="Calibri" panose="020F0502020204030204" pitchFamily="34" charset="0"/>
              </a:rPr>
              <a:t>Üniversitemiz </a:t>
            </a:r>
            <a:r>
              <a:rPr lang="en-US" altLang="tr-TR" sz="1600" b="1" i="1" dirty="0" err="1">
                <a:latin typeface="Calibri" panose="020F0502020204030204" pitchFamily="34" charset="0"/>
              </a:rPr>
              <a:t>Bilgi</a:t>
            </a:r>
            <a:r>
              <a:rPr lang="en-US" altLang="tr-TR" sz="1600" b="1" i="1" dirty="0">
                <a:latin typeface="Calibri" panose="020F0502020204030204" pitchFamily="34" charset="0"/>
              </a:rPr>
              <a:t> </a:t>
            </a:r>
            <a:r>
              <a:rPr lang="tr-TR" altLang="tr-TR" sz="1600" b="1" i="1" dirty="0">
                <a:latin typeface="Calibri" panose="020F0502020204030204" pitchFamily="34" charset="0"/>
              </a:rPr>
              <a:t>İş</a:t>
            </a:r>
            <a:r>
              <a:rPr lang="en-US" altLang="tr-TR" sz="1600" b="1" i="1" dirty="0" err="1">
                <a:latin typeface="Calibri" panose="020F0502020204030204" pitchFamily="34" charset="0"/>
              </a:rPr>
              <a:t>lem</a:t>
            </a:r>
            <a:r>
              <a:rPr lang="en-US" altLang="tr-TR" sz="1600" b="1" i="1" dirty="0">
                <a:latin typeface="Calibri" panose="020F0502020204030204" pitchFamily="34" charset="0"/>
              </a:rPr>
              <a:t> </a:t>
            </a:r>
            <a:r>
              <a:rPr lang="en-US" altLang="tr-TR" sz="1600" b="1" i="1" dirty="0" err="1">
                <a:latin typeface="Calibri" panose="020F0502020204030204" pitchFamily="34" charset="0"/>
              </a:rPr>
              <a:t>Daire</a:t>
            </a:r>
            <a:r>
              <a:rPr lang="en-US" altLang="tr-TR" sz="1600" b="1" i="1" dirty="0">
                <a:latin typeface="Calibri" panose="020F0502020204030204" pitchFamily="34" charset="0"/>
              </a:rPr>
              <a:t> Ba</a:t>
            </a:r>
            <a:r>
              <a:rPr lang="tr-TR" altLang="tr-TR" sz="1600" b="1" i="1" dirty="0">
                <a:latin typeface="Calibri" panose="020F0502020204030204" pitchFamily="34" charset="0"/>
              </a:rPr>
              <a:t>ş</a:t>
            </a:r>
            <a:r>
              <a:rPr lang="en-US" altLang="tr-TR" sz="1600" b="1" i="1" dirty="0" err="1">
                <a:latin typeface="Calibri" panose="020F0502020204030204" pitchFamily="34" charset="0"/>
              </a:rPr>
              <a:t>kanlığı</a:t>
            </a:r>
            <a:r>
              <a:rPr lang="en-US" altLang="tr-TR" sz="1600" b="1" i="1" dirty="0">
                <a:latin typeface="Calibri" panose="020F0502020204030204" pitchFamily="34" charset="0"/>
              </a:rPr>
              <a:t>; </a:t>
            </a:r>
            <a:endParaRPr lang="tr-TR" altLang="tr-TR" sz="1600" b="1" i="1" dirty="0">
              <a:latin typeface="Calibri" panose="020F0502020204030204" pitchFamily="34" charset="0"/>
            </a:endParaRPr>
          </a:p>
          <a:p>
            <a:pPr algn="just" eaLnBrk="1" hangingPunct="1">
              <a:spcBef>
                <a:spcPct val="50000"/>
              </a:spcBef>
              <a:buClrTx/>
              <a:buSzTx/>
              <a:buFontTx/>
              <a:buNone/>
            </a:pPr>
            <a:r>
              <a:rPr lang="en-US" altLang="tr-TR" sz="1600" b="1" i="1" dirty="0" err="1">
                <a:latin typeface="Calibri" panose="020F0502020204030204" pitchFamily="34" charset="0"/>
              </a:rPr>
              <a:t>mevzuat</a:t>
            </a:r>
            <a:r>
              <a:rPr lang="en-US" altLang="tr-TR" sz="1600" b="1" i="1" dirty="0">
                <a:latin typeface="Calibri" panose="020F0502020204030204" pitchFamily="34" charset="0"/>
              </a:rPr>
              <a:t> </a:t>
            </a:r>
            <a:r>
              <a:rPr lang="en-US" altLang="tr-TR" sz="1600" b="1" i="1" dirty="0" err="1">
                <a:latin typeface="Calibri" panose="020F0502020204030204" pitchFamily="34" charset="0"/>
              </a:rPr>
              <a:t>olarak</a:t>
            </a:r>
            <a:r>
              <a:rPr lang="en-US" altLang="tr-TR" sz="1600" b="1" i="1" dirty="0">
                <a:latin typeface="Calibri" panose="020F0502020204030204" pitchFamily="34" charset="0"/>
              </a:rPr>
              <a:t> 17.6.1982 </a:t>
            </a:r>
            <a:r>
              <a:rPr lang="en-US" altLang="tr-TR" sz="1600" b="1" i="1" dirty="0" err="1">
                <a:latin typeface="Calibri" panose="020F0502020204030204" pitchFamily="34" charset="0"/>
              </a:rPr>
              <a:t>tarih</a:t>
            </a:r>
            <a:r>
              <a:rPr lang="en-US" altLang="tr-TR" sz="1600" b="1" i="1" dirty="0">
                <a:latin typeface="Calibri" panose="020F0502020204030204" pitchFamily="34" charset="0"/>
              </a:rPr>
              <a:t> </a:t>
            </a:r>
            <a:r>
              <a:rPr lang="en-US" altLang="tr-TR" sz="1600" b="1" i="1" dirty="0" err="1">
                <a:latin typeface="Calibri" panose="020F0502020204030204" pitchFamily="34" charset="0"/>
              </a:rPr>
              <a:t>ve</a:t>
            </a:r>
            <a:r>
              <a:rPr lang="en-US" altLang="tr-TR" sz="1600" b="1" i="1" dirty="0">
                <a:latin typeface="Calibri" panose="020F0502020204030204" pitchFamily="34" charset="0"/>
              </a:rPr>
              <a:t> 2680</a:t>
            </a:r>
            <a:r>
              <a:rPr lang="tr-TR" altLang="tr-TR" sz="1600" b="1" i="1" dirty="0">
                <a:latin typeface="Calibri" panose="020F0502020204030204" pitchFamily="34" charset="0"/>
              </a:rPr>
              <a:t> </a:t>
            </a:r>
            <a:r>
              <a:rPr lang="en-US" altLang="tr-TR" sz="1600" b="1" i="1" dirty="0" err="1">
                <a:latin typeface="Calibri" panose="020F0502020204030204" pitchFamily="34" charset="0"/>
              </a:rPr>
              <a:t>sayılı</a:t>
            </a:r>
            <a:r>
              <a:rPr lang="en-US" altLang="tr-TR" sz="1600" b="1" i="1" dirty="0">
                <a:latin typeface="Calibri" panose="020F0502020204030204" pitchFamily="34" charset="0"/>
              </a:rPr>
              <a:t> </a:t>
            </a:r>
            <a:r>
              <a:rPr lang="en-US" altLang="tr-TR" sz="1600" b="1" i="1" dirty="0" err="1">
                <a:latin typeface="Calibri" panose="020F0502020204030204" pitchFamily="34" charset="0"/>
              </a:rPr>
              <a:t>kanun</a:t>
            </a:r>
            <a:r>
              <a:rPr lang="en-US" altLang="tr-TR" sz="1600" b="1" i="1" dirty="0">
                <a:latin typeface="Calibri" panose="020F0502020204030204" pitchFamily="34" charset="0"/>
              </a:rPr>
              <a:t>, 7.10.1983 </a:t>
            </a:r>
            <a:r>
              <a:rPr lang="en-US" altLang="tr-TR" sz="1600" b="1" i="1" dirty="0" err="1">
                <a:latin typeface="Calibri" panose="020F0502020204030204" pitchFamily="34" charset="0"/>
              </a:rPr>
              <a:t>tarih</a:t>
            </a:r>
            <a:r>
              <a:rPr lang="en-US" altLang="tr-TR" sz="1600" b="1" i="1" dirty="0">
                <a:latin typeface="Calibri" panose="020F0502020204030204" pitchFamily="34" charset="0"/>
              </a:rPr>
              <a:t> </a:t>
            </a:r>
            <a:r>
              <a:rPr lang="en-US" altLang="tr-TR" sz="1600" b="1" i="1" dirty="0" err="1">
                <a:latin typeface="Calibri" panose="020F0502020204030204" pitchFamily="34" charset="0"/>
              </a:rPr>
              <a:t>ve</a:t>
            </a:r>
            <a:r>
              <a:rPr lang="en-US" altLang="tr-TR" sz="1600" b="1" i="1" dirty="0">
                <a:latin typeface="Calibri" panose="020F0502020204030204" pitchFamily="34" charset="0"/>
              </a:rPr>
              <a:t> 124 </a:t>
            </a:r>
            <a:r>
              <a:rPr lang="en-US" altLang="tr-TR" sz="1600" b="1" i="1" dirty="0" err="1">
                <a:latin typeface="Calibri" panose="020F0502020204030204" pitchFamily="34" charset="0"/>
              </a:rPr>
              <a:t>sayılı</a:t>
            </a:r>
            <a:r>
              <a:rPr lang="en-US" altLang="tr-TR" sz="1600" b="1" i="1" dirty="0">
                <a:latin typeface="Calibri" panose="020F0502020204030204" pitchFamily="34" charset="0"/>
              </a:rPr>
              <a:t> “</a:t>
            </a:r>
            <a:r>
              <a:rPr lang="en-US" altLang="tr-TR" sz="1600" b="1" i="1" dirty="0" err="1">
                <a:latin typeface="Calibri" panose="020F0502020204030204" pitchFamily="34" charset="0"/>
              </a:rPr>
              <a:t>Yükseköğretim</a:t>
            </a:r>
            <a:r>
              <a:rPr lang="en-US" altLang="tr-TR" sz="1600" b="1" i="1" dirty="0">
                <a:latin typeface="Calibri" panose="020F0502020204030204" pitchFamily="34" charset="0"/>
              </a:rPr>
              <a:t> </a:t>
            </a:r>
            <a:r>
              <a:rPr lang="en-US" altLang="tr-TR" sz="1600" b="1" i="1" dirty="0" err="1">
                <a:latin typeface="Calibri" panose="020F0502020204030204" pitchFamily="34" charset="0"/>
              </a:rPr>
              <a:t>Üst</a:t>
            </a:r>
            <a:r>
              <a:rPr lang="en-US" altLang="tr-TR" sz="1600" b="1" i="1" dirty="0">
                <a:latin typeface="Calibri" panose="020F0502020204030204" pitchFamily="34" charset="0"/>
              </a:rPr>
              <a:t> </a:t>
            </a:r>
            <a:r>
              <a:rPr lang="en-US" altLang="tr-TR" sz="1600" b="1" i="1" dirty="0" err="1">
                <a:latin typeface="Calibri" panose="020F0502020204030204" pitchFamily="34" charset="0"/>
              </a:rPr>
              <a:t>Kurulu</a:t>
            </a:r>
            <a:r>
              <a:rPr lang="tr-TR" altLang="tr-TR" sz="1600" b="1" i="1" dirty="0">
                <a:latin typeface="Calibri" panose="020F0502020204030204" pitchFamily="34" charset="0"/>
              </a:rPr>
              <a:t>ş</a:t>
            </a:r>
            <a:r>
              <a:rPr lang="en-US" altLang="tr-TR" sz="1600" b="1" i="1" dirty="0" err="1">
                <a:latin typeface="Calibri" panose="020F0502020204030204" pitchFamily="34" charset="0"/>
              </a:rPr>
              <a:t>ları</a:t>
            </a:r>
            <a:r>
              <a:rPr lang="en-US" altLang="tr-TR" sz="1600" b="1" i="1" dirty="0">
                <a:latin typeface="Calibri" panose="020F0502020204030204" pitchFamily="34" charset="0"/>
              </a:rPr>
              <a:t> </a:t>
            </a:r>
            <a:r>
              <a:rPr lang="tr-TR" altLang="tr-TR" sz="1600" b="1" i="1" dirty="0">
                <a:latin typeface="Calibri" panose="020F0502020204030204" pitchFamily="34" charset="0"/>
              </a:rPr>
              <a:t>i</a:t>
            </a:r>
            <a:r>
              <a:rPr lang="en-US" altLang="tr-TR" sz="1600" b="1" i="1" dirty="0">
                <a:latin typeface="Calibri" panose="020F0502020204030204" pitchFamily="34" charset="0"/>
              </a:rPr>
              <a:t>le</a:t>
            </a:r>
            <a:r>
              <a:rPr lang="tr-TR" altLang="tr-TR" sz="1600" b="1" i="1" dirty="0">
                <a:latin typeface="Calibri" panose="020F0502020204030204" pitchFamily="34" charset="0"/>
              </a:rPr>
              <a:t> </a:t>
            </a:r>
            <a:r>
              <a:rPr lang="en-US" altLang="tr-TR" sz="1600" b="1" i="1" dirty="0" err="1">
                <a:latin typeface="Calibri" panose="020F0502020204030204" pitchFamily="34" charset="0"/>
              </a:rPr>
              <a:t>Yükseköğretim</a:t>
            </a:r>
            <a:r>
              <a:rPr lang="en-US" altLang="tr-TR" sz="1600" b="1" i="1" dirty="0">
                <a:latin typeface="Calibri" panose="020F0502020204030204" pitchFamily="34" charset="0"/>
              </a:rPr>
              <a:t> </a:t>
            </a:r>
            <a:r>
              <a:rPr lang="en-US" altLang="tr-TR" sz="1600" b="1" i="1" dirty="0" err="1">
                <a:latin typeface="Calibri" panose="020F0502020204030204" pitchFamily="34" charset="0"/>
              </a:rPr>
              <a:t>Kurumlarının</a:t>
            </a:r>
            <a:r>
              <a:rPr lang="en-US" altLang="tr-TR" sz="1600" b="1" i="1" dirty="0">
                <a:latin typeface="Calibri" panose="020F0502020204030204" pitchFamily="34" charset="0"/>
              </a:rPr>
              <a:t> </a:t>
            </a:r>
            <a:r>
              <a:rPr lang="tr-TR" altLang="tr-TR" sz="1600" b="1" i="1" dirty="0">
                <a:latin typeface="Calibri" panose="020F0502020204030204" pitchFamily="34" charset="0"/>
              </a:rPr>
              <a:t>İ</a:t>
            </a:r>
            <a:r>
              <a:rPr lang="en-US" altLang="tr-TR" sz="1600" b="1" i="1" dirty="0" err="1">
                <a:latin typeface="Calibri" panose="020F0502020204030204" pitchFamily="34" charset="0"/>
              </a:rPr>
              <a:t>dari</a:t>
            </a:r>
            <a:r>
              <a:rPr lang="en-US" altLang="tr-TR" sz="1600" b="1" i="1" dirty="0">
                <a:latin typeface="Calibri" panose="020F0502020204030204" pitchFamily="34" charset="0"/>
              </a:rPr>
              <a:t> </a:t>
            </a:r>
            <a:r>
              <a:rPr lang="en-US" altLang="tr-TR" sz="1600" b="1" i="1" dirty="0" err="1">
                <a:latin typeface="Calibri" panose="020F0502020204030204" pitchFamily="34" charset="0"/>
              </a:rPr>
              <a:t>Te</a:t>
            </a:r>
            <a:r>
              <a:rPr lang="tr-TR" altLang="tr-TR" sz="1600" b="1" i="1" dirty="0">
                <a:latin typeface="Calibri" panose="020F0502020204030204" pitchFamily="34" charset="0"/>
              </a:rPr>
              <a:t>ş</a:t>
            </a:r>
            <a:r>
              <a:rPr lang="en-US" altLang="tr-TR" sz="1600" b="1" i="1" dirty="0" err="1">
                <a:latin typeface="Calibri" panose="020F0502020204030204" pitchFamily="34" charset="0"/>
              </a:rPr>
              <a:t>kilatı</a:t>
            </a:r>
            <a:r>
              <a:rPr lang="en-US" altLang="tr-TR" sz="1600" b="1" i="1" dirty="0">
                <a:latin typeface="Calibri" panose="020F0502020204030204" pitchFamily="34" charset="0"/>
              </a:rPr>
              <a:t> </a:t>
            </a:r>
            <a:r>
              <a:rPr lang="en-US" altLang="tr-TR" sz="1600" b="1" i="1" dirty="0" err="1">
                <a:latin typeface="Calibri" panose="020F0502020204030204" pitchFamily="34" charset="0"/>
              </a:rPr>
              <a:t>Hakkında</a:t>
            </a:r>
            <a:r>
              <a:rPr lang="en-US" altLang="tr-TR" sz="1600" b="1" i="1" dirty="0">
                <a:latin typeface="Calibri" panose="020F0502020204030204" pitchFamily="34" charset="0"/>
              </a:rPr>
              <a:t> </a:t>
            </a:r>
            <a:r>
              <a:rPr lang="en-US" altLang="tr-TR" sz="1600" b="1" i="1" dirty="0" err="1">
                <a:latin typeface="Calibri" panose="020F0502020204030204" pitchFamily="34" charset="0"/>
              </a:rPr>
              <a:t>Kanun</a:t>
            </a:r>
            <a:r>
              <a:rPr lang="en-US" altLang="tr-TR" sz="1600" b="1" i="1" dirty="0">
                <a:latin typeface="Calibri" panose="020F0502020204030204" pitchFamily="34" charset="0"/>
              </a:rPr>
              <a:t> </a:t>
            </a:r>
            <a:r>
              <a:rPr lang="en-US" altLang="tr-TR" sz="1600" b="1" i="1" dirty="0" err="1">
                <a:latin typeface="Calibri" panose="020F0502020204030204" pitchFamily="34" charset="0"/>
              </a:rPr>
              <a:t>Hükmünde</a:t>
            </a:r>
            <a:r>
              <a:rPr lang="en-US" altLang="tr-TR" sz="1600" b="1" i="1" dirty="0">
                <a:latin typeface="Calibri" panose="020F0502020204030204" pitchFamily="34" charset="0"/>
              </a:rPr>
              <a:t> </a:t>
            </a:r>
            <a:r>
              <a:rPr lang="en-US" altLang="tr-TR" sz="1600" b="1" i="1" dirty="0" err="1">
                <a:latin typeface="Calibri" panose="020F0502020204030204" pitchFamily="34" charset="0"/>
              </a:rPr>
              <a:t>Kararname</a:t>
            </a:r>
            <a:r>
              <a:rPr lang="tr-TR" altLang="tr-TR" sz="1600" b="1" i="1" dirty="0" err="1">
                <a:latin typeface="Calibri" panose="020F0502020204030204" pitchFamily="34" charset="0"/>
              </a:rPr>
              <a:t>nin</a:t>
            </a:r>
            <a:r>
              <a:rPr lang="tr-TR" altLang="tr-TR" sz="1600" b="1" i="1" dirty="0">
                <a:latin typeface="Calibri" panose="020F0502020204030204" pitchFamily="34" charset="0"/>
              </a:rPr>
              <a:t> </a:t>
            </a:r>
            <a:r>
              <a:rPr lang="en-US" altLang="tr-TR" sz="1600" b="1" i="1" dirty="0">
                <a:latin typeface="Calibri" panose="020F0502020204030204" pitchFamily="34" charset="0"/>
              </a:rPr>
              <a:t>34</a:t>
            </a:r>
            <a:r>
              <a:rPr lang="tr-TR" altLang="tr-TR" sz="1600" b="1" i="1" dirty="0">
                <a:latin typeface="Calibri" panose="020F0502020204030204" pitchFamily="34" charset="0"/>
              </a:rPr>
              <a:t>.Madde ile yapılan </a:t>
            </a:r>
            <a:r>
              <a:rPr lang="en-US" altLang="tr-TR" sz="1600" b="1" i="1" dirty="0" err="1">
                <a:latin typeface="Calibri" panose="020F0502020204030204" pitchFamily="34" charset="0"/>
              </a:rPr>
              <a:t>görev</a:t>
            </a:r>
            <a:r>
              <a:rPr lang="tr-TR" altLang="tr-TR" sz="1600" b="1" i="1" dirty="0">
                <a:latin typeface="Calibri" panose="020F0502020204030204" pitchFamily="34" charset="0"/>
              </a:rPr>
              <a:t> tanımı;</a:t>
            </a:r>
            <a:endParaRPr lang="en-US" altLang="tr-TR" sz="1600" b="1" i="1" dirty="0">
              <a:latin typeface="Calibri" panose="020F0502020204030204" pitchFamily="34" charset="0"/>
            </a:endParaRPr>
          </a:p>
          <a:p>
            <a:pPr algn="just" eaLnBrk="1" hangingPunct="1">
              <a:spcBef>
                <a:spcPct val="50000"/>
              </a:spcBef>
              <a:buClrTx/>
              <a:buSzTx/>
              <a:buFontTx/>
              <a:buNone/>
            </a:pPr>
            <a:r>
              <a:rPr lang="en-US" altLang="tr-TR" sz="1600" b="1" i="1" dirty="0">
                <a:latin typeface="Calibri" panose="020F0502020204030204" pitchFamily="34" charset="0"/>
              </a:rPr>
              <a:t> </a:t>
            </a:r>
            <a:r>
              <a:rPr lang="tr-TR" altLang="tr-TR" sz="1600" b="1" i="1" dirty="0">
                <a:latin typeface="Calibri" panose="020F0502020204030204" pitchFamily="34" charset="0"/>
              </a:rPr>
              <a:t>	</a:t>
            </a:r>
            <a:r>
              <a:rPr lang="en-US" altLang="tr-TR" sz="1600" b="1" i="1" dirty="0">
                <a:latin typeface="Calibri" panose="020F0502020204030204" pitchFamily="34" charset="0"/>
              </a:rPr>
              <a:t>a) </a:t>
            </a:r>
            <a:r>
              <a:rPr lang="en-US" altLang="tr-TR" sz="1600" b="1" i="1" dirty="0" err="1">
                <a:latin typeface="Calibri" panose="020F0502020204030204" pitchFamily="34" charset="0"/>
              </a:rPr>
              <a:t>Üniversitedeki</a:t>
            </a:r>
            <a:r>
              <a:rPr lang="en-US" altLang="tr-TR" sz="1600" b="1" i="1" dirty="0">
                <a:latin typeface="Calibri" panose="020F0502020204030204" pitchFamily="34" charset="0"/>
              </a:rPr>
              <a:t> </a:t>
            </a:r>
            <a:r>
              <a:rPr lang="en-US" altLang="tr-TR" sz="1600" b="1" i="1" dirty="0" err="1">
                <a:latin typeface="Calibri" panose="020F0502020204030204" pitchFamily="34" charset="0"/>
              </a:rPr>
              <a:t>bilgi</a:t>
            </a:r>
            <a:r>
              <a:rPr lang="en-US" altLang="tr-TR" sz="1600" b="1" i="1" dirty="0">
                <a:latin typeface="Calibri" panose="020F0502020204030204" pitchFamily="34" charset="0"/>
              </a:rPr>
              <a:t> </a:t>
            </a:r>
            <a:r>
              <a:rPr lang="en-US" altLang="tr-TR" sz="1600" b="1" i="1" dirty="0" err="1">
                <a:latin typeface="Calibri" panose="020F0502020204030204" pitchFamily="34" charset="0"/>
              </a:rPr>
              <a:t>i</a:t>
            </a:r>
            <a:r>
              <a:rPr lang="tr-TR" altLang="tr-TR" sz="1600" b="1" i="1" dirty="0">
                <a:latin typeface="Calibri" panose="020F0502020204030204" pitchFamily="34" charset="0"/>
              </a:rPr>
              <a:t>ş</a:t>
            </a:r>
            <a:r>
              <a:rPr lang="en-US" altLang="tr-TR" sz="1600" b="1" i="1" dirty="0" err="1">
                <a:latin typeface="Calibri" panose="020F0502020204030204" pitchFamily="34" charset="0"/>
              </a:rPr>
              <a:t>lem</a:t>
            </a:r>
            <a:r>
              <a:rPr lang="en-US" altLang="tr-TR" sz="1600" b="1" i="1" dirty="0">
                <a:latin typeface="Calibri" panose="020F0502020204030204" pitchFamily="34" charset="0"/>
              </a:rPr>
              <a:t> </a:t>
            </a:r>
            <a:r>
              <a:rPr lang="en-US" altLang="tr-TR" sz="1600" b="1" i="1" dirty="0" err="1">
                <a:latin typeface="Calibri" panose="020F0502020204030204" pitchFamily="34" charset="0"/>
              </a:rPr>
              <a:t>sistemini</a:t>
            </a:r>
            <a:r>
              <a:rPr lang="en-US" altLang="tr-TR" sz="1600" b="1" i="1" dirty="0">
                <a:latin typeface="Calibri" panose="020F0502020204030204" pitchFamily="34" charset="0"/>
              </a:rPr>
              <a:t> </a:t>
            </a:r>
            <a:r>
              <a:rPr lang="en-US" altLang="tr-TR" sz="1600" b="1" i="1" dirty="0" err="1">
                <a:latin typeface="Calibri" panose="020F0502020204030204" pitchFamily="34" charset="0"/>
              </a:rPr>
              <a:t>i</a:t>
            </a:r>
            <a:r>
              <a:rPr lang="tr-TR" altLang="tr-TR" sz="1600" b="1" i="1" dirty="0">
                <a:latin typeface="Calibri" panose="020F0502020204030204" pitchFamily="34" charset="0"/>
              </a:rPr>
              <a:t>ş</a:t>
            </a:r>
            <a:r>
              <a:rPr lang="en-US" altLang="tr-TR" sz="1600" b="1" i="1" dirty="0" err="1">
                <a:latin typeface="Calibri" panose="020F0502020204030204" pitchFamily="34" charset="0"/>
              </a:rPr>
              <a:t>letmek</a:t>
            </a:r>
            <a:r>
              <a:rPr lang="en-US" altLang="tr-TR" sz="1600" b="1" i="1" dirty="0">
                <a:latin typeface="Calibri" panose="020F0502020204030204" pitchFamily="34" charset="0"/>
              </a:rPr>
              <a:t>; </a:t>
            </a:r>
            <a:r>
              <a:rPr lang="en-US" altLang="tr-TR" sz="1600" b="1" i="1" dirty="0" err="1">
                <a:latin typeface="Calibri" panose="020F0502020204030204" pitchFamily="34" charset="0"/>
              </a:rPr>
              <a:t>eğitim</a:t>
            </a:r>
            <a:r>
              <a:rPr lang="en-US" altLang="tr-TR" sz="1600" b="1" i="1" dirty="0">
                <a:latin typeface="Calibri" panose="020F0502020204030204" pitchFamily="34" charset="0"/>
              </a:rPr>
              <a:t>, </a:t>
            </a:r>
            <a:r>
              <a:rPr lang="en-US" altLang="tr-TR" sz="1600" b="1" i="1" dirty="0" err="1">
                <a:latin typeface="Calibri" panose="020F0502020204030204" pitchFamily="34" charset="0"/>
              </a:rPr>
              <a:t>öğretim</a:t>
            </a:r>
            <a:r>
              <a:rPr lang="en-US" altLang="tr-TR" sz="1600" b="1" i="1" dirty="0">
                <a:latin typeface="Calibri" panose="020F0502020204030204" pitchFamily="34" charset="0"/>
              </a:rPr>
              <a:t> </a:t>
            </a:r>
            <a:r>
              <a:rPr lang="en-US" altLang="tr-TR" sz="1600" b="1" i="1" dirty="0" err="1">
                <a:latin typeface="Calibri" panose="020F0502020204030204" pitchFamily="34" charset="0"/>
              </a:rPr>
              <a:t>ve</a:t>
            </a:r>
            <a:r>
              <a:rPr lang="en-US" altLang="tr-TR" sz="1600" b="1" i="1" dirty="0">
                <a:latin typeface="Calibri" panose="020F0502020204030204" pitchFamily="34" charset="0"/>
              </a:rPr>
              <a:t> </a:t>
            </a:r>
            <a:r>
              <a:rPr lang="en-US" altLang="tr-TR" sz="1600" b="1" i="1" dirty="0" err="1">
                <a:latin typeface="Calibri" panose="020F0502020204030204" pitchFamily="34" charset="0"/>
              </a:rPr>
              <a:t>ara</a:t>
            </a:r>
            <a:r>
              <a:rPr lang="tr-TR" altLang="tr-TR" sz="1600" b="1" i="1" dirty="0">
                <a:latin typeface="Calibri" panose="020F0502020204030204" pitchFamily="34" charset="0"/>
              </a:rPr>
              <a:t>ş</a:t>
            </a:r>
            <a:r>
              <a:rPr lang="en-US" altLang="tr-TR" sz="1600" b="1" i="1" dirty="0" err="1">
                <a:latin typeface="Calibri" panose="020F0502020204030204" pitchFamily="34" charset="0"/>
              </a:rPr>
              <a:t>tırmalara</a:t>
            </a:r>
            <a:r>
              <a:rPr lang="tr-TR" altLang="tr-TR" sz="1600" b="1" i="1" dirty="0">
                <a:latin typeface="Calibri" panose="020F0502020204030204" pitchFamily="34" charset="0"/>
              </a:rPr>
              <a:t> </a:t>
            </a:r>
            <a:r>
              <a:rPr lang="en-US" altLang="tr-TR" sz="1600" b="1" i="1" dirty="0" err="1">
                <a:latin typeface="Calibri" panose="020F0502020204030204" pitchFamily="34" charset="0"/>
              </a:rPr>
              <a:t>destek</a:t>
            </a:r>
            <a:r>
              <a:rPr lang="en-US" altLang="tr-TR" sz="1600" b="1" i="1" dirty="0">
                <a:latin typeface="Calibri" panose="020F0502020204030204" pitchFamily="34" charset="0"/>
              </a:rPr>
              <a:t> </a:t>
            </a:r>
            <a:r>
              <a:rPr lang="en-US" altLang="tr-TR" sz="1600" b="1" i="1" dirty="0" err="1">
                <a:latin typeface="Calibri" panose="020F0502020204030204" pitchFamily="34" charset="0"/>
              </a:rPr>
              <a:t>olmak</a:t>
            </a:r>
            <a:r>
              <a:rPr lang="en-US" altLang="tr-TR" sz="1600" b="1" i="1" dirty="0">
                <a:latin typeface="Calibri" panose="020F0502020204030204" pitchFamily="34" charset="0"/>
              </a:rPr>
              <a:t>,</a:t>
            </a:r>
          </a:p>
          <a:p>
            <a:pPr algn="just" eaLnBrk="1" hangingPunct="1">
              <a:spcBef>
                <a:spcPct val="50000"/>
              </a:spcBef>
              <a:buClrTx/>
              <a:buSzTx/>
              <a:buFontTx/>
              <a:buNone/>
            </a:pPr>
            <a:r>
              <a:rPr lang="en-US" altLang="tr-TR" sz="1600" b="1" i="1" dirty="0">
                <a:latin typeface="Calibri" panose="020F0502020204030204" pitchFamily="34" charset="0"/>
              </a:rPr>
              <a:t> </a:t>
            </a:r>
            <a:r>
              <a:rPr lang="tr-TR" altLang="tr-TR" sz="1600" b="1" i="1" dirty="0">
                <a:latin typeface="Calibri" panose="020F0502020204030204" pitchFamily="34" charset="0"/>
              </a:rPr>
              <a:t>	</a:t>
            </a:r>
            <a:r>
              <a:rPr lang="en-US" altLang="tr-TR" sz="1600" b="1" i="1" dirty="0">
                <a:latin typeface="Calibri" panose="020F0502020204030204" pitchFamily="34" charset="0"/>
              </a:rPr>
              <a:t>b) </a:t>
            </a:r>
            <a:r>
              <a:rPr lang="en-US" altLang="tr-TR" sz="1600" b="1" i="1" dirty="0" err="1">
                <a:latin typeface="Calibri" panose="020F0502020204030204" pitchFamily="34" charset="0"/>
              </a:rPr>
              <a:t>Üniversitenin</a:t>
            </a:r>
            <a:r>
              <a:rPr lang="en-US" altLang="tr-TR" sz="1600" b="1" i="1" dirty="0">
                <a:latin typeface="Calibri" panose="020F0502020204030204" pitchFamily="34" charset="0"/>
              </a:rPr>
              <a:t> </a:t>
            </a:r>
            <a:r>
              <a:rPr lang="en-US" altLang="tr-TR" sz="1600" b="1" i="1" dirty="0" err="1">
                <a:latin typeface="Calibri" panose="020F0502020204030204" pitchFamily="34" charset="0"/>
              </a:rPr>
              <a:t>ihtiyaç</a:t>
            </a:r>
            <a:r>
              <a:rPr lang="en-US" altLang="tr-TR" sz="1600" b="1" i="1" dirty="0">
                <a:latin typeface="Calibri" panose="020F0502020204030204" pitchFamily="34" charset="0"/>
              </a:rPr>
              <a:t> </a:t>
            </a:r>
            <a:r>
              <a:rPr lang="en-US" altLang="tr-TR" sz="1600" b="1" i="1" dirty="0" err="1">
                <a:latin typeface="Calibri" panose="020F0502020204030204" pitchFamily="34" charset="0"/>
              </a:rPr>
              <a:t>duyacağı</a:t>
            </a:r>
            <a:r>
              <a:rPr lang="en-US" altLang="tr-TR" sz="1600" b="1" i="1" dirty="0">
                <a:latin typeface="Calibri" panose="020F0502020204030204" pitchFamily="34" charset="0"/>
              </a:rPr>
              <a:t> </a:t>
            </a:r>
            <a:r>
              <a:rPr lang="en-US" altLang="tr-TR" sz="1600" b="1" i="1" dirty="0" err="1">
                <a:latin typeface="Calibri" panose="020F0502020204030204" pitchFamily="34" charset="0"/>
              </a:rPr>
              <a:t>diğer</a:t>
            </a:r>
            <a:r>
              <a:rPr lang="en-US" altLang="tr-TR" sz="1600" b="1" i="1" dirty="0">
                <a:latin typeface="Calibri" panose="020F0502020204030204" pitchFamily="34" charset="0"/>
              </a:rPr>
              <a:t> </a:t>
            </a:r>
            <a:r>
              <a:rPr lang="en-US" altLang="tr-TR" sz="1600" b="1" i="1" dirty="0" err="1">
                <a:latin typeface="Calibri" panose="020F0502020204030204" pitchFamily="34" charset="0"/>
              </a:rPr>
              <a:t>bilgi</a:t>
            </a:r>
            <a:r>
              <a:rPr lang="en-US" altLang="tr-TR" sz="1600" b="1" i="1" dirty="0">
                <a:latin typeface="Calibri" panose="020F0502020204030204" pitchFamily="34" charset="0"/>
              </a:rPr>
              <a:t> </a:t>
            </a:r>
            <a:r>
              <a:rPr lang="en-US" altLang="tr-TR" sz="1600" b="1" i="1" dirty="0" err="1">
                <a:latin typeface="Calibri" panose="020F0502020204030204" pitchFamily="34" charset="0"/>
              </a:rPr>
              <a:t>i</a:t>
            </a:r>
            <a:r>
              <a:rPr lang="tr-TR" altLang="tr-TR" sz="1600" b="1" i="1" dirty="0">
                <a:latin typeface="Calibri" panose="020F0502020204030204" pitchFamily="34" charset="0"/>
              </a:rPr>
              <a:t>ş</a:t>
            </a:r>
            <a:r>
              <a:rPr lang="en-US" altLang="tr-TR" sz="1600" b="1" i="1" dirty="0" err="1">
                <a:latin typeface="Calibri" panose="020F0502020204030204" pitchFamily="34" charset="0"/>
              </a:rPr>
              <a:t>lem</a:t>
            </a:r>
            <a:r>
              <a:rPr lang="en-US" altLang="tr-TR" sz="1600" b="1" i="1" dirty="0">
                <a:latin typeface="Calibri" panose="020F0502020204030204" pitchFamily="34" charset="0"/>
              </a:rPr>
              <a:t> </a:t>
            </a:r>
            <a:r>
              <a:rPr lang="en-US" altLang="tr-TR" sz="1600" b="1" i="1" dirty="0" err="1">
                <a:latin typeface="Calibri" panose="020F0502020204030204" pitchFamily="34" charset="0"/>
              </a:rPr>
              <a:t>hizmetlerini</a:t>
            </a:r>
            <a:r>
              <a:rPr lang="en-US" altLang="tr-TR" sz="1600" b="1" i="1" dirty="0">
                <a:latin typeface="Calibri" panose="020F0502020204030204" pitchFamily="34" charset="0"/>
              </a:rPr>
              <a:t> </a:t>
            </a:r>
            <a:r>
              <a:rPr lang="en-US" altLang="tr-TR" sz="1600" b="1" i="1" dirty="0" err="1">
                <a:latin typeface="Calibri" panose="020F0502020204030204" pitchFamily="34" charset="0"/>
              </a:rPr>
              <a:t>yerine</a:t>
            </a:r>
            <a:r>
              <a:rPr lang="en-US" altLang="tr-TR" sz="1600" b="1" i="1" dirty="0">
                <a:latin typeface="Calibri" panose="020F0502020204030204" pitchFamily="34" charset="0"/>
              </a:rPr>
              <a:t> </a:t>
            </a:r>
            <a:r>
              <a:rPr lang="en-US" altLang="tr-TR" sz="1600" b="1" i="1" dirty="0" err="1">
                <a:latin typeface="Calibri" panose="020F0502020204030204" pitchFamily="34" charset="0"/>
              </a:rPr>
              <a:t>getirmek</a:t>
            </a:r>
            <a:r>
              <a:rPr lang="tr-TR" altLang="tr-TR" sz="1600" b="1" i="1" dirty="0">
                <a:latin typeface="Calibri" panose="020F0502020204030204" pitchFamily="34" charset="0"/>
              </a:rPr>
              <a:t>,</a:t>
            </a:r>
          </a:p>
          <a:p>
            <a:pPr algn="just" eaLnBrk="1" hangingPunct="1">
              <a:spcBef>
                <a:spcPct val="50000"/>
              </a:spcBef>
              <a:buClrTx/>
              <a:buSzTx/>
              <a:buFontTx/>
              <a:buNone/>
            </a:pPr>
            <a:r>
              <a:rPr lang="tr-TR" altLang="tr-TR" sz="1600" b="1" i="1" dirty="0">
                <a:latin typeface="Calibri" panose="020F0502020204030204" pitchFamily="34" charset="0"/>
              </a:rPr>
              <a:t>	c) </a:t>
            </a:r>
            <a:r>
              <a:rPr lang="en-US" altLang="tr-TR" sz="1600" b="1" i="1" dirty="0" err="1">
                <a:latin typeface="Calibri" panose="020F0502020204030204" pitchFamily="34" charset="0"/>
              </a:rPr>
              <a:t>Üniversite</a:t>
            </a:r>
            <a:r>
              <a:rPr lang="tr-TR" altLang="tr-TR" sz="1600" b="1" i="1" dirty="0" err="1">
                <a:latin typeface="Calibri" panose="020F0502020204030204" pitchFamily="34" charset="0"/>
              </a:rPr>
              <a:t>nin</a:t>
            </a:r>
            <a:r>
              <a:rPr lang="tr-TR" altLang="tr-TR" sz="1600" b="1" i="1" dirty="0">
                <a:latin typeface="Calibri" panose="020F0502020204030204" pitchFamily="34" charset="0"/>
              </a:rPr>
              <a:t> </a:t>
            </a:r>
            <a:r>
              <a:rPr lang="en-US" altLang="tr-TR" sz="1600" b="1" i="1" dirty="0" err="1">
                <a:latin typeface="Calibri" panose="020F0502020204030204" pitchFamily="34" charset="0"/>
              </a:rPr>
              <a:t>üst</a:t>
            </a:r>
            <a:r>
              <a:rPr lang="en-US" altLang="tr-TR" sz="1600" b="1" i="1" dirty="0">
                <a:latin typeface="Calibri" panose="020F0502020204030204" pitchFamily="34" charset="0"/>
              </a:rPr>
              <a:t> </a:t>
            </a:r>
            <a:r>
              <a:rPr lang="en-US" altLang="tr-TR" sz="1600" b="1" i="1" dirty="0" err="1">
                <a:latin typeface="Calibri" panose="020F0502020204030204" pitchFamily="34" charset="0"/>
              </a:rPr>
              <a:t>yönetiminin</a:t>
            </a:r>
            <a:r>
              <a:rPr lang="en-US" altLang="tr-TR" sz="1600" b="1" i="1" dirty="0">
                <a:latin typeface="Calibri" panose="020F0502020204030204" pitchFamily="34" charset="0"/>
              </a:rPr>
              <a:t> </a:t>
            </a:r>
            <a:r>
              <a:rPr lang="en-US" altLang="tr-TR" sz="1600" b="1" i="1" dirty="0" err="1">
                <a:latin typeface="Calibri" panose="020F0502020204030204" pitchFamily="34" charset="0"/>
              </a:rPr>
              <a:t>vereceği</a:t>
            </a:r>
            <a:r>
              <a:rPr lang="en-US" altLang="tr-TR" sz="1600" b="1" i="1" dirty="0">
                <a:latin typeface="Calibri" panose="020F0502020204030204" pitchFamily="34" charset="0"/>
              </a:rPr>
              <a:t> </a:t>
            </a:r>
            <a:r>
              <a:rPr lang="en-US" altLang="tr-TR" sz="1600" b="1" i="1" dirty="0" err="1">
                <a:latin typeface="Calibri" panose="020F0502020204030204" pitchFamily="34" charset="0"/>
              </a:rPr>
              <a:t>ilgili</a:t>
            </a:r>
            <a:r>
              <a:rPr lang="en-US" altLang="tr-TR" sz="1600" b="1" i="1" dirty="0">
                <a:latin typeface="Calibri" panose="020F0502020204030204" pitchFamily="34" charset="0"/>
              </a:rPr>
              <a:t> </a:t>
            </a:r>
            <a:r>
              <a:rPr lang="en-US" altLang="tr-TR" sz="1600" b="1" i="1" dirty="0" err="1">
                <a:latin typeface="Calibri" panose="020F0502020204030204" pitchFamily="34" charset="0"/>
              </a:rPr>
              <a:t>diğer</a:t>
            </a:r>
            <a:r>
              <a:rPr lang="en-US" altLang="tr-TR" sz="1600" b="1" i="1" dirty="0">
                <a:latin typeface="Calibri" panose="020F0502020204030204" pitchFamily="34" charset="0"/>
              </a:rPr>
              <a:t> </a:t>
            </a:r>
            <a:r>
              <a:rPr lang="en-US" altLang="tr-TR" sz="1600" b="1" i="1" dirty="0" err="1">
                <a:latin typeface="Calibri" panose="020F0502020204030204" pitchFamily="34" charset="0"/>
              </a:rPr>
              <a:t>görev</a:t>
            </a:r>
            <a:r>
              <a:rPr lang="en-US" altLang="tr-TR" sz="1600" b="1" i="1" dirty="0">
                <a:latin typeface="Calibri" panose="020F0502020204030204" pitchFamily="34" charset="0"/>
              </a:rPr>
              <a:t> </a:t>
            </a:r>
            <a:r>
              <a:rPr lang="en-US" altLang="tr-TR" sz="1600" b="1" i="1" dirty="0" err="1">
                <a:latin typeface="Calibri" panose="020F0502020204030204" pitchFamily="34" charset="0"/>
              </a:rPr>
              <a:t>ve</a:t>
            </a:r>
            <a:r>
              <a:rPr lang="en-US" altLang="tr-TR" sz="1600" b="1" i="1" dirty="0">
                <a:latin typeface="Calibri" panose="020F0502020204030204" pitchFamily="34" charset="0"/>
              </a:rPr>
              <a:t> </a:t>
            </a:r>
            <a:r>
              <a:rPr lang="en-US" altLang="tr-TR" sz="1600" b="1" i="1" dirty="0" err="1">
                <a:latin typeface="Calibri" panose="020F0502020204030204" pitchFamily="34" charset="0"/>
              </a:rPr>
              <a:t>i</a:t>
            </a:r>
            <a:r>
              <a:rPr lang="tr-TR" altLang="tr-TR" sz="1600" b="1" i="1" dirty="0">
                <a:latin typeface="Calibri" panose="020F0502020204030204" pitchFamily="34" charset="0"/>
              </a:rPr>
              <a:t>ş</a:t>
            </a:r>
            <a:r>
              <a:rPr lang="en-US" altLang="tr-TR" sz="1600" b="1" i="1" dirty="0" err="1">
                <a:latin typeface="Calibri" panose="020F0502020204030204" pitchFamily="34" charset="0"/>
              </a:rPr>
              <a:t>leri</a:t>
            </a:r>
            <a:r>
              <a:rPr lang="en-US" altLang="tr-TR" sz="1600" b="1" i="1" dirty="0">
                <a:latin typeface="Calibri" panose="020F0502020204030204" pitchFamily="34" charset="0"/>
              </a:rPr>
              <a:t> </a:t>
            </a:r>
            <a:r>
              <a:rPr lang="en-US" altLang="tr-TR" sz="1600" b="1" i="1" dirty="0" err="1">
                <a:latin typeface="Calibri" panose="020F0502020204030204" pitchFamily="34" charset="0"/>
              </a:rPr>
              <a:t>bir</a:t>
            </a:r>
            <a:r>
              <a:rPr lang="en-US" altLang="tr-TR" sz="1600" b="1" i="1" dirty="0">
                <a:latin typeface="Calibri" panose="020F0502020204030204" pitchFamily="34" charset="0"/>
              </a:rPr>
              <a:t> </a:t>
            </a:r>
            <a:r>
              <a:rPr lang="en-US" altLang="tr-TR" sz="1600" b="1" i="1" dirty="0" err="1">
                <a:latin typeface="Calibri" panose="020F0502020204030204" pitchFamily="34" charset="0"/>
              </a:rPr>
              <a:t>yıllık</a:t>
            </a:r>
            <a:r>
              <a:rPr lang="tr-TR" altLang="tr-TR" sz="1600" b="1" i="1" dirty="0">
                <a:latin typeface="Calibri" panose="020F0502020204030204" pitchFamily="34" charset="0"/>
              </a:rPr>
              <a:t> </a:t>
            </a:r>
            <a:r>
              <a:rPr lang="en-US" altLang="tr-TR" sz="1600" b="1" i="1" dirty="0" err="1">
                <a:latin typeface="Calibri" panose="020F0502020204030204" pitchFamily="34" charset="0"/>
              </a:rPr>
              <a:t>planlama</a:t>
            </a:r>
            <a:r>
              <a:rPr lang="en-US" altLang="tr-TR" sz="1600" b="1" i="1" dirty="0">
                <a:latin typeface="Calibri" panose="020F0502020204030204" pitchFamily="34" charset="0"/>
              </a:rPr>
              <a:t> </a:t>
            </a:r>
            <a:r>
              <a:rPr lang="en-US" altLang="tr-TR" sz="1600" b="1" i="1" dirty="0" err="1">
                <a:latin typeface="Calibri" panose="020F0502020204030204" pitchFamily="34" charset="0"/>
              </a:rPr>
              <a:t>takvimi</a:t>
            </a:r>
            <a:r>
              <a:rPr lang="en-US" altLang="tr-TR" sz="1600" b="1" i="1" dirty="0">
                <a:latin typeface="Calibri" panose="020F0502020204030204" pitchFamily="34" charset="0"/>
              </a:rPr>
              <a:t> </a:t>
            </a:r>
            <a:r>
              <a:rPr lang="en-US" altLang="tr-TR" sz="1600" b="1" i="1" dirty="0" err="1" smtClean="0">
                <a:latin typeface="Calibri" panose="020F0502020204030204" pitchFamily="34" charset="0"/>
              </a:rPr>
              <a:t>olu</a:t>
            </a:r>
            <a:r>
              <a:rPr lang="tr-TR" altLang="tr-TR" sz="1600" b="1" i="1" dirty="0">
                <a:latin typeface="Calibri" panose="020F0502020204030204" pitchFamily="34" charset="0"/>
              </a:rPr>
              <a:t>ş</a:t>
            </a:r>
            <a:r>
              <a:rPr lang="en-US" altLang="tr-TR" sz="1600" b="1" i="1" dirty="0" err="1">
                <a:latin typeface="Calibri" panose="020F0502020204030204" pitchFamily="34" charset="0"/>
              </a:rPr>
              <a:t>turarak</a:t>
            </a:r>
            <a:r>
              <a:rPr lang="en-US" altLang="tr-TR" sz="1600" b="1" i="1" dirty="0">
                <a:latin typeface="Calibri" panose="020F0502020204030204" pitchFamily="34" charset="0"/>
              </a:rPr>
              <a:t> </a:t>
            </a:r>
            <a:r>
              <a:rPr lang="en-US" altLang="tr-TR" sz="1600" b="1" i="1" dirty="0" err="1">
                <a:latin typeface="Calibri" panose="020F0502020204030204" pitchFamily="34" charset="0"/>
              </a:rPr>
              <a:t>verimli</a:t>
            </a:r>
            <a:r>
              <a:rPr lang="en-US" altLang="tr-TR" sz="1600" b="1" i="1" dirty="0">
                <a:latin typeface="Calibri" panose="020F0502020204030204" pitchFamily="34" charset="0"/>
              </a:rPr>
              <a:t> </a:t>
            </a:r>
            <a:r>
              <a:rPr lang="en-US" altLang="tr-TR" sz="1600" b="1" i="1" dirty="0" err="1">
                <a:latin typeface="Calibri" panose="020F0502020204030204" pitchFamily="34" charset="0"/>
              </a:rPr>
              <a:t>bir</a:t>
            </a:r>
            <a:r>
              <a:rPr lang="en-US" altLang="tr-TR" sz="1600" b="1" i="1" dirty="0">
                <a:latin typeface="Calibri" panose="020F0502020204030204" pitchFamily="34" charset="0"/>
              </a:rPr>
              <a:t> </a:t>
            </a:r>
            <a:r>
              <a:rPr lang="tr-TR" altLang="tr-TR" sz="1600" b="1" i="1" dirty="0">
                <a:latin typeface="Calibri" panose="020F0502020204030204" pitchFamily="34" charset="0"/>
              </a:rPr>
              <a:t>ş</a:t>
            </a:r>
            <a:r>
              <a:rPr lang="en-US" altLang="tr-TR" sz="1600" b="1" i="1" dirty="0" err="1">
                <a:latin typeface="Calibri" panose="020F0502020204030204" pitchFamily="34" charset="0"/>
              </a:rPr>
              <a:t>ekilde</a:t>
            </a:r>
            <a:r>
              <a:rPr lang="en-US" altLang="tr-TR" sz="1600" b="1" i="1" dirty="0">
                <a:latin typeface="Calibri" panose="020F0502020204030204" pitchFamily="34" charset="0"/>
              </a:rPr>
              <a:t> </a:t>
            </a:r>
            <a:r>
              <a:rPr lang="en-US" altLang="tr-TR" sz="1600" b="1" i="1" dirty="0" err="1">
                <a:latin typeface="Calibri" panose="020F0502020204030204" pitchFamily="34" charset="0"/>
              </a:rPr>
              <a:t>yerine</a:t>
            </a:r>
            <a:r>
              <a:rPr lang="en-US" altLang="tr-TR" sz="1600" b="1" i="1" dirty="0">
                <a:latin typeface="Calibri" panose="020F0502020204030204" pitchFamily="34" charset="0"/>
              </a:rPr>
              <a:t> </a:t>
            </a:r>
            <a:r>
              <a:rPr lang="en-US" altLang="tr-TR" sz="1600" b="1" i="1" dirty="0" err="1">
                <a:latin typeface="Calibri" panose="020F0502020204030204" pitchFamily="34" charset="0"/>
              </a:rPr>
              <a:t>getirmek</a:t>
            </a:r>
            <a:r>
              <a:rPr lang="tr-TR" altLang="tr-TR" sz="1600" b="1" i="1" dirty="0">
                <a:latin typeface="Calibri" panose="020F0502020204030204" pitchFamily="34" charset="0"/>
              </a:rPr>
              <a:t>,</a:t>
            </a:r>
          </a:p>
          <a:p>
            <a:pPr algn="just" eaLnBrk="1" hangingPunct="1">
              <a:spcBef>
                <a:spcPct val="50000"/>
              </a:spcBef>
              <a:buClrTx/>
              <a:buSzTx/>
              <a:buFontTx/>
              <a:buNone/>
            </a:pPr>
            <a:r>
              <a:rPr lang="tr-TR" altLang="tr-TR" sz="1600" b="1" i="1" dirty="0">
                <a:latin typeface="Calibri" panose="020F0502020204030204" pitchFamily="34" charset="0"/>
              </a:rPr>
              <a:t>olarak tanımlanmıştır.</a:t>
            </a:r>
            <a:endParaRPr lang="en-US" altLang="tr-TR" sz="1600" b="1" i="1" dirty="0">
              <a:latin typeface="Calibri" panose="020F0502020204030204" pitchFamily="34" charset="0"/>
            </a:endParaRPr>
          </a:p>
        </p:txBody>
      </p:sp>
      <p:sp>
        <p:nvSpPr>
          <p:cNvPr id="3" name="Metin kutusu 2"/>
          <p:cNvSpPr txBox="1"/>
          <p:nvPr/>
        </p:nvSpPr>
        <p:spPr>
          <a:xfrm>
            <a:off x="1776846" y="623454"/>
            <a:ext cx="6764482" cy="461665"/>
          </a:xfrm>
          <a:prstGeom prst="rect">
            <a:avLst/>
          </a:prstGeom>
          <a:noFill/>
        </p:spPr>
        <p:txBody>
          <a:bodyPr wrap="square" rtlCol="0">
            <a:spAutoFit/>
          </a:bodyPr>
          <a:lstStyle/>
          <a:p>
            <a:r>
              <a:rPr lang="tr-TR" sz="2400" b="1" dirty="0" smtClean="0"/>
              <a:t>GÖREV TANIMI</a:t>
            </a:r>
            <a:endParaRPr lang="tr-TR" sz="2400" b="1" dirty="0"/>
          </a:p>
        </p:txBody>
      </p:sp>
    </p:spTree>
    <p:extLst>
      <p:ext uri="{BB962C8B-B14F-4D97-AF65-F5344CB8AC3E}">
        <p14:creationId xmlns:p14="http://schemas.microsoft.com/office/powerpoint/2010/main" val="787158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637237" y="583884"/>
            <a:ext cx="6764482" cy="461665"/>
          </a:xfrm>
          <a:prstGeom prst="rect">
            <a:avLst/>
          </a:prstGeom>
          <a:noFill/>
        </p:spPr>
        <p:txBody>
          <a:bodyPr wrap="square" rtlCol="0">
            <a:spAutoFit/>
          </a:bodyPr>
          <a:lstStyle/>
          <a:p>
            <a:r>
              <a:rPr lang="tr-TR" sz="2400" b="1" dirty="0" smtClean="0"/>
              <a:t>ORGANİZASYON ŞEMASI</a:t>
            </a:r>
            <a:endParaRPr lang="tr-TR" sz="2400" b="1" dirty="0"/>
          </a:p>
        </p:txBody>
      </p:sp>
      <p:cxnSp>
        <p:nvCxnSpPr>
          <p:cNvPr id="3" name="Düz Bağlayıcı 2"/>
          <p:cNvCxnSpPr/>
          <p:nvPr/>
        </p:nvCxnSpPr>
        <p:spPr>
          <a:xfrm flipH="1">
            <a:off x="6918317" y="3596070"/>
            <a:ext cx="2599" cy="440004"/>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4" name="Düz Bağlayıcı 3"/>
          <p:cNvCxnSpPr/>
          <p:nvPr/>
        </p:nvCxnSpPr>
        <p:spPr>
          <a:xfrm flipH="1">
            <a:off x="5072284" y="3620993"/>
            <a:ext cx="6407" cy="357849"/>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5" name="Düz Bağlayıcı 4"/>
          <p:cNvCxnSpPr/>
          <p:nvPr/>
        </p:nvCxnSpPr>
        <p:spPr>
          <a:xfrm>
            <a:off x="5175957" y="3629598"/>
            <a:ext cx="0" cy="349653"/>
          </a:xfrm>
          <a:prstGeom prst="line">
            <a:avLst/>
          </a:prstGeom>
          <a:ln w="8572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6" name="Düz Bağlayıcı 5"/>
          <p:cNvCxnSpPr/>
          <p:nvPr/>
        </p:nvCxnSpPr>
        <p:spPr>
          <a:xfrm flipH="1">
            <a:off x="5963786" y="1511008"/>
            <a:ext cx="6752" cy="1179213"/>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7" name="Düz Bağlayıcı 6"/>
          <p:cNvCxnSpPr/>
          <p:nvPr/>
        </p:nvCxnSpPr>
        <p:spPr>
          <a:xfrm>
            <a:off x="687197" y="3617269"/>
            <a:ext cx="1" cy="1261055"/>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8" name="Düz Bağlayıcı 7"/>
          <p:cNvCxnSpPr/>
          <p:nvPr/>
        </p:nvCxnSpPr>
        <p:spPr>
          <a:xfrm flipH="1">
            <a:off x="2664407" y="2942384"/>
            <a:ext cx="14657" cy="1935940"/>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9" name="Düz Bağlayıcı 8"/>
          <p:cNvCxnSpPr/>
          <p:nvPr/>
        </p:nvCxnSpPr>
        <p:spPr>
          <a:xfrm>
            <a:off x="9436791" y="1968285"/>
            <a:ext cx="28198" cy="2794913"/>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10" name="Düz Bağlayıcı 9"/>
          <p:cNvCxnSpPr/>
          <p:nvPr/>
        </p:nvCxnSpPr>
        <p:spPr>
          <a:xfrm>
            <a:off x="2699282" y="1959972"/>
            <a:ext cx="0" cy="322832"/>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11" name="Düz Bağlayıcı 10"/>
          <p:cNvCxnSpPr/>
          <p:nvPr/>
        </p:nvCxnSpPr>
        <p:spPr>
          <a:xfrm flipH="1">
            <a:off x="2699282" y="1988982"/>
            <a:ext cx="6765707" cy="16020"/>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12" name="Yuvarlatılmış Dikdörtgen 11"/>
          <p:cNvSpPr/>
          <p:nvPr/>
        </p:nvSpPr>
        <p:spPr>
          <a:xfrm>
            <a:off x="4299392" y="1154915"/>
            <a:ext cx="3328787" cy="601154"/>
          </a:xfrm>
          <a:prstGeom prst="roundRect">
            <a:avLst/>
          </a:prstGeom>
          <a:solidFill>
            <a:schemeClr val="accent2"/>
          </a:solidFill>
          <a:ln w="50800" cap="rnd" cmpd="dbl">
            <a:noFill/>
            <a:beve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dirty="0" smtClean="0"/>
              <a:t>Daire Başkanı</a:t>
            </a:r>
          </a:p>
          <a:p>
            <a:pPr algn="ctr"/>
            <a:r>
              <a:rPr lang="tr-TR" dirty="0" smtClean="0"/>
              <a:t>Abdulkadir IŞIK</a:t>
            </a:r>
          </a:p>
        </p:txBody>
      </p:sp>
      <p:sp>
        <p:nvSpPr>
          <p:cNvPr id="13" name="Yuvarlatılmış Dikdörtgen 12"/>
          <p:cNvSpPr/>
          <p:nvPr/>
        </p:nvSpPr>
        <p:spPr>
          <a:xfrm>
            <a:off x="1346662" y="2297056"/>
            <a:ext cx="3116913" cy="613019"/>
          </a:xfrm>
          <a:prstGeom prst="roundRect">
            <a:avLst/>
          </a:prstGeom>
          <a:solidFill>
            <a:schemeClr val="accent2"/>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dirty="0"/>
              <a:t>Yazılım ve Web Programlama Şube </a:t>
            </a:r>
            <a:r>
              <a:rPr lang="tr-TR" sz="1200" dirty="0" smtClean="0"/>
              <a:t>Müdürlüğü</a:t>
            </a:r>
          </a:p>
          <a:p>
            <a:pPr algn="ctr"/>
            <a:r>
              <a:rPr lang="tr-TR" dirty="0" smtClean="0"/>
              <a:t>Mansur BEŞTAŞ </a:t>
            </a:r>
            <a:endParaRPr lang="tr-TR" sz="1600" dirty="0"/>
          </a:p>
        </p:txBody>
      </p:sp>
      <p:sp>
        <p:nvSpPr>
          <p:cNvPr id="14" name="Yuvarlatılmış Dikdörtgen 13"/>
          <p:cNvSpPr/>
          <p:nvPr/>
        </p:nvSpPr>
        <p:spPr>
          <a:xfrm>
            <a:off x="7793113" y="2253153"/>
            <a:ext cx="2994559" cy="680236"/>
          </a:xfrm>
          <a:prstGeom prst="roundRect">
            <a:avLst/>
          </a:prstGeom>
          <a:solidFill>
            <a:schemeClr val="accent2"/>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dirty="0"/>
              <a:t>Teknik ve İdari Hizmetler Şube </a:t>
            </a:r>
            <a:r>
              <a:rPr lang="tr-TR" sz="1200" dirty="0" smtClean="0"/>
              <a:t>Müdürlüğü</a:t>
            </a:r>
          </a:p>
          <a:p>
            <a:pPr algn="ctr"/>
            <a:r>
              <a:rPr lang="tr-TR" dirty="0" smtClean="0"/>
              <a:t>Edip ERTAŞ</a:t>
            </a:r>
          </a:p>
        </p:txBody>
      </p:sp>
      <p:sp>
        <p:nvSpPr>
          <p:cNvPr id="15" name="Yuvarlatılmış Dikdörtgen 14"/>
          <p:cNvSpPr/>
          <p:nvPr/>
        </p:nvSpPr>
        <p:spPr>
          <a:xfrm>
            <a:off x="6110653" y="3990217"/>
            <a:ext cx="1486143" cy="638593"/>
          </a:xfrm>
          <a:prstGeom prst="roundRect">
            <a:avLst/>
          </a:prstGeom>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accent5">
                    <a:lumMod val="75000"/>
                  </a:schemeClr>
                </a:solidFill>
              </a:rPr>
              <a:t>Ağ Grubu</a:t>
            </a:r>
          </a:p>
          <a:p>
            <a:pPr algn="ctr"/>
            <a:r>
              <a:rPr lang="tr-TR" sz="1200" b="1" dirty="0">
                <a:solidFill>
                  <a:schemeClr val="tx1">
                    <a:lumMod val="95000"/>
                    <a:lumOff val="5000"/>
                  </a:schemeClr>
                </a:solidFill>
              </a:rPr>
              <a:t>Ayhan TALAY</a:t>
            </a:r>
          </a:p>
        </p:txBody>
      </p:sp>
      <p:sp>
        <p:nvSpPr>
          <p:cNvPr id="16" name="Yuvarlatılmış Dikdörtgen 15"/>
          <p:cNvSpPr/>
          <p:nvPr/>
        </p:nvSpPr>
        <p:spPr>
          <a:xfrm>
            <a:off x="1008744" y="3969347"/>
            <a:ext cx="1490842" cy="676089"/>
          </a:xfrm>
          <a:prstGeom prst="roundRect">
            <a:avLst/>
          </a:prstGeom>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a:solidFill>
                  <a:schemeClr val="accent5">
                    <a:lumMod val="75000"/>
                  </a:schemeClr>
                </a:solidFill>
              </a:rPr>
              <a:t>Yazılım </a:t>
            </a:r>
            <a:r>
              <a:rPr lang="tr-TR" sz="1200" b="1" dirty="0" smtClean="0">
                <a:solidFill>
                  <a:schemeClr val="accent5">
                    <a:lumMod val="75000"/>
                  </a:schemeClr>
                </a:solidFill>
              </a:rPr>
              <a:t>Grubu</a:t>
            </a:r>
          </a:p>
          <a:p>
            <a:pPr algn="ctr"/>
            <a:r>
              <a:rPr lang="tr-TR" sz="1200" b="1" dirty="0">
                <a:solidFill>
                  <a:schemeClr val="tx1">
                    <a:lumMod val="95000"/>
                    <a:lumOff val="5000"/>
                  </a:schemeClr>
                </a:solidFill>
              </a:rPr>
              <a:t>Burhan ÖZDEMİR</a:t>
            </a:r>
          </a:p>
        </p:txBody>
      </p:sp>
      <p:sp>
        <p:nvSpPr>
          <p:cNvPr id="17" name="Yuvarlatılmış Dikdörtgen 16"/>
          <p:cNvSpPr/>
          <p:nvPr/>
        </p:nvSpPr>
        <p:spPr>
          <a:xfrm>
            <a:off x="8682937" y="4801436"/>
            <a:ext cx="1564103" cy="1044062"/>
          </a:xfrm>
          <a:prstGeom prst="roundRect">
            <a:avLst/>
          </a:prstGeom>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accent5">
                    <a:lumMod val="75000"/>
                  </a:schemeClr>
                </a:solidFill>
              </a:rPr>
              <a:t>Teknik Destek</a:t>
            </a:r>
          </a:p>
          <a:p>
            <a:pPr algn="ctr"/>
            <a:r>
              <a:rPr lang="tr-TR" sz="1200" b="1" dirty="0" smtClean="0">
                <a:solidFill>
                  <a:schemeClr val="tx1">
                    <a:lumMod val="95000"/>
                    <a:lumOff val="5000"/>
                  </a:schemeClr>
                </a:solidFill>
              </a:rPr>
              <a:t>Hayrettin TOPRAK</a:t>
            </a:r>
          </a:p>
          <a:p>
            <a:pPr algn="ctr"/>
            <a:r>
              <a:rPr lang="tr-TR" sz="1200" b="1" dirty="0" smtClean="0">
                <a:solidFill>
                  <a:schemeClr val="tx1">
                    <a:lumMod val="95000"/>
                    <a:lumOff val="5000"/>
                  </a:schemeClr>
                </a:solidFill>
              </a:rPr>
              <a:t>Bedrettin TOPRAK</a:t>
            </a:r>
          </a:p>
          <a:p>
            <a:pPr algn="ctr"/>
            <a:r>
              <a:rPr lang="tr-TR" sz="1200" b="1" dirty="0" smtClean="0">
                <a:solidFill>
                  <a:schemeClr val="tx1">
                    <a:lumMod val="95000"/>
                    <a:lumOff val="5000"/>
                  </a:schemeClr>
                </a:solidFill>
              </a:rPr>
              <a:t>Bilal KOÇ</a:t>
            </a:r>
          </a:p>
        </p:txBody>
      </p:sp>
      <p:sp>
        <p:nvSpPr>
          <p:cNvPr id="18" name="Yuvarlatılmış Dikdörtgen 17"/>
          <p:cNvSpPr/>
          <p:nvPr/>
        </p:nvSpPr>
        <p:spPr>
          <a:xfrm>
            <a:off x="9590595" y="3944196"/>
            <a:ext cx="1669260" cy="684614"/>
          </a:xfrm>
          <a:prstGeom prst="roundRect">
            <a:avLst/>
          </a:prstGeom>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accent5">
                    <a:lumMod val="75000"/>
                  </a:schemeClr>
                </a:solidFill>
              </a:rPr>
              <a:t>EBYS Koordinatörlüğü</a:t>
            </a:r>
          </a:p>
          <a:p>
            <a:pPr algn="ctr"/>
            <a:r>
              <a:rPr lang="tr-TR" sz="1200" b="1" dirty="0" smtClean="0">
                <a:solidFill>
                  <a:schemeClr val="tx1">
                    <a:lumMod val="95000"/>
                    <a:lumOff val="5000"/>
                  </a:schemeClr>
                </a:solidFill>
              </a:rPr>
              <a:t>Sema AYAZ</a:t>
            </a:r>
          </a:p>
        </p:txBody>
      </p:sp>
      <p:sp>
        <p:nvSpPr>
          <p:cNvPr id="19" name="Yuvarlatılmış Dikdörtgen 18"/>
          <p:cNvSpPr/>
          <p:nvPr/>
        </p:nvSpPr>
        <p:spPr>
          <a:xfrm>
            <a:off x="7752908" y="3977450"/>
            <a:ext cx="1490842" cy="684612"/>
          </a:xfrm>
          <a:prstGeom prst="roundRect">
            <a:avLst/>
          </a:prstGeom>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accent5">
                    <a:lumMod val="75000"/>
                  </a:schemeClr>
                </a:solidFill>
              </a:rPr>
              <a:t>Yazı İşleri</a:t>
            </a:r>
          </a:p>
          <a:p>
            <a:pPr algn="ctr"/>
            <a:r>
              <a:rPr lang="tr-TR" sz="1200" b="1" dirty="0" smtClean="0">
                <a:solidFill>
                  <a:schemeClr val="tx1">
                    <a:lumMod val="95000"/>
                    <a:lumOff val="5000"/>
                  </a:schemeClr>
                </a:solidFill>
              </a:rPr>
              <a:t>Celal KARABULUT</a:t>
            </a:r>
          </a:p>
          <a:p>
            <a:pPr algn="ctr"/>
            <a:r>
              <a:rPr lang="tr-TR" sz="1200" b="1" dirty="0" err="1" smtClean="0">
                <a:solidFill>
                  <a:schemeClr val="tx1">
                    <a:lumMod val="95000"/>
                    <a:lumOff val="5000"/>
                  </a:schemeClr>
                </a:solidFill>
              </a:rPr>
              <a:t>Munir</a:t>
            </a:r>
            <a:r>
              <a:rPr lang="tr-TR" sz="1200" b="1" dirty="0" smtClean="0">
                <a:solidFill>
                  <a:schemeClr val="tx1">
                    <a:lumMod val="95000"/>
                    <a:lumOff val="5000"/>
                  </a:schemeClr>
                </a:solidFill>
              </a:rPr>
              <a:t> İMRE</a:t>
            </a:r>
          </a:p>
        </p:txBody>
      </p:sp>
      <p:cxnSp>
        <p:nvCxnSpPr>
          <p:cNvPr id="20" name="Düz Bağlayıcı 19"/>
          <p:cNvCxnSpPr/>
          <p:nvPr/>
        </p:nvCxnSpPr>
        <p:spPr>
          <a:xfrm flipV="1">
            <a:off x="6879436" y="3617269"/>
            <a:ext cx="4487099" cy="9727"/>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21" name="Yuvarlatılmış Dikdörtgen 20"/>
          <p:cNvSpPr/>
          <p:nvPr/>
        </p:nvSpPr>
        <p:spPr>
          <a:xfrm>
            <a:off x="4479696" y="3979251"/>
            <a:ext cx="1490842" cy="682811"/>
          </a:xfrm>
          <a:prstGeom prst="roundRect">
            <a:avLst/>
          </a:prstGeom>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accent5">
                    <a:lumMod val="75000"/>
                  </a:schemeClr>
                </a:solidFill>
              </a:rPr>
              <a:t>Sistem Grubu</a:t>
            </a:r>
          </a:p>
          <a:p>
            <a:pPr algn="ctr"/>
            <a:r>
              <a:rPr lang="tr-TR" sz="1200" b="1" dirty="0" err="1">
                <a:solidFill>
                  <a:schemeClr val="tx1">
                    <a:lumMod val="95000"/>
                    <a:lumOff val="5000"/>
                  </a:schemeClr>
                </a:solidFill>
              </a:rPr>
              <a:t>M.Nurullah</a:t>
            </a:r>
            <a:r>
              <a:rPr lang="tr-TR" sz="1200" b="1" dirty="0">
                <a:solidFill>
                  <a:schemeClr val="tx1">
                    <a:lumMod val="95000"/>
                    <a:lumOff val="5000"/>
                  </a:schemeClr>
                </a:solidFill>
              </a:rPr>
              <a:t> NERGİZ</a:t>
            </a:r>
          </a:p>
        </p:txBody>
      </p:sp>
      <p:cxnSp>
        <p:nvCxnSpPr>
          <p:cNvPr id="22" name="Düz Bağlayıcı 21"/>
          <p:cNvCxnSpPr/>
          <p:nvPr/>
        </p:nvCxnSpPr>
        <p:spPr>
          <a:xfrm>
            <a:off x="8468876" y="3618001"/>
            <a:ext cx="5241" cy="367924"/>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23" name="Düz Bağlayıcı 22"/>
          <p:cNvCxnSpPr/>
          <p:nvPr/>
        </p:nvCxnSpPr>
        <p:spPr>
          <a:xfrm>
            <a:off x="10356840" y="3579031"/>
            <a:ext cx="5241" cy="367924"/>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24" name="Yuvarlatılmış Dikdörtgen 23"/>
          <p:cNvSpPr/>
          <p:nvPr/>
        </p:nvSpPr>
        <p:spPr>
          <a:xfrm>
            <a:off x="4659892" y="2291117"/>
            <a:ext cx="2936904" cy="651267"/>
          </a:xfrm>
          <a:prstGeom prst="roundRect">
            <a:avLst/>
          </a:prstGeom>
          <a:solidFill>
            <a:schemeClr val="accent2"/>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dirty="0"/>
              <a:t>Ağ </a:t>
            </a:r>
            <a:r>
              <a:rPr lang="tr-TR" sz="1200" dirty="0" smtClean="0"/>
              <a:t> ve Sistem Yönetim</a:t>
            </a:r>
            <a:r>
              <a:rPr lang="tr-TR" sz="1200" dirty="0"/>
              <a:t> </a:t>
            </a:r>
            <a:r>
              <a:rPr lang="tr-TR" sz="1200" dirty="0" smtClean="0"/>
              <a:t>Şube Müdürlüğü</a:t>
            </a:r>
          </a:p>
          <a:p>
            <a:pPr algn="ctr"/>
            <a:endParaRPr lang="tr-TR" sz="1600" dirty="0"/>
          </a:p>
        </p:txBody>
      </p:sp>
      <p:sp>
        <p:nvSpPr>
          <p:cNvPr id="25" name="Yuvarlatılmış Dikdörtgen 24"/>
          <p:cNvSpPr/>
          <p:nvPr/>
        </p:nvSpPr>
        <p:spPr>
          <a:xfrm>
            <a:off x="107887" y="4767534"/>
            <a:ext cx="1575015" cy="1032163"/>
          </a:xfrm>
          <a:prstGeom prst="roundRect">
            <a:avLst/>
          </a:prstGeom>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accent5">
                    <a:lumMod val="75000"/>
                  </a:schemeClr>
                </a:solidFill>
              </a:rPr>
              <a:t>Kalite Güvence ve Yönetim</a:t>
            </a:r>
          </a:p>
          <a:p>
            <a:pPr algn="ctr"/>
            <a:r>
              <a:rPr lang="tr-TR" sz="1200" b="1" dirty="0" err="1" smtClean="0">
                <a:solidFill>
                  <a:schemeClr val="tx1">
                    <a:lumMod val="95000"/>
                    <a:lumOff val="5000"/>
                  </a:schemeClr>
                </a:solidFill>
              </a:rPr>
              <a:t>M.Nurullah</a:t>
            </a:r>
            <a:r>
              <a:rPr lang="tr-TR" sz="1200" b="1" dirty="0" smtClean="0">
                <a:solidFill>
                  <a:schemeClr val="tx1">
                    <a:lumMod val="95000"/>
                    <a:lumOff val="5000"/>
                  </a:schemeClr>
                </a:solidFill>
              </a:rPr>
              <a:t> NERGİZ</a:t>
            </a:r>
          </a:p>
        </p:txBody>
      </p:sp>
      <p:cxnSp>
        <p:nvCxnSpPr>
          <p:cNvPr id="26" name="Düz Bağlayıcı 25"/>
          <p:cNvCxnSpPr/>
          <p:nvPr/>
        </p:nvCxnSpPr>
        <p:spPr>
          <a:xfrm flipV="1">
            <a:off x="653945" y="3635762"/>
            <a:ext cx="4465488" cy="17094"/>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27" name="Düz Bağlayıcı 26"/>
          <p:cNvCxnSpPr/>
          <p:nvPr/>
        </p:nvCxnSpPr>
        <p:spPr>
          <a:xfrm flipH="1">
            <a:off x="1725585" y="3619777"/>
            <a:ext cx="6407" cy="357849"/>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28" name="Düz Bağlayıcı 27"/>
          <p:cNvCxnSpPr/>
          <p:nvPr/>
        </p:nvCxnSpPr>
        <p:spPr>
          <a:xfrm flipH="1">
            <a:off x="3660569" y="3603970"/>
            <a:ext cx="6406" cy="379462"/>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29" name="Yuvarlatılmış Dikdörtgen 28"/>
          <p:cNvSpPr/>
          <p:nvPr/>
        </p:nvSpPr>
        <p:spPr>
          <a:xfrm>
            <a:off x="2016078" y="4800189"/>
            <a:ext cx="1612298" cy="1055960"/>
          </a:xfrm>
          <a:prstGeom prst="roundRect">
            <a:avLst/>
          </a:prstGeom>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accent5">
                    <a:lumMod val="75000"/>
                  </a:schemeClr>
                </a:solidFill>
              </a:rPr>
              <a:t>Siber Güvenlik</a:t>
            </a:r>
          </a:p>
          <a:p>
            <a:pPr algn="ctr"/>
            <a:r>
              <a:rPr lang="tr-TR" sz="1200" b="1" dirty="0" smtClean="0">
                <a:solidFill>
                  <a:schemeClr val="tx1"/>
                </a:solidFill>
              </a:rPr>
              <a:t>Mansur BEŞTAŞ</a:t>
            </a:r>
          </a:p>
        </p:txBody>
      </p:sp>
      <p:cxnSp>
        <p:nvCxnSpPr>
          <p:cNvPr id="30" name="Düz Bağlayıcı 29"/>
          <p:cNvCxnSpPr/>
          <p:nvPr/>
        </p:nvCxnSpPr>
        <p:spPr>
          <a:xfrm>
            <a:off x="11346871" y="3578733"/>
            <a:ext cx="24938" cy="1270768"/>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31" name="Yuvarlatılmış Dikdörtgen 30"/>
          <p:cNvSpPr/>
          <p:nvPr/>
        </p:nvSpPr>
        <p:spPr>
          <a:xfrm>
            <a:off x="10514978" y="4800189"/>
            <a:ext cx="1489754" cy="1027435"/>
          </a:xfrm>
          <a:prstGeom prst="roundRect">
            <a:avLst/>
          </a:prstGeom>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accent5">
                    <a:lumMod val="75000"/>
                  </a:schemeClr>
                </a:solidFill>
              </a:rPr>
              <a:t>Kamera Güvenlik Sistemleri</a:t>
            </a:r>
          </a:p>
          <a:p>
            <a:pPr algn="ctr"/>
            <a:r>
              <a:rPr lang="tr-TR" sz="1200" b="1" dirty="0" smtClean="0">
                <a:solidFill>
                  <a:schemeClr val="tx1">
                    <a:lumMod val="95000"/>
                    <a:lumOff val="5000"/>
                  </a:schemeClr>
                </a:solidFill>
              </a:rPr>
              <a:t>Yıldırım SOYLU</a:t>
            </a:r>
          </a:p>
          <a:p>
            <a:pPr algn="ctr"/>
            <a:r>
              <a:rPr lang="tr-TR" sz="1200" b="1" dirty="0" err="1" smtClean="0">
                <a:solidFill>
                  <a:schemeClr val="tx1">
                    <a:lumMod val="95000"/>
                    <a:lumOff val="5000"/>
                  </a:schemeClr>
                </a:solidFill>
              </a:rPr>
              <a:t>M.Emin</a:t>
            </a:r>
            <a:r>
              <a:rPr lang="tr-TR" sz="1200" b="1" dirty="0" smtClean="0">
                <a:solidFill>
                  <a:schemeClr val="tx1">
                    <a:lumMod val="95000"/>
                    <a:lumOff val="5000"/>
                  </a:schemeClr>
                </a:solidFill>
              </a:rPr>
              <a:t> AKTUĞ</a:t>
            </a:r>
          </a:p>
        </p:txBody>
      </p:sp>
      <p:sp>
        <p:nvSpPr>
          <p:cNvPr id="32" name="Yuvarlatılmış Dikdörtgen 31"/>
          <p:cNvSpPr/>
          <p:nvPr/>
        </p:nvSpPr>
        <p:spPr>
          <a:xfrm>
            <a:off x="2822227" y="3977450"/>
            <a:ext cx="1490842" cy="667986"/>
          </a:xfrm>
          <a:prstGeom prst="roundRect">
            <a:avLst/>
          </a:prstGeom>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accent5">
                    <a:lumMod val="75000"/>
                  </a:schemeClr>
                </a:solidFill>
              </a:rPr>
              <a:t>Web Grubu</a:t>
            </a:r>
          </a:p>
          <a:p>
            <a:pPr algn="ctr"/>
            <a:r>
              <a:rPr lang="tr-TR" sz="1200" b="1" dirty="0" smtClean="0">
                <a:solidFill>
                  <a:schemeClr val="tx1">
                    <a:lumMod val="95000"/>
                    <a:lumOff val="5000"/>
                  </a:schemeClr>
                </a:solidFill>
              </a:rPr>
              <a:t>Burhan ÖZDEMİR</a:t>
            </a:r>
          </a:p>
        </p:txBody>
      </p:sp>
      <p:cxnSp>
        <p:nvCxnSpPr>
          <p:cNvPr id="33" name="Düz Bağlayıcı 32"/>
          <p:cNvCxnSpPr/>
          <p:nvPr/>
        </p:nvCxnSpPr>
        <p:spPr>
          <a:xfrm>
            <a:off x="5970538" y="2969885"/>
            <a:ext cx="0" cy="674885"/>
          </a:xfrm>
          <a:prstGeom prst="line">
            <a:avLst/>
          </a:prstGeom>
          <a:ln w="825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4" name="Düz Bağlayıcı 33"/>
          <p:cNvCxnSpPr/>
          <p:nvPr/>
        </p:nvCxnSpPr>
        <p:spPr>
          <a:xfrm flipV="1">
            <a:off x="5127104" y="3631926"/>
            <a:ext cx="1726375" cy="1729"/>
          </a:xfrm>
          <a:prstGeom prst="line">
            <a:avLst/>
          </a:prstGeom>
          <a:ln w="8572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 name="Düz Bağlayıcı 34"/>
          <p:cNvCxnSpPr/>
          <p:nvPr/>
        </p:nvCxnSpPr>
        <p:spPr>
          <a:xfrm>
            <a:off x="6814396" y="3605763"/>
            <a:ext cx="0" cy="349653"/>
          </a:xfrm>
          <a:prstGeom prst="line">
            <a:avLst/>
          </a:prstGeom>
          <a:ln w="8572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4719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İNSAN KAYNAKLARI</a:t>
            </a:r>
            <a:endParaRPr lang="tr-TR" sz="2400" b="1" dirty="0"/>
          </a:p>
        </p:txBody>
      </p:sp>
      <p:graphicFrame>
        <p:nvGraphicFramePr>
          <p:cNvPr id="3" name="Tablo 2"/>
          <p:cNvGraphicFramePr>
            <a:graphicFrameLocks noGrp="1"/>
          </p:cNvGraphicFramePr>
          <p:nvPr>
            <p:extLst>
              <p:ext uri="{D42A27DB-BD31-4B8C-83A1-F6EECF244321}">
                <p14:modId xmlns:p14="http://schemas.microsoft.com/office/powerpoint/2010/main" val="3932186930"/>
              </p:ext>
            </p:extLst>
          </p:nvPr>
        </p:nvGraphicFramePr>
        <p:xfrm>
          <a:off x="689959" y="1085846"/>
          <a:ext cx="11055925" cy="4957507"/>
        </p:xfrm>
        <a:graphic>
          <a:graphicData uri="http://schemas.openxmlformats.org/drawingml/2006/table">
            <a:tbl>
              <a:tblPr firstRow="1" bandRow="1">
                <a:tableStyleId>{5C22544A-7EE6-4342-B048-85BDC9FD1C3A}</a:tableStyleId>
              </a:tblPr>
              <a:tblGrid>
                <a:gridCol w="1194262">
                  <a:extLst>
                    <a:ext uri="{9D8B030D-6E8A-4147-A177-3AD203B41FA5}">
                      <a16:colId xmlns:a16="http://schemas.microsoft.com/office/drawing/2014/main" val="265382772"/>
                    </a:ext>
                  </a:extLst>
                </a:gridCol>
                <a:gridCol w="1194262">
                  <a:extLst>
                    <a:ext uri="{9D8B030D-6E8A-4147-A177-3AD203B41FA5}">
                      <a16:colId xmlns:a16="http://schemas.microsoft.com/office/drawing/2014/main" val="327040322"/>
                    </a:ext>
                  </a:extLst>
                </a:gridCol>
                <a:gridCol w="1318950">
                  <a:extLst>
                    <a:ext uri="{9D8B030D-6E8A-4147-A177-3AD203B41FA5}">
                      <a16:colId xmlns:a16="http://schemas.microsoft.com/office/drawing/2014/main" val="4242340286"/>
                    </a:ext>
                  </a:extLst>
                </a:gridCol>
                <a:gridCol w="1238596">
                  <a:extLst>
                    <a:ext uri="{9D8B030D-6E8A-4147-A177-3AD203B41FA5}">
                      <a16:colId xmlns:a16="http://schemas.microsoft.com/office/drawing/2014/main" val="1632951982"/>
                    </a:ext>
                  </a:extLst>
                </a:gridCol>
                <a:gridCol w="1288473">
                  <a:extLst>
                    <a:ext uri="{9D8B030D-6E8A-4147-A177-3AD203B41FA5}">
                      <a16:colId xmlns:a16="http://schemas.microsoft.com/office/drawing/2014/main" val="1484415972"/>
                    </a:ext>
                  </a:extLst>
                </a:gridCol>
                <a:gridCol w="1204858">
                  <a:extLst>
                    <a:ext uri="{9D8B030D-6E8A-4147-A177-3AD203B41FA5}">
                      <a16:colId xmlns:a16="http://schemas.microsoft.com/office/drawing/2014/main" val="2339853627"/>
                    </a:ext>
                  </a:extLst>
                </a:gridCol>
                <a:gridCol w="1228603">
                  <a:extLst>
                    <a:ext uri="{9D8B030D-6E8A-4147-A177-3AD203B41FA5}">
                      <a16:colId xmlns:a16="http://schemas.microsoft.com/office/drawing/2014/main" val="1800196945"/>
                    </a:ext>
                  </a:extLst>
                </a:gridCol>
                <a:gridCol w="1157637">
                  <a:extLst>
                    <a:ext uri="{9D8B030D-6E8A-4147-A177-3AD203B41FA5}">
                      <a16:colId xmlns:a16="http://schemas.microsoft.com/office/drawing/2014/main" val="1673803003"/>
                    </a:ext>
                  </a:extLst>
                </a:gridCol>
                <a:gridCol w="1230284">
                  <a:extLst>
                    <a:ext uri="{9D8B030D-6E8A-4147-A177-3AD203B41FA5}">
                      <a16:colId xmlns:a16="http://schemas.microsoft.com/office/drawing/2014/main" val="1100292671"/>
                    </a:ext>
                  </a:extLst>
                </a:gridCol>
              </a:tblGrid>
              <a:tr h="460321">
                <a:tc>
                  <a:txBody>
                    <a:bodyPr/>
                    <a:lstStyle/>
                    <a:p>
                      <a:pPr algn="ctr"/>
                      <a:r>
                        <a:rPr lang="tr-TR" sz="1400" dirty="0" smtClean="0"/>
                        <a:t>Daire Başkanı</a:t>
                      </a:r>
                      <a:endParaRPr lang="tr-TR" sz="1400" dirty="0"/>
                    </a:p>
                  </a:txBody>
                  <a:tcPr/>
                </a:tc>
                <a:tc>
                  <a:txBody>
                    <a:bodyPr/>
                    <a:lstStyle/>
                    <a:p>
                      <a:pPr algn="ctr"/>
                      <a:r>
                        <a:rPr lang="tr-TR" sz="1400" dirty="0" smtClean="0"/>
                        <a:t>Şube Müdürü</a:t>
                      </a:r>
                      <a:endParaRPr lang="tr-TR" sz="1400" dirty="0"/>
                    </a:p>
                  </a:txBody>
                  <a:tcPr/>
                </a:tc>
                <a:tc>
                  <a:txBody>
                    <a:bodyPr/>
                    <a:lstStyle/>
                    <a:p>
                      <a:pPr algn="ctr"/>
                      <a:r>
                        <a:rPr lang="tr-TR" sz="1400" dirty="0" smtClean="0"/>
                        <a:t>Öğretim</a:t>
                      </a:r>
                      <a:r>
                        <a:rPr lang="tr-TR" sz="1400" baseline="0" dirty="0" smtClean="0"/>
                        <a:t> Görevlisi</a:t>
                      </a:r>
                      <a:endParaRPr lang="tr-TR" sz="1400" dirty="0"/>
                    </a:p>
                  </a:txBody>
                  <a:tcPr/>
                </a:tc>
                <a:tc>
                  <a:txBody>
                    <a:bodyPr/>
                    <a:lstStyle/>
                    <a:p>
                      <a:pPr algn="ctr"/>
                      <a:r>
                        <a:rPr lang="tr-TR" sz="1400" dirty="0" smtClean="0"/>
                        <a:t>Mühendis</a:t>
                      </a:r>
                      <a:endParaRPr lang="tr-TR" sz="1400" dirty="0"/>
                    </a:p>
                  </a:txBody>
                  <a:tcPr/>
                </a:tc>
                <a:tc>
                  <a:txBody>
                    <a:bodyPr/>
                    <a:lstStyle/>
                    <a:p>
                      <a:pPr algn="ctr"/>
                      <a:r>
                        <a:rPr lang="tr-TR" sz="1400" dirty="0" smtClean="0"/>
                        <a:t>Tekniker</a:t>
                      </a:r>
                      <a:endParaRPr lang="tr-TR" sz="1400" dirty="0"/>
                    </a:p>
                  </a:txBody>
                  <a:tcPr/>
                </a:tc>
                <a:tc>
                  <a:txBody>
                    <a:bodyPr/>
                    <a:lstStyle/>
                    <a:p>
                      <a:pPr algn="ctr"/>
                      <a:r>
                        <a:rPr lang="tr-TR" sz="1400" dirty="0" smtClean="0"/>
                        <a:t>Teknisyen</a:t>
                      </a:r>
                    </a:p>
                    <a:p>
                      <a:pPr algn="ctr"/>
                      <a:r>
                        <a:rPr lang="tr-TR" sz="1400" dirty="0" smtClean="0"/>
                        <a:t>(Mühendis)</a:t>
                      </a:r>
                      <a:endParaRPr lang="tr-TR" sz="1400" dirty="0"/>
                    </a:p>
                  </a:txBody>
                  <a:tcPr/>
                </a:tc>
                <a:tc>
                  <a:txBody>
                    <a:bodyPr/>
                    <a:lstStyle/>
                    <a:p>
                      <a:pPr algn="ctr"/>
                      <a:r>
                        <a:rPr lang="tr-TR" sz="1400" dirty="0" smtClean="0"/>
                        <a:t>Memur</a:t>
                      </a:r>
                    </a:p>
                    <a:p>
                      <a:pPr algn="ctr"/>
                      <a:r>
                        <a:rPr lang="tr-TR" sz="1400" dirty="0" smtClean="0"/>
                        <a:t>(Tekniker)</a:t>
                      </a:r>
                      <a:endParaRPr lang="tr-TR" sz="1400" dirty="0"/>
                    </a:p>
                  </a:txBody>
                  <a:tcPr/>
                </a:tc>
                <a:tc>
                  <a:txBody>
                    <a:bodyPr/>
                    <a:lstStyle/>
                    <a:p>
                      <a:pPr algn="ctr"/>
                      <a:r>
                        <a:rPr lang="tr-TR" sz="1400" dirty="0" smtClean="0"/>
                        <a:t>Teknisyen Yrd.</a:t>
                      </a:r>
                      <a:endParaRPr lang="tr-TR" sz="1400"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tr-TR" sz="1400" dirty="0" smtClean="0"/>
                        <a:t>Hizmetli</a:t>
                      </a:r>
                    </a:p>
                    <a:p>
                      <a:pPr algn="ctr"/>
                      <a:endParaRPr lang="tr-TR" sz="1400" dirty="0"/>
                    </a:p>
                  </a:txBody>
                  <a:tcPr/>
                </a:tc>
                <a:extLst>
                  <a:ext uri="{0D108BD9-81ED-4DB2-BD59-A6C34878D82A}">
                    <a16:rowId xmlns:a16="http://schemas.microsoft.com/office/drawing/2014/main" val="2006933828"/>
                  </a:ext>
                </a:extLst>
              </a:tr>
              <a:tr h="266358">
                <a:tc>
                  <a:txBody>
                    <a:bodyPr/>
                    <a:lstStyle/>
                    <a:p>
                      <a:pPr algn="ctr"/>
                      <a:r>
                        <a:rPr lang="tr-TR" b="1" dirty="0" smtClean="0">
                          <a:solidFill>
                            <a:schemeClr val="accent1">
                              <a:lumMod val="75000"/>
                            </a:schemeClr>
                          </a:solidFill>
                        </a:rPr>
                        <a:t>1</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2</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1</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3</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3</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1</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1</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1</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1</a:t>
                      </a:r>
                      <a:endParaRPr lang="tr-TR" b="1" dirty="0">
                        <a:solidFill>
                          <a:schemeClr val="accent1">
                            <a:lumMod val="75000"/>
                          </a:schemeClr>
                        </a:solidFill>
                      </a:endParaRPr>
                    </a:p>
                  </a:txBody>
                  <a:tcPr/>
                </a:tc>
                <a:extLst>
                  <a:ext uri="{0D108BD9-81ED-4DB2-BD59-A6C34878D82A}">
                    <a16:rowId xmlns:a16="http://schemas.microsoft.com/office/drawing/2014/main" val="2665540886"/>
                  </a:ext>
                </a:extLst>
              </a:tr>
              <a:tr h="1322562">
                <a:tc>
                  <a:txBody>
                    <a:bodyPr/>
                    <a:lstStyle/>
                    <a:p>
                      <a:pPr algn="ctr"/>
                      <a:r>
                        <a:rPr lang="tr-TR" sz="1200" dirty="0" smtClean="0"/>
                        <a:t>Abdulkadir Işık</a:t>
                      </a:r>
                      <a:endParaRPr lang="tr-TR" sz="1200" dirty="0"/>
                    </a:p>
                  </a:txBody>
                  <a:tcPr/>
                </a:tc>
                <a:tc>
                  <a:txBody>
                    <a:bodyPr/>
                    <a:lstStyle/>
                    <a:p>
                      <a:pPr algn="ctr"/>
                      <a:r>
                        <a:rPr lang="tr-TR" sz="1200" dirty="0" smtClean="0"/>
                        <a:t>Mansur Beştaş</a:t>
                      </a:r>
                    </a:p>
                  </a:txBody>
                  <a:tcPr/>
                </a:tc>
                <a:tc>
                  <a:txBody>
                    <a:bodyPr/>
                    <a:lstStyle/>
                    <a:p>
                      <a:pPr algn="ctr"/>
                      <a:r>
                        <a:rPr lang="tr-TR" sz="1200" dirty="0" smtClean="0"/>
                        <a:t>M.Nurullah</a:t>
                      </a:r>
                      <a:r>
                        <a:rPr lang="tr-TR" sz="1200" baseline="0" dirty="0" smtClean="0"/>
                        <a:t> Nergiz</a:t>
                      </a:r>
                      <a:endParaRPr lang="tr-TR" sz="1200" dirty="0"/>
                    </a:p>
                  </a:txBody>
                  <a:tcPr/>
                </a:tc>
                <a:tc>
                  <a:txBody>
                    <a:bodyPr/>
                    <a:lstStyle/>
                    <a:p>
                      <a:pPr algn="ctr"/>
                      <a:r>
                        <a:rPr lang="tr-TR" sz="1200" dirty="0" smtClean="0"/>
                        <a:t>Ayhan Talay</a:t>
                      </a:r>
                      <a:endParaRPr lang="tr-TR" sz="1200" dirty="0"/>
                    </a:p>
                  </a:txBody>
                  <a:tcPr/>
                </a:tc>
                <a:tc>
                  <a:txBody>
                    <a:bodyPr/>
                    <a:lstStyle/>
                    <a:p>
                      <a:pPr algn="ctr"/>
                      <a:r>
                        <a:rPr lang="tr-TR" sz="1200" dirty="0" smtClean="0"/>
                        <a:t>Hayrettin Toprak</a:t>
                      </a:r>
                      <a:endParaRPr lang="tr-TR" sz="1200" dirty="0"/>
                    </a:p>
                  </a:txBody>
                  <a:tcPr/>
                </a:tc>
                <a:tc>
                  <a:txBody>
                    <a:bodyPr/>
                    <a:lstStyle/>
                    <a:p>
                      <a:pPr algn="ctr"/>
                      <a:r>
                        <a:rPr lang="tr-TR" sz="1200" dirty="0" smtClean="0"/>
                        <a:t>Yıldırım Soylu</a:t>
                      </a:r>
                      <a:endParaRPr lang="tr-TR" sz="1200" dirty="0"/>
                    </a:p>
                  </a:txBody>
                  <a:tcPr/>
                </a:tc>
                <a:tc>
                  <a:txBody>
                    <a:bodyPr/>
                    <a:lstStyle/>
                    <a:p>
                      <a:pPr algn="ctr"/>
                      <a:r>
                        <a:rPr lang="tr-TR" sz="1200" dirty="0" smtClean="0"/>
                        <a:t>Celal Karabulut</a:t>
                      </a:r>
                      <a:endParaRPr lang="tr-TR" sz="1200"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tr-TR" sz="1200" dirty="0" smtClean="0"/>
                        <a:t>M.Emin Aktuğ</a:t>
                      </a:r>
                      <a:endParaRPr lang="tr-TR" sz="1200"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tr-TR" sz="1200" dirty="0" smtClean="0"/>
                        <a:t>Münir İmre</a:t>
                      </a:r>
                    </a:p>
                    <a:p>
                      <a:pPr algn="ctr"/>
                      <a:endParaRPr lang="tr-TR" sz="1200" dirty="0"/>
                    </a:p>
                  </a:txBody>
                  <a:tcPr/>
                </a:tc>
                <a:extLst>
                  <a:ext uri="{0D108BD9-81ED-4DB2-BD59-A6C34878D82A}">
                    <a16:rowId xmlns:a16="http://schemas.microsoft.com/office/drawing/2014/main" val="3292974491"/>
                  </a:ext>
                </a:extLst>
              </a:tr>
              <a:tr h="1379425">
                <a:tc>
                  <a:txBody>
                    <a:bodyPr/>
                    <a:lstStyle/>
                    <a:p>
                      <a:pPr algn="ctr"/>
                      <a:endParaRPr lang="tr-TR" sz="1400" dirty="0"/>
                    </a:p>
                  </a:txBody>
                  <a:tcPr/>
                </a:tc>
                <a:tc>
                  <a:txBody>
                    <a:bodyPr/>
                    <a:lstStyle/>
                    <a:p>
                      <a:pPr algn="ctr"/>
                      <a:endParaRPr lang="tr-TR" sz="1200" dirty="0" smtClean="0"/>
                    </a:p>
                    <a:p>
                      <a:pPr algn="ctr"/>
                      <a:r>
                        <a:rPr lang="tr-TR" sz="1200" dirty="0" smtClean="0"/>
                        <a:t>Edip Ertaş</a:t>
                      </a:r>
                    </a:p>
                  </a:txBody>
                  <a:tcPr/>
                </a:tc>
                <a:tc>
                  <a:txBody>
                    <a:bodyPr/>
                    <a:lstStyle/>
                    <a:p>
                      <a:pPr algn="ctr"/>
                      <a:endParaRPr lang="tr-TR" sz="1200" dirty="0"/>
                    </a:p>
                  </a:txBody>
                  <a:tcPr/>
                </a:tc>
                <a:tc>
                  <a:txBody>
                    <a:bodyPr/>
                    <a:lstStyle/>
                    <a:p>
                      <a:pPr algn="ctr"/>
                      <a:endParaRPr lang="tr-TR" sz="1200" dirty="0" smtClean="0"/>
                    </a:p>
                    <a:p>
                      <a:pPr algn="ctr"/>
                      <a:r>
                        <a:rPr lang="tr-TR" sz="1200" dirty="0" smtClean="0"/>
                        <a:t>Burhan Özdemir</a:t>
                      </a:r>
                      <a:endParaRPr lang="tr-TR" sz="1200" dirty="0"/>
                    </a:p>
                  </a:txBody>
                  <a:tcPr/>
                </a:tc>
                <a:tc>
                  <a:txBody>
                    <a:bodyPr/>
                    <a:lstStyle/>
                    <a:p>
                      <a:pPr algn="ctr"/>
                      <a:endParaRPr lang="tr-TR" sz="1200" dirty="0" smtClean="0"/>
                    </a:p>
                    <a:p>
                      <a:pPr algn="ctr"/>
                      <a:r>
                        <a:rPr lang="tr-TR" sz="1200" dirty="0" smtClean="0"/>
                        <a:t>Bedrettin</a:t>
                      </a:r>
                      <a:r>
                        <a:rPr lang="tr-TR" sz="1200" baseline="0" dirty="0" smtClean="0"/>
                        <a:t> Toprak</a:t>
                      </a:r>
                      <a:endParaRPr lang="tr-TR" sz="1200" dirty="0"/>
                    </a:p>
                  </a:txBody>
                  <a:tcPr/>
                </a:tc>
                <a:tc>
                  <a:txBody>
                    <a:bodyPr/>
                    <a:lstStyle/>
                    <a:p>
                      <a:pPr algn="ctr"/>
                      <a:endParaRPr lang="tr-TR" sz="1400" dirty="0"/>
                    </a:p>
                  </a:txBody>
                  <a:tcPr/>
                </a:tc>
                <a:tc>
                  <a:txBody>
                    <a:bodyPr/>
                    <a:lstStyle/>
                    <a:p>
                      <a:pPr algn="ctr"/>
                      <a:endParaRPr lang="tr-TR" sz="1400"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lang="tr-TR" sz="1400" dirty="0"/>
                    </a:p>
                  </a:txBody>
                  <a:tcPr/>
                </a:tc>
                <a:tc>
                  <a:txBody>
                    <a:bodyPr/>
                    <a:lstStyle/>
                    <a:p>
                      <a:pPr algn="ctr"/>
                      <a:endParaRPr lang="tr-TR" sz="1400" dirty="0"/>
                    </a:p>
                  </a:txBody>
                  <a:tcPr/>
                </a:tc>
                <a:extLst>
                  <a:ext uri="{0D108BD9-81ED-4DB2-BD59-A6C34878D82A}">
                    <a16:rowId xmlns:a16="http://schemas.microsoft.com/office/drawing/2014/main" val="365949897"/>
                  </a:ext>
                </a:extLst>
              </a:tr>
              <a:tr h="1290345">
                <a:tc>
                  <a:txBody>
                    <a:bodyPr/>
                    <a:lstStyle/>
                    <a:p>
                      <a:pPr algn="ctr"/>
                      <a:endParaRPr lang="tr-TR" sz="1400" dirty="0"/>
                    </a:p>
                  </a:txBody>
                  <a:tcPr/>
                </a:tc>
                <a:tc>
                  <a:txBody>
                    <a:bodyPr/>
                    <a:lstStyle/>
                    <a:p>
                      <a:pPr algn="ctr"/>
                      <a:endParaRPr lang="tr-TR" sz="1400" dirty="0" smtClean="0"/>
                    </a:p>
                  </a:txBody>
                  <a:tcPr/>
                </a:tc>
                <a:tc>
                  <a:txBody>
                    <a:bodyPr/>
                    <a:lstStyle/>
                    <a:p>
                      <a:pPr algn="ctr"/>
                      <a:endParaRPr lang="tr-TR" sz="1400" dirty="0"/>
                    </a:p>
                  </a:txBody>
                  <a:tcPr/>
                </a:tc>
                <a:tc>
                  <a:txBody>
                    <a:bodyPr/>
                    <a:lstStyle/>
                    <a:p>
                      <a:pPr algn="ctr"/>
                      <a:endParaRPr lang="tr-TR" sz="1200" dirty="0" smtClean="0"/>
                    </a:p>
                    <a:p>
                      <a:pPr algn="ctr"/>
                      <a:r>
                        <a:rPr lang="tr-TR" sz="1200" dirty="0" smtClean="0"/>
                        <a:t>Sema</a:t>
                      </a:r>
                      <a:r>
                        <a:rPr lang="tr-TR" sz="1200" baseline="0" dirty="0" smtClean="0"/>
                        <a:t> Ayaz</a:t>
                      </a:r>
                      <a:endParaRPr lang="tr-TR" sz="12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tr-TR" sz="1200" dirty="0" smtClean="0"/>
                        <a:t>Bilal Koç</a:t>
                      </a:r>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txBody>
                  <a:tcPr/>
                </a:tc>
                <a:tc>
                  <a:txBody>
                    <a:bodyPr/>
                    <a:lstStyle/>
                    <a:p>
                      <a:pPr algn="ctr"/>
                      <a:endParaRPr lang="tr-TR" sz="1200" dirty="0"/>
                    </a:p>
                  </a:txBody>
                  <a:tcPr/>
                </a:tc>
                <a:tc>
                  <a:txBody>
                    <a:bodyPr/>
                    <a:lstStyle/>
                    <a:p>
                      <a:pPr algn="ctr"/>
                      <a:endParaRPr lang="tr-TR" sz="1400" dirty="0"/>
                    </a:p>
                  </a:txBody>
                  <a:tcPr/>
                </a:tc>
                <a:tc>
                  <a:txBody>
                    <a:bodyPr/>
                    <a:lstStyle/>
                    <a:p>
                      <a:pPr algn="ctr"/>
                      <a:endParaRPr lang="tr-TR" sz="1400" dirty="0"/>
                    </a:p>
                  </a:txBody>
                  <a:tcPr/>
                </a:tc>
                <a:tc>
                  <a:txBody>
                    <a:bodyPr/>
                    <a:lstStyle/>
                    <a:p>
                      <a:pPr algn="ctr"/>
                      <a:endParaRPr lang="tr-TR" sz="1400" dirty="0"/>
                    </a:p>
                  </a:txBody>
                  <a:tcPr/>
                </a:tc>
                <a:extLst>
                  <a:ext uri="{0D108BD9-81ED-4DB2-BD59-A6C34878D82A}">
                    <a16:rowId xmlns:a16="http://schemas.microsoft.com/office/drawing/2014/main" val="2500109237"/>
                  </a:ext>
                </a:extLst>
              </a:tr>
            </a:tbl>
          </a:graphicData>
        </a:graphic>
      </p:graphicFrame>
      <p:pic>
        <p:nvPicPr>
          <p:cNvPr id="5" name="Resim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0030" y="2338315"/>
            <a:ext cx="1079372" cy="901157"/>
          </a:xfrm>
          <a:prstGeom prst="rect">
            <a:avLst/>
          </a:prstGeom>
        </p:spPr>
      </p:pic>
      <p:pic>
        <p:nvPicPr>
          <p:cNvPr id="6" name="Resim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20336" y="2338314"/>
            <a:ext cx="1117542" cy="901157"/>
          </a:xfrm>
          <a:prstGeom prst="rect">
            <a:avLst/>
          </a:prstGeom>
        </p:spPr>
      </p:pic>
      <p:pic>
        <p:nvPicPr>
          <p:cNvPr id="7" name="Resim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76075" y="2338314"/>
            <a:ext cx="1157029" cy="901157"/>
          </a:xfrm>
          <a:prstGeom prst="rect">
            <a:avLst/>
          </a:prstGeom>
        </p:spPr>
      </p:pic>
      <p:pic>
        <p:nvPicPr>
          <p:cNvPr id="8" name="Resim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69498" y="2338314"/>
            <a:ext cx="1138229" cy="901158"/>
          </a:xfrm>
          <a:prstGeom prst="rect">
            <a:avLst/>
          </a:prstGeom>
        </p:spPr>
      </p:pic>
      <p:pic>
        <p:nvPicPr>
          <p:cNvPr id="9" name="Resim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68126" y="3717463"/>
            <a:ext cx="1138229" cy="901158"/>
          </a:xfrm>
          <a:prstGeom prst="rect">
            <a:avLst/>
          </a:prstGeom>
        </p:spPr>
      </p:pic>
      <p:pic>
        <p:nvPicPr>
          <p:cNvPr id="10" name="Resim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972885" y="2337588"/>
            <a:ext cx="1089763" cy="895780"/>
          </a:xfrm>
          <a:prstGeom prst="rect">
            <a:avLst/>
          </a:prstGeom>
        </p:spPr>
      </p:pic>
      <p:pic>
        <p:nvPicPr>
          <p:cNvPr id="11" name="Resim 1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410120" y="3717463"/>
            <a:ext cx="1197645" cy="901158"/>
          </a:xfrm>
          <a:prstGeom prst="rect">
            <a:avLst/>
          </a:prstGeom>
        </p:spPr>
      </p:pic>
      <p:pic>
        <p:nvPicPr>
          <p:cNvPr id="12" name="Resim 1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920336" y="3722714"/>
            <a:ext cx="1165858" cy="901158"/>
          </a:xfrm>
          <a:prstGeom prst="rect">
            <a:avLst/>
          </a:prstGeom>
        </p:spPr>
      </p:pic>
      <p:pic>
        <p:nvPicPr>
          <p:cNvPr id="13" name="Resim 12"/>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439347" y="2337586"/>
            <a:ext cx="1110846" cy="895780"/>
          </a:xfrm>
          <a:prstGeom prst="rect">
            <a:avLst/>
          </a:prstGeom>
        </p:spPr>
      </p:pic>
      <p:pic>
        <p:nvPicPr>
          <p:cNvPr id="14" name="Resim 1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0580477" y="2337586"/>
            <a:ext cx="1132793" cy="895780"/>
          </a:xfrm>
          <a:prstGeom prst="rect">
            <a:avLst/>
          </a:prstGeom>
        </p:spPr>
      </p:pic>
      <p:pic>
        <p:nvPicPr>
          <p:cNvPr id="15" name="Resim 1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721977" y="5098940"/>
            <a:ext cx="1152648" cy="901158"/>
          </a:xfrm>
          <a:prstGeom prst="rect">
            <a:avLst/>
          </a:prstGeom>
        </p:spPr>
      </p:pic>
      <p:pic>
        <p:nvPicPr>
          <p:cNvPr id="16" name="Resim 15"/>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4463935" y="5098941"/>
            <a:ext cx="1188938" cy="901158"/>
          </a:xfrm>
          <a:prstGeom prst="rect">
            <a:avLst/>
          </a:prstGeom>
        </p:spPr>
      </p:pic>
      <p:pic>
        <p:nvPicPr>
          <p:cNvPr id="17" name="Resim 16"/>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8218485" y="2337587"/>
            <a:ext cx="1093175" cy="895779"/>
          </a:xfrm>
          <a:prstGeom prst="rect">
            <a:avLst/>
          </a:prstGeom>
        </p:spPr>
      </p:pic>
      <p:pic>
        <p:nvPicPr>
          <p:cNvPr id="25" name="Resim 24"/>
          <p:cNvPicPr>
            <a:picLocks noChangeAspect="1"/>
          </p:cNvPicPr>
          <p:nvPr/>
        </p:nvPicPr>
        <p:blipFill>
          <a:blip r:embed="rId15"/>
          <a:stretch>
            <a:fillRect/>
          </a:stretch>
        </p:blipFill>
        <p:spPr>
          <a:xfrm>
            <a:off x="1" y="4705005"/>
            <a:ext cx="2708064" cy="2152996"/>
          </a:xfrm>
          <a:prstGeom prst="rect">
            <a:avLst/>
          </a:prstGeom>
        </p:spPr>
      </p:pic>
      <p:pic>
        <p:nvPicPr>
          <p:cNvPr id="4" name="Resim 3"/>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4410120" y="2337586"/>
            <a:ext cx="1186066" cy="902593"/>
          </a:xfrm>
          <a:prstGeom prst="rect">
            <a:avLst/>
          </a:prstGeom>
        </p:spPr>
      </p:pic>
    </p:spTree>
    <p:extLst>
      <p:ext uri="{BB962C8B-B14F-4D97-AF65-F5344CB8AC3E}">
        <p14:creationId xmlns:p14="http://schemas.microsoft.com/office/powerpoint/2010/main" val="537261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BÜTÇEMİZ</a:t>
            </a:r>
            <a:endParaRPr lang="tr-TR" sz="2400" b="1" dirty="0"/>
          </a:p>
        </p:txBody>
      </p:sp>
      <p:sp>
        <p:nvSpPr>
          <p:cNvPr id="3" name="Metin kutusu 2"/>
          <p:cNvSpPr txBox="1"/>
          <p:nvPr/>
        </p:nvSpPr>
        <p:spPr>
          <a:xfrm>
            <a:off x="1221971" y="1471353"/>
            <a:ext cx="7531331" cy="369332"/>
          </a:xfrm>
          <a:prstGeom prst="rect">
            <a:avLst/>
          </a:prstGeom>
          <a:noFill/>
        </p:spPr>
        <p:txBody>
          <a:bodyPr wrap="square" rtlCol="0">
            <a:spAutoFit/>
          </a:bodyPr>
          <a:lstStyle/>
          <a:p>
            <a:r>
              <a:rPr lang="tr-TR" b="1" dirty="0" smtClean="0"/>
              <a:t>Başkanlığımız Bütçe Tertip </a:t>
            </a:r>
            <a:r>
              <a:rPr lang="tr-TR" b="1" dirty="0"/>
              <a:t>Ö</a:t>
            </a:r>
            <a:r>
              <a:rPr lang="tr-TR" b="1" dirty="0" smtClean="0"/>
              <a:t>deneği		:</a:t>
            </a:r>
            <a:endParaRPr lang="tr-TR" b="1" dirty="0"/>
          </a:p>
        </p:txBody>
      </p:sp>
      <p:sp>
        <p:nvSpPr>
          <p:cNvPr id="4" name="Metin kutusu 3"/>
          <p:cNvSpPr txBox="1"/>
          <p:nvPr/>
        </p:nvSpPr>
        <p:spPr>
          <a:xfrm>
            <a:off x="1221970" y="1857587"/>
            <a:ext cx="7531331" cy="369332"/>
          </a:xfrm>
          <a:prstGeom prst="rect">
            <a:avLst/>
          </a:prstGeom>
          <a:noFill/>
        </p:spPr>
        <p:txBody>
          <a:bodyPr wrap="square" rtlCol="0">
            <a:spAutoFit/>
          </a:bodyPr>
          <a:lstStyle/>
          <a:p>
            <a:r>
              <a:rPr lang="tr-TR" b="1" dirty="0" smtClean="0"/>
              <a:t>Başkanlığımız Gerçekleşen Harcamalar		:</a:t>
            </a:r>
            <a:endParaRPr lang="tr-TR" b="1" dirty="0"/>
          </a:p>
        </p:txBody>
      </p:sp>
      <p:graphicFrame>
        <p:nvGraphicFramePr>
          <p:cNvPr id="8" name="Tablo 7"/>
          <p:cNvGraphicFramePr>
            <a:graphicFrameLocks noGrp="1"/>
          </p:cNvGraphicFramePr>
          <p:nvPr>
            <p:extLst>
              <p:ext uri="{D42A27DB-BD31-4B8C-83A1-F6EECF244321}">
                <p14:modId xmlns:p14="http://schemas.microsoft.com/office/powerpoint/2010/main" val="1429587497"/>
              </p:ext>
            </p:extLst>
          </p:nvPr>
        </p:nvGraphicFramePr>
        <p:xfrm>
          <a:off x="6823364" y="1124281"/>
          <a:ext cx="3406486" cy="1097280"/>
        </p:xfrm>
        <a:graphic>
          <a:graphicData uri="http://schemas.openxmlformats.org/drawingml/2006/table">
            <a:tbl>
              <a:tblPr firstRow="1" bandRow="1">
                <a:tableStyleId>{5C22544A-7EE6-4342-B048-85BDC9FD1C3A}</a:tableStyleId>
              </a:tblPr>
              <a:tblGrid>
                <a:gridCol w="1739611">
                  <a:extLst>
                    <a:ext uri="{9D8B030D-6E8A-4147-A177-3AD203B41FA5}">
                      <a16:colId xmlns:a16="http://schemas.microsoft.com/office/drawing/2014/main" val="2873697474"/>
                    </a:ext>
                  </a:extLst>
                </a:gridCol>
                <a:gridCol w="1666875">
                  <a:extLst>
                    <a:ext uri="{9D8B030D-6E8A-4147-A177-3AD203B41FA5}">
                      <a16:colId xmlns:a16="http://schemas.microsoft.com/office/drawing/2014/main" val="4062300459"/>
                    </a:ext>
                  </a:extLst>
                </a:gridCol>
              </a:tblGrid>
              <a:tr h="354692">
                <a:tc>
                  <a:txBody>
                    <a:bodyPr/>
                    <a:lstStyle/>
                    <a:p>
                      <a:pPr algn="ctr"/>
                      <a:r>
                        <a:rPr lang="tr-TR" dirty="0" smtClean="0">
                          <a:solidFill>
                            <a:schemeClr val="accent1"/>
                          </a:solidFill>
                        </a:rPr>
                        <a:t>2017</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2018</a:t>
                      </a:r>
                      <a:endParaRPr lang="tr-TR" dirty="0">
                        <a:solidFill>
                          <a:schemeClr val="accent1"/>
                        </a:solidFill>
                      </a:endParaRPr>
                    </a:p>
                  </a:txBody>
                  <a:tcPr>
                    <a:solidFill>
                      <a:schemeClr val="accent1">
                        <a:tint val="40000"/>
                      </a:schemeClr>
                    </a:solidFill>
                  </a:tcPr>
                </a:tc>
                <a:extLst>
                  <a:ext uri="{0D108BD9-81ED-4DB2-BD59-A6C34878D82A}">
                    <a16:rowId xmlns:a16="http://schemas.microsoft.com/office/drawing/2014/main" val="3344577648"/>
                  </a:ext>
                </a:extLst>
              </a:tr>
              <a:tr h="354692">
                <a:tc>
                  <a:txBody>
                    <a:bodyPr/>
                    <a:lstStyle/>
                    <a:p>
                      <a:pPr algn="r"/>
                      <a:r>
                        <a:rPr lang="tr-TR" dirty="0" smtClean="0"/>
                        <a:t>742.224,00</a:t>
                      </a:r>
                      <a:endParaRPr lang="tr-TR" dirty="0"/>
                    </a:p>
                  </a:txBody>
                  <a:tcPr>
                    <a:solidFill>
                      <a:schemeClr val="accent1">
                        <a:tint val="40000"/>
                      </a:schemeClr>
                    </a:solidFill>
                  </a:tcPr>
                </a:tc>
                <a:tc>
                  <a:txBody>
                    <a:bodyPr/>
                    <a:lstStyle/>
                    <a:p>
                      <a:pPr algn="r"/>
                      <a:r>
                        <a:rPr lang="tr-TR" dirty="0" smtClean="0"/>
                        <a:t>981.100,00</a:t>
                      </a:r>
                      <a:endParaRPr lang="tr-TR" dirty="0"/>
                    </a:p>
                  </a:txBody>
                  <a:tcPr>
                    <a:solidFill>
                      <a:schemeClr val="accent1">
                        <a:tint val="40000"/>
                      </a:schemeClr>
                    </a:solidFill>
                  </a:tcPr>
                </a:tc>
                <a:extLst>
                  <a:ext uri="{0D108BD9-81ED-4DB2-BD59-A6C34878D82A}">
                    <a16:rowId xmlns:a16="http://schemas.microsoft.com/office/drawing/2014/main" val="1426959678"/>
                  </a:ext>
                </a:extLst>
              </a:tr>
              <a:tr h="354692">
                <a:tc>
                  <a:txBody>
                    <a:bodyPr/>
                    <a:lstStyle/>
                    <a:p>
                      <a:pPr algn="r"/>
                      <a:r>
                        <a:rPr lang="tr-TR" dirty="0" smtClean="0"/>
                        <a:t>721.297,67</a:t>
                      </a:r>
                      <a:endParaRPr lang="tr-TR" dirty="0"/>
                    </a:p>
                  </a:txBody>
                  <a:tcPr>
                    <a:solidFill>
                      <a:schemeClr val="accent1">
                        <a:tint val="40000"/>
                      </a:schemeClr>
                    </a:solidFill>
                  </a:tcPr>
                </a:tc>
                <a:tc>
                  <a:txBody>
                    <a:bodyPr/>
                    <a:lstStyle/>
                    <a:p>
                      <a:pPr algn="r"/>
                      <a:r>
                        <a:rPr lang="tr-TR" dirty="0" smtClean="0"/>
                        <a:t>961.872,00</a:t>
                      </a:r>
                      <a:endParaRPr lang="tr-TR" dirty="0"/>
                    </a:p>
                  </a:txBody>
                  <a:tcPr>
                    <a:solidFill>
                      <a:schemeClr val="accent1">
                        <a:tint val="40000"/>
                      </a:schemeClr>
                    </a:solidFill>
                  </a:tcPr>
                </a:tc>
                <a:extLst>
                  <a:ext uri="{0D108BD9-81ED-4DB2-BD59-A6C34878D82A}">
                    <a16:rowId xmlns:a16="http://schemas.microsoft.com/office/drawing/2014/main" val="474875066"/>
                  </a:ext>
                </a:extLst>
              </a:tr>
            </a:tbl>
          </a:graphicData>
        </a:graphic>
      </p:graphicFrame>
      <p:graphicFrame>
        <p:nvGraphicFramePr>
          <p:cNvPr id="9" name="Tablo 8"/>
          <p:cNvGraphicFramePr>
            <a:graphicFrameLocks noGrp="1"/>
          </p:cNvGraphicFramePr>
          <p:nvPr>
            <p:extLst>
              <p:ext uri="{D42A27DB-BD31-4B8C-83A1-F6EECF244321}">
                <p14:modId xmlns:p14="http://schemas.microsoft.com/office/powerpoint/2010/main" val="1780621984"/>
              </p:ext>
            </p:extLst>
          </p:nvPr>
        </p:nvGraphicFramePr>
        <p:xfrm>
          <a:off x="2181225" y="2607795"/>
          <a:ext cx="8048625" cy="2560320"/>
        </p:xfrm>
        <a:graphic>
          <a:graphicData uri="http://schemas.openxmlformats.org/drawingml/2006/table">
            <a:tbl>
              <a:tblPr firstRow="1" bandRow="1">
                <a:tableStyleId>{5C22544A-7EE6-4342-B048-85BDC9FD1C3A}</a:tableStyleId>
              </a:tblPr>
              <a:tblGrid>
                <a:gridCol w="4648200">
                  <a:extLst>
                    <a:ext uri="{9D8B030D-6E8A-4147-A177-3AD203B41FA5}">
                      <a16:colId xmlns:a16="http://schemas.microsoft.com/office/drawing/2014/main" val="2873697474"/>
                    </a:ext>
                  </a:extLst>
                </a:gridCol>
                <a:gridCol w="1743075">
                  <a:extLst>
                    <a:ext uri="{9D8B030D-6E8A-4147-A177-3AD203B41FA5}">
                      <a16:colId xmlns:a16="http://schemas.microsoft.com/office/drawing/2014/main" val="2313275872"/>
                    </a:ext>
                  </a:extLst>
                </a:gridCol>
                <a:gridCol w="1657350">
                  <a:extLst>
                    <a:ext uri="{9D8B030D-6E8A-4147-A177-3AD203B41FA5}">
                      <a16:colId xmlns:a16="http://schemas.microsoft.com/office/drawing/2014/main" val="4062300459"/>
                    </a:ext>
                  </a:extLst>
                </a:gridCol>
              </a:tblGrid>
              <a:tr h="33307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b="1" dirty="0" smtClean="0">
                          <a:solidFill>
                            <a:schemeClr val="tx1"/>
                          </a:solidFill>
                        </a:rPr>
                        <a:t>Gerçekleşen Harcamalar</a:t>
                      </a: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solidFill>
                            <a:schemeClr val="accent1"/>
                          </a:solidFill>
                        </a:rPr>
                        <a:t>2017</a:t>
                      </a:r>
                    </a:p>
                  </a:txBody>
                  <a:tcPr>
                    <a:solidFill>
                      <a:schemeClr val="accent1">
                        <a:tint val="40000"/>
                      </a:schemeClr>
                    </a:solidFill>
                  </a:tcPr>
                </a:tc>
                <a:tc>
                  <a:txBody>
                    <a:bodyPr/>
                    <a:lstStyle/>
                    <a:p>
                      <a:pPr algn="ctr"/>
                      <a:r>
                        <a:rPr lang="tr-TR" dirty="0" smtClean="0">
                          <a:solidFill>
                            <a:schemeClr val="accent1"/>
                          </a:solidFill>
                        </a:rPr>
                        <a:t>2018</a:t>
                      </a:r>
                      <a:endParaRPr lang="tr-TR" dirty="0">
                        <a:solidFill>
                          <a:schemeClr val="accent1"/>
                        </a:solidFill>
                      </a:endParaRPr>
                    </a:p>
                  </a:txBody>
                  <a:tcPr>
                    <a:solidFill>
                      <a:schemeClr val="accent1">
                        <a:tint val="40000"/>
                      </a:schemeClr>
                    </a:solidFill>
                  </a:tcPr>
                </a:tc>
                <a:extLst>
                  <a:ext uri="{0D108BD9-81ED-4DB2-BD59-A6C34878D82A}">
                    <a16:rowId xmlns:a16="http://schemas.microsoft.com/office/drawing/2014/main" val="3344577648"/>
                  </a:ext>
                </a:extLst>
              </a:tr>
              <a:tr h="333079">
                <a:tc>
                  <a:txBody>
                    <a:bodyPr/>
                    <a:lstStyle/>
                    <a:p>
                      <a:r>
                        <a:rPr lang="tr-TR" dirty="0" smtClean="0"/>
                        <a:t>Temel Maaşlar</a:t>
                      </a:r>
                      <a:endParaRPr lang="tr-TR" dirty="0"/>
                    </a:p>
                  </a:txBody>
                  <a:tcPr>
                    <a:solidFill>
                      <a:schemeClr val="accent1">
                        <a:tint val="40000"/>
                      </a:schemeClr>
                    </a:solidFill>
                  </a:tcPr>
                </a:tc>
                <a:tc>
                  <a:txBody>
                    <a:bodyPr/>
                    <a:lstStyle/>
                    <a:p>
                      <a:pPr algn="r"/>
                      <a:r>
                        <a:rPr lang="tr-TR" dirty="0" smtClean="0"/>
                        <a:t>550.313,63</a:t>
                      </a:r>
                      <a:endParaRPr lang="tr-TR" dirty="0"/>
                    </a:p>
                  </a:txBody>
                  <a:tcPr>
                    <a:solidFill>
                      <a:schemeClr val="accent1">
                        <a:tint val="40000"/>
                      </a:schemeClr>
                    </a:solidFill>
                  </a:tcPr>
                </a:tc>
                <a:tc>
                  <a:txBody>
                    <a:bodyPr/>
                    <a:lstStyle/>
                    <a:p>
                      <a:pPr algn="r"/>
                      <a:r>
                        <a:rPr lang="tr-TR" dirty="0" smtClean="0"/>
                        <a:t>757.685,98</a:t>
                      </a:r>
                      <a:endParaRPr lang="tr-TR" dirty="0"/>
                    </a:p>
                  </a:txBody>
                  <a:tcPr>
                    <a:solidFill>
                      <a:schemeClr val="accent1">
                        <a:tint val="40000"/>
                      </a:schemeClr>
                    </a:solidFill>
                  </a:tcPr>
                </a:tc>
                <a:extLst>
                  <a:ext uri="{0D108BD9-81ED-4DB2-BD59-A6C34878D82A}">
                    <a16:rowId xmlns:a16="http://schemas.microsoft.com/office/drawing/2014/main" val="1426959678"/>
                  </a:ext>
                </a:extLst>
              </a:tr>
              <a:tr h="333079">
                <a:tc>
                  <a:txBody>
                    <a:bodyPr/>
                    <a:lstStyle/>
                    <a:p>
                      <a:r>
                        <a:rPr lang="tr-TR" dirty="0" smtClean="0"/>
                        <a:t>S.G.K</a:t>
                      </a:r>
                      <a:endParaRPr lang="tr-TR" dirty="0"/>
                    </a:p>
                  </a:txBody>
                  <a:tcPr>
                    <a:solidFill>
                      <a:schemeClr val="accent1">
                        <a:tint val="40000"/>
                      </a:schemeClr>
                    </a:solidFill>
                  </a:tcPr>
                </a:tc>
                <a:tc>
                  <a:txBody>
                    <a:bodyPr/>
                    <a:lstStyle/>
                    <a:p>
                      <a:pPr algn="r"/>
                      <a:r>
                        <a:rPr lang="tr-TR" dirty="0" smtClean="0"/>
                        <a:t>80.629,46</a:t>
                      </a:r>
                      <a:endParaRPr lang="tr-TR" dirty="0"/>
                    </a:p>
                  </a:txBody>
                  <a:tcPr>
                    <a:solidFill>
                      <a:schemeClr val="accent1">
                        <a:tint val="40000"/>
                      </a:schemeClr>
                    </a:solidFill>
                  </a:tcPr>
                </a:tc>
                <a:tc>
                  <a:txBody>
                    <a:bodyPr/>
                    <a:lstStyle/>
                    <a:p>
                      <a:pPr algn="r"/>
                      <a:r>
                        <a:rPr lang="tr-TR" dirty="0" smtClean="0"/>
                        <a:t>109.598,74</a:t>
                      </a:r>
                      <a:endParaRPr lang="tr-TR" dirty="0"/>
                    </a:p>
                  </a:txBody>
                  <a:tcPr>
                    <a:solidFill>
                      <a:schemeClr val="accent1">
                        <a:tint val="40000"/>
                      </a:schemeClr>
                    </a:solidFill>
                  </a:tcPr>
                </a:tc>
                <a:extLst>
                  <a:ext uri="{0D108BD9-81ED-4DB2-BD59-A6C34878D82A}">
                    <a16:rowId xmlns:a16="http://schemas.microsoft.com/office/drawing/2014/main" val="474875066"/>
                  </a:ext>
                </a:extLst>
              </a:tr>
              <a:tr h="333079">
                <a:tc>
                  <a:txBody>
                    <a:bodyPr/>
                    <a:lstStyle/>
                    <a:p>
                      <a:r>
                        <a:rPr lang="tr-TR" dirty="0" smtClean="0"/>
                        <a:t>Tüketim Malzemeleri</a:t>
                      </a:r>
                      <a:endParaRPr lang="tr-TR" dirty="0"/>
                    </a:p>
                  </a:txBody>
                  <a:tcPr>
                    <a:solidFill>
                      <a:schemeClr val="accent1">
                        <a:tint val="40000"/>
                      </a:schemeClr>
                    </a:solidFill>
                  </a:tcPr>
                </a:tc>
                <a:tc>
                  <a:txBody>
                    <a:bodyPr/>
                    <a:lstStyle/>
                    <a:p>
                      <a:pPr algn="r"/>
                      <a:r>
                        <a:rPr lang="tr-TR" dirty="0" smtClean="0"/>
                        <a:t>18.554,76</a:t>
                      </a:r>
                      <a:endParaRPr lang="tr-TR" dirty="0"/>
                    </a:p>
                  </a:txBody>
                  <a:tcPr>
                    <a:solidFill>
                      <a:schemeClr val="accent1">
                        <a:tint val="40000"/>
                      </a:schemeClr>
                    </a:solidFill>
                  </a:tcPr>
                </a:tc>
                <a:tc>
                  <a:txBody>
                    <a:bodyPr/>
                    <a:lstStyle/>
                    <a:p>
                      <a:pPr algn="r"/>
                      <a:r>
                        <a:rPr lang="tr-TR" dirty="0" smtClean="0"/>
                        <a:t>56.060,76</a:t>
                      </a:r>
                      <a:endParaRPr lang="tr-TR" dirty="0"/>
                    </a:p>
                  </a:txBody>
                  <a:tcPr>
                    <a:solidFill>
                      <a:schemeClr val="accent1">
                        <a:tint val="40000"/>
                      </a:schemeClr>
                    </a:solidFill>
                  </a:tcPr>
                </a:tc>
                <a:extLst>
                  <a:ext uri="{0D108BD9-81ED-4DB2-BD59-A6C34878D82A}">
                    <a16:rowId xmlns:a16="http://schemas.microsoft.com/office/drawing/2014/main" val="2798503294"/>
                  </a:ext>
                </a:extLst>
              </a:tr>
              <a:tr h="33307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dirty="0" smtClean="0"/>
                        <a:t>Yolluklar</a:t>
                      </a:r>
                    </a:p>
                  </a:txBody>
                  <a:tcPr>
                    <a:solidFill>
                      <a:schemeClr val="accent1">
                        <a:tint val="40000"/>
                      </a:schemeClr>
                    </a:solidFill>
                  </a:tcPr>
                </a:tc>
                <a:tc>
                  <a:txBody>
                    <a:bodyPr/>
                    <a:lstStyle/>
                    <a:p>
                      <a:pPr algn="r"/>
                      <a:r>
                        <a:rPr lang="tr-TR" dirty="0" smtClean="0"/>
                        <a:t>305,11</a:t>
                      </a:r>
                      <a:endParaRPr lang="tr-TR" dirty="0"/>
                    </a:p>
                  </a:txBody>
                  <a:tcPr>
                    <a:solidFill>
                      <a:schemeClr val="accent1">
                        <a:tint val="40000"/>
                      </a:schemeClr>
                    </a:solidFill>
                  </a:tcPr>
                </a:tc>
                <a:tc>
                  <a:txBody>
                    <a:bodyPr/>
                    <a:lstStyle/>
                    <a:p>
                      <a:pPr algn="r"/>
                      <a:r>
                        <a:rPr lang="tr-TR" dirty="0" smtClean="0"/>
                        <a:t>1.480,44</a:t>
                      </a:r>
                      <a:endParaRPr lang="tr-TR" dirty="0"/>
                    </a:p>
                  </a:txBody>
                  <a:tcPr>
                    <a:solidFill>
                      <a:schemeClr val="accent1">
                        <a:tint val="40000"/>
                      </a:schemeClr>
                    </a:solidFill>
                  </a:tcPr>
                </a:tc>
                <a:extLst>
                  <a:ext uri="{0D108BD9-81ED-4DB2-BD59-A6C34878D82A}">
                    <a16:rowId xmlns:a16="http://schemas.microsoft.com/office/drawing/2014/main" val="762218670"/>
                  </a:ext>
                </a:extLst>
              </a:tr>
              <a:tr h="33307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dirty="0" smtClean="0"/>
                        <a:t>Hizmet</a:t>
                      </a:r>
                    </a:p>
                  </a:txBody>
                  <a:tcPr>
                    <a:solidFill>
                      <a:schemeClr val="accent1">
                        <a:tint val="40000"/>
                      </a:schemeClr>
                    </a:solidFill>
                  </a:tcPr>
                </a:tc>
                <a:tc>
                  <a:txBody>
                    <a:bodyPr/>
                    <a:lstStyle/>
                    <a:p>
                      <a:pPr algn="r"/>
                      <a:r>
                        <a:rPr lang="tr-TR" dirty="0" smtClean="0"/>
                        <a:t>18.448,44</a:t>
                      </a:r>
                      <a:endParaRPr lang="tr-TR" dirty="0"/>
                    </a:p>
                  </a:txBody>
                  <a:tcPr>
                    <a:solidFill>
                      <a:schemeClr val="accent1">
                        <a:tint val="40000"/>
                      </a:schemeClr>
                    </a:solidFill>
                  </a:tcPr>
                </a:tc>
                <a:tc>
                  <a:txBody>
                    <a:bodyPr/>
                    <a:lstStyle/>
                    <a:p>
                      <a:pPr algn="r"/>
                      <a:r>
                        <a:rPr lang="tr-TR" dirty="0" smtClean="0"/>
                        <a:t>23.305,00</a:t>
                      </a:r>
                      <a:endParaRPr lang="tr-TR" dirty="0"/>
                    </a:p>
                  </a:txBody>
                  <a:tcPr>
                    <a:solidFill>
                      <a:schemeClr val="accent1">
                        <a:tint val="40000"/>
                      </a:schemeClr>
                    </a:solidFill>
                  </a:tcPr>
                </a:tc>
                <a:extLst>
                  <a:ext uri="{0D108BD9-81ED-4DB2-BD59-A6C34878D82A}">
                    <a16:rowId xmlns:a16="http://schemas.microsoft.com/office/drawing/2014/main" val="993394329"/>
                  </a:ext>
                </a:extLst>
              </a:tr>
              <a:tr h="333079">
                <a:tc>
                  <a:txBody>
                    <a:bodyPr/>
                    <a:lstStyle/>
                    <a:p>
                      <a:r>
                        <a:rPr lang="tr-TR" dirty="0" smtClean="0"/>
                        <a:t>Dayanıklı Tüketim Malzemesi</a:t>
                      </a:r>
                      <a:endParaRPr lang="tr-TR" dirty="0"/>
                    </a:p>
                  </a:txBody>
                  <a:tcPr>
                    <a:solidFill>
                      <a:schemeClr val="accent1">
                        <a:tint val="40000"/>
                      </a:schemeClr>
                    </a:solidFill>
                  </a:tcPr>
                </a:tc>
                <a:tc>
                  <a:txBody>
                    <a:bodyPr/>
                    <a:lstStyle/>
                    <a:p>
                      <a:pPr algn="r"/>
                      <a:r>
                        <a:rPr lang="tr-TR" dirty="0" smtClean="0"/>
                        <a:t>53.046,27</a:t>
                      </a:r>
                      <a:endParaRPr lang="tr-TR" dirty="0"/>
                    </a:p>
                  </a:txBody>
                  <a:tcPr>
                    <a:solidFill>
                      <a:schemeClr val="accent1">
                        <a:tint val="40000"/>
                      </a:schemeClr>
                    </a:solidFill>
                  </a:tcPr>
                </a:tc>
                <a:tc>
                  <a:txBody>
                    <a:bodyPr/>
                    <a:lstStyle/>
                    <a:p>
                      <a:pPr algn="r"/>
                      <a:r>
                        <a:rPr lang="tr-TR" dirty="0" smtClean="0"/>
                        <a:t>13.741,00</a:t>
                      </a:r>
                      <a:endParaRPr lang="tr-TR" dirty="0"/>
                    </a:p>
                  </a:txBody>
                  <a:tcPr>
                    <a:solidFill>
                      <a:schemeClr val="accent1">
                        <a:tint val="40000"/>
                      </a:schemeClr>
                    </a:solidFill>
                  </a:tcPr>
                </a:tc>
                <a:extLst>
                  <a:ext uri="{0D108BD9-81ED-4DB2-BD59-A6C34878D82A}">
                    <a16:rowId xmlns:a16="http://schemas.microsoft.com/office/drawing/2014/main" val="2809238425"/>
                  </a:ext>
                </a:extLst>
              </a:tr>
            </a:tbl>
          </a:graphicData>
        </a:graphic>
      </p:graphicFrame>
    </p:spTree>
    <p:extLst>
      <p:ext uri="{BB962C8B-B14F-4D97-AF65-F5344CB8AC3E}">
        <p14:creationId xmlns:p14="http://schemas.microsoft.com/office/powerpoint/2010/main" val="853281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esim 5"/>
          <p:cNvPicPr>
            <a:picLocks noChangeAspect="1"/>
          </p:cNvPicPr>
          <p:nvPr/>
        </p:nvPicPr>
        <p:blipFill rotWithShape="1">
          <a:blip r:embed="rId2">
            <a:extLst>
              <a:ext uri="{BEBA8EAE-BF5A-486C-A8C5-ECC9F3942E4B}">
                <a14:imgProps xmlns:a14="http://schemas.microsoft.com/office/drawing/2010/main">
                  <a14:imgLayer r:embed="rId3">
                    <a14:imgEffect>
                      <a14:sharpenSoften amount="19000"/>
                    </a14:imgEffect>
                    <a14:imgEffect>
                      <a14:brightnessContrast bright="27000" contrast="10000"/>
                    </a14:imgEffect>
                  </a14:imgLayer>
                </a14:imgProps>
              </a:ext>
              <a:ext uri="{28A0092B-C50C-407E-A947-70E740481C1C}">
                <a14:useLocalDpi xmlns:a14="http://schemas.microsoft.com/office/drawing/2010/main" val="0"/>
              </a:ext>
            </a:extLst>
          </a:blip>
          <a:srcRect l="2841" r="10437"/>
          <a:stretch/>
        </p:blipFill>
        <p:spPr>
          <a:xfrm>
            <a:off x="5975104" y="1091026"/>
            <a:ext cx="6047813" cy="2888218"/>
          </a:xfrm>
          <a:prstGeom prst="rect">
            <a:avLst/>
          </a:prstGeom>
        </p:spPr>
      </p:pic>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FİZİKSEL DURUM</a:t>
            </a:r>
            <a:endParaRPr lang="tr-TR" sz="2400" b="1" dirty="0"/>
          </a:p>
        </p:txBody>
      </p:sp>
      <p:pic>
        <p:nvPicPr>
          <p:cNvPr id="3" name="Resim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0631" y="1103534"/>
            <a:ext cx="5741328" cy="4149090"/>
          </a:xfrm>
          <a:prstGeom prst="rect">
            <a:avLst/>
          </a:prstGeom>
          <a:effectLst>
            <a:outerShdw blurRad="647700" dist="203200" dir="5400000" sx="89000" sy="89000" algn="ctr" rotWithShape="0">
              <a:srgbClr val="000000"/>
            </a:outerShdw>
          </a:effectLst>
        </p:spPr>
      </p:pic>
      <p:pic>
        <p:nvPicPr>
          <p:cNvPr id="10" name="Resim 9"/>
          <p:cNvPicPr>
            <a:picLocks noChangeAspect="1"/>
          </p:cNvPicPr>
          <p:nvPr/>
        </p:nvPicPr>
        <p:blipFill>
          <a:blip r:embed="rId5" cstate="print">
            <a:extLst>
              <a:ext uri="{BEBA8EAE-BF5A-486C-A8C5-ECC9F3942E4B}">
                <a14:imgProps xmlns:a14="http://schemas.microsoft.com/office/drawing/2010/main">
                  <a14:imgLayer r:embed="rId6">
                    <a14:imgEffect>
                      <a14:sharpenSoften amount="14000"/>
                    </a14:imgEffect>
                  </a14:imgLayer>
                </a14:imgProps>
              </a:ext>
              <a:ext uri="{28A0092B-C50C-407E-A947-70E740481C1C}">
                <a14:useLocalDpi xmlns:a14="http://schemas.microsoft.com/office/drawing/2010/main" val="0"/>
              </a:ext>
            </a:extLst>
          </a:blip>
          <a:stretch>
            <a:fillRect/>
          </a:stretch>
        </p:blipFill>
        <p:spPr>
          <a:xfrm>
            <a:off x="8213705" y="3979244"/>
            <a:ext cx="3273682" cy="2662569"/>
          </a:xfrm>
          <a:prstGeom prst="rect">
            <a:avLst/>
          </a:prstGeom>
          <a:effectLst>
            <a:outerShdw blurRad="749300" dist="50800" dir="5400000" sx="62000" sy="62000" algn="ctr" rotWithShape="0">
              <a:srgbClr val="000000">
                <a:alpha val="92000"/>
              </a:srgbClr>
            </a:outerShdw>
          </a:effectLst>
        </p:spPr>
      </p:pic>
      <p:pic>
        <p:nvPicPr>
          <p:cNvPr id="8" name="Resim 7"/>
          <p:cNvPicPr>
            <a:picLocks noChangeAspect="1"/>
          </p:cNvPicPr>
          <p:nvPr/>
        </p:nvPicPr>
        <p:blipFill rotWithShape="1">
          <a:blip r:embed="rId7" cstate="print">
            <a:extLst>
              <a:ext uri="{28A0092B-C50C-407E-A947-70E740481C1C}">
                <a14:useLocalDpi xmlns:a14="http://schemas.microsoft.com/office/drawing/2010/main" val="0"/>
              </a:ext>
            </a:extLst>
          </a:blip>
          <a:srcRect l="14454" r="28068"/>
          <a:stretch/>
        </p:blipFill>
        <p:spPr>
          <a:xfrm>
            <a:off x="1035372" y="3989632"/>
            <a:ext cx="2767277" cy="2681270"/>
          </a:xfrm>
          <a:prstGeom prst="rect">
            <a:avLst/>
          </a:prstGeom>
        </p:spPr>
      </p:pic>
      <p:pic>
        <p:nvPicPr>
          <p:cNvPr id="4" name="Resim 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802649" y="3997659"/>
            <a:ext cx="4411056" cy="2681270"/>
          </a:xfrm>
          <a:prstGeom prst="rect">
            <a:avLst/>
          </a:prstGeom>
          <a:effectLst>
            <a:outerShdw blurRad="736600" dist="50800" dir="5400000" sx="72000" sy="72000" algn="ctr" rotWithShape="0">
              <a:srgbClr val="000000">
                <a:alpha val="85000"/>
              </a:srgbClr>
            </a:outerShdw>
          </a:effectLst>
        </p:spPr>
      </p:pic>
    </p:spTree>
    <p:extLst>
      <p:ext uri="{BB962C8B-B14F-4D97-AF65-F5344CB8AC3E}">
        <p14:creationId xmlns:p14="http://schemas.microsoft.com/office/powerpoint/2010/main" val="3760615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SUNULAN HİZMETLER</a:t>
            </a:r>
          </a:p>
        </p:txBody>
      </p:sp>
      <p:sp>
        <p:nvSpPr>
          <p:cNvPr id="3" name="Dikdörtgen 2"/>
          <p:cNvSpPr/>
          <p:nvPr/>
        </p:nvSpPr>
        <p:spPr>
          <a:xfrm>
            <a:off x="548640" y="1280680"/>
            <a:ext cx="11064240" cy="4247317"/>
          </a:xfrm>
          <a:prstGeom prst="rect">
            <a:avLst/>
          </a:prstGeom>
        </p:spPr>
        <p:txBody>
          <a:bodyPr wrap="square">
            <a:spAutoFit/>
          </a:bodyPr>
          <a:lstStyle/>
          <a:p>
            <a:pPr marL="285750" indent="-285750">
              <a:buFont typeface="Wingdings" panose="05000000000000000000" pitchFamily="2" charset="2"/>
              <a:buChar char="Ø"/>
            </a:pPr>
            <a:r>
              <a:rPr lang="tr-TR" dirty="0"/>
              <a:t>Siirt Üniversitesinin bilişim altyapısını oluşturan donanım, yazılım, ağ ve web hizmetlerini üniversitemizin öğrenci ve personeline sunmak,</a:t>
            </a:r>
          </a:p>
          <a:p>
            <a:pPr marL="285750" indent="-285750">
              <a:buFont typeface="Wingdings" panose="05000000000000000000" pitchFamily="2" charset="2"/>
              <a:buChar char="Ø"/>
            </a:pPr>
            <a:endParaRPr lang="tr-TR" dirty="0"/>
          </a:p>
          <a:p>
            <a:pPr marL="285750" indent="-285750">
              <a:buFont typeface="Wingdings" panose="05000000000000000000" pitchFamily="2" charset="2"/>
              <a:buChar char="Ø"/>
            </a:pPr>
            <a:r>
              <a:rPr lang="tr-TR" dirty="0"/>
              <a:t>Merkezi sunucular ve üzerinde çalışan servisler(web, e-posta, ftp, vb.), yerleşke içi kablolu iletişim ağları, yerleşke dışı İnternet erişimi web sayfaları, sorun bildirme, çözme amaçlı kullanıcı teknik destek hizmetleri vermek,</a:t>
            </a:r>
          </a:p>
          <a:p>
            <a:pPr marL="285750" indent="-285750">
              <a:buFont typeface="Wingdings" panose="05000000000000000000" pitchFamily="2" charset="2"/>
              <a:buChar char="Ø"/>
            </a:pPr>
            <a:endParaRPr lang="tr-TR" dirty="0"/>
          </a:p>
          <a:p>
            <a:pPr marL="285750" indent="-285750">
              <a:buFont typeface="Wingdings" panose="05000000000000000000" pitchFamily="2" charset="2"/>
              <a:buChar char="Ø"/>
            </a:pPr>
            <a:r>
              <a:rPr lang="tr-TR" dirty="0" err="1"/>
              <a:t>Ulakbim</a:t>
            </a:r>
            <a:r>
              <a:rPr lang="tr-TR" dirty="0"/>
              <a:t> Kullanım Politikası, 5651 sayılı İnternet Ortamında Yapılan Yayınların Düzenlenmesi ve Bu Yayınlar Yoluyla İşlenen Suçlarla Mücadele Edilmesi Hakkında Kanun doğrultusunda ve teknik imkânlar ölçüsünde akademik ve idari tüm kullanıcılara internet erişimi </a:t>
            </a:r>
            <a:r>
              <a:rPr lang="tr-TR" dirty="0" smtClean="0"/>
              <a:t>sağlamak</a:t>
            </a:r>
            <a:r>
              <a:rPr lang="tr-TR" dirty="0"/>
              <a:t>, kayıtlarını tutmak.</a:t>
            </a:r>
          </a:p>
          <a:p>
            <a:pPr marL="285750" indent="-285750">
              <a:buFont typeface="Wingdings" panose="05000000000000000000" pitchFamily="2" charset="2"/>
              <a:buChar char="Ø"/>
            </a:pPr>
            <a:endParaRPr lang="tr-TR" dirty="0"/>
          </a:p>
          <a:p>
            <a:pPr marL="285750" indent="-285750">
              <a:buFont typeface="Wingdings" panose="05000000000000000000" pitchFamily="2" charset="2"/>
              <a:buChar char="Ø"/>
            </a:pPr>
            <a:r>
              <a:rPr lang="tr-TR" dirty="0"/>
              <a:t>Kablosuz internet bağlantısı sağlamak.</a:t>
            </a:r>
          </a:p>
          <a:p>
            <a:pPr marL="285750" indent="-285750">
              <a:buFont typeface="Wingdings" panose="05000000000000000000" pitchFamily="2" charset="2"/>
              <a:buChar char="Ø"/>
            </a:pPr>
            <a:endParaRPr lang="tr-TR" dirty="0"/>
          </a:p>
          <a:p>
            <a:pPr marL="285750" indent="-285750">
              <a:buFont typeface="Wingdings" panose="05000000000000000000" pitchFamily="2" charset="2"/>
              <a:buChar char="Ø"/>
            </a:pPr>
            <a:r>
              <a:rPr lang="tr-TR" dirty="0"/>
              <a:t>Üniversitemizin Kurumsal Web </a:t>
            </a:r>
            <a:r>
              <a:rPr lang="tr-TR" dirty="0" smtClean="0"/>
              <a:t>Sayfalarının </a:t>
            </a:r>
            <a:r>
              <a:rPr lang="tr-TR" dirty="0"/>
              <a:t>oluşturulması, güncellenmesi ve çalışma devamlılığı sağlanmak,</a:t>
            </a:r>
          </a:p>
          <a:p>
            <a:pPr marL="285750" indent="-285750">
              <a:buFont typeface="Wingdings" panose="05000000000000000000" pitchFamily="2" charset="2"/>
              <a:buChar char="Ø"/>
            </a:pPr>
            <a:endParaRPr lang="tr-TR" dirty="0"/>
          </a:p>
          <a:p>
            <a:pPr marL="285750" indent="-285750">
              <a:buFont typeface="Wingdings" panose="05000000000000000000" pitchFamily="2" charset="2"/>
              <a:buChar char="Ø"/>
            </a:pPr>
            <a:r>
              <a:rPr lang="tr-TR" dirty="0"/>
              <a:t>Kamera ve Güvenlik Sistemlerinin keşif, bakım ve işletmesi</a:t>
            </a:r>
          </a:p>
        </p:txBody>
      </p:sp>
    </p:spTree>
    <p:extLst>
      <p:ext uri="{BB962C8B-B14F-4D97-AF65-F5344CB8AC3E}">
        <p14:creationId xmlns:p14="http://schemas.microsoft.com/office/powerpoint/2010/main" val="370369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SUNULAN HİZMETLER</a:t>
            </a:r>
            <a:endParaRPr lang="tr-TR" sz="2400" b="1" dirty="0"/>
          </a:p>
        </p:txBody>
      </p:sp>
      <p:sp>
        <p:nvSpPr>
          <p:cNvPr id="3" name="Dikdörtgen 2"/>
          <p:cNvSpPr/>
          <p:nvPr/>
        </p:nvSpPr>
        <p:spPr>
          <a:xfrm>
            <a:off x="532015" y="1241795"/>
            <a:ext cx="11380124" cy="4524315"/>
          </a:xfrm>
          <a:prstGeom prst="rect">
            <a:avLst/>
          </a:prstGeom>
        </p:spPr>
        <p:txBody>
          <a:bodyPr wrap="square">
            <a:spAutoFit/>
          </a:bodyPr>
          <a:lstStyle/>
          <a:p>
            <a:pPr marL="285750" indent="-285750">
              <a:buFont typeface="Wingdings" panose="05000000000000000000" pitchFamily="2" charset="2"/>
              <a:buChar char="Ø"/>
            </a:pPr>
            <a:r>
              <a:rPr lang="tr-TR" dirty="0"/>
              <a:t>Üniversite’nin tüm birimlerine, personeline ve Doktora–Yüksek Lisans </a:t>
            </a:r>
            <a:r>
              <a:rPr lang="tr-TR" dirty="0" err="1"/>
              <a:t>Öğrencileri’ne</a:t>
            </a:r>
            <a:r>
              <a:rPr lang="tr-TR" dirty="0"/>
              <a:t> kişisel/kurumsal web sayfası oluşturabilmeleri için ilgili sunucu üzerinde alan adı ve yer tahsisi yapılmak, </a:t>
            </a:r>
          </a:p>
          <a:p>
            <a:pPr marL="285750" indent="-285750">
              <a:buFont typeface="Wingdings" panose="05000000000000000000" pitchFamily="2" charset="2"/>
              <a:buChar char="Ø"/>
            </a:pPr>
            <a:endParaRPr lang="tr-TR" dirty="0"/>
          </a:p>
          <a:p>
            <a:pPr marL="285750" indent="-285750">
              <a:buFont typeface="Wingdings" panose="05000000000000000000" pitchFamily="2" charset="2"/>
              <a:buChar char="Ø"/>
            </a:pPr>
            <a:r>
              <a:rPr lang="tr-TR" dirty="0"/>
              <a:t>Web sayfalarında kullanılan </a:t>
            </a:r>
            <a:r>
              <a:rPr lang="tr-TR" dirty="0" err="1"/>
              <a:t>veritabanlarının</a:t>
            </a:r>
            <a:r>
              <a:rPr lang="tr-TR" dirty="0"/>
              <a:t> yönetimi sağlamak,</a:t>
            </a:r>
          </a:p>
          <a:p>
            <a:pPr marL="285750" indent="-285750">
              <a:buFont typeface="Wingdings" panose="05000000000000000000" pitchFamily="2" charset="2"/>
              <a:buChar char="Ø"/>
            </a:pPr>
            <a:endParaRPr lang="tr-TR" dirty="0"/>
          </a:p>
          <a:p>
            <a:pPr marL="285750" indent="-285750">
              <a:buFont typeface="Wingdings" panose="05000000000000000000" pitchFamily="2" charset="2"/>
              <a:buChar char="Ø"/>
            </a:pPr>
            <a:r>
              <a:rPr lang="tr-TR" dirty="0"/>
              <a:t>Personel(Üniversite İçi) Duyuru Sayfalarını yönetmek,</a:t>
            </a:r>
          </a:p>
          <a:p>
            <a:pPr marL="285750" indent="-285750">
              <a:buFont typeface="Wingdings" panose="05000000000000000000" pitchFamily="2" charset="2"/>
              <a:buChar char="Ø"/>
            </a:pPr>
            <a:endParaRPr lang="tr-TR" dirty="0"/>
          </a:p>
          <a:p>
            <a:pPr marL="285750" indent="-285750">
              <a:buFont typeface="Wingdings" panose="05000000000000000000" pitchFamily="2" charset="2"/>
              <a:buChar char="Ø"/>
            </a:pPr>
            <a:r>
              <a:rPr lang="tr-TR" dirty="0"/>
              <a:t>Teknik Destek vermek,</a:t>
            </a:r>
          </a:p>
          <a:p>
            <a:pPr marL="285750" indent="-285750">
              <a:buFont typeface="Wingdings" panose="05000000000000000000" pitchFamily="2" charset="2"/>
              <a:buChar char="Ø"/>
            </a:pPr>
            <a:endParaRPr lang="tr-TR" dirty="0"/>
          </a:p>
          <a:p>
            <a:pPr marL="285750" indent="-285750">
              <a:buFont typeface="Wingdings" panose="05000000000000000000" pitchFamily="2" charset="2"/>
              <a:buChar char="Ø"/>
            </a:pPr>
            <a:r>
              <a:rPr lang="tr-TR" dirty="0"/>
              <a:t>Proxy  ve Bulut Hizmeti,</a:t>
            </a:r>
          </a:p>
          <a:p>
            <a:pPr marL="285750" indent="-285750">
              <a:buFont typeface="Wingdings" panose="05000000000000000000" pitchFamily="2" charset="2"/>
              <a:buChar char="Ø"/>
            </a:pPr>
            <a:endParaRPr lang="tr-TR" dirty="0"/>
          </a:p>
          <a:p>
            <a:pPr marL="285750" indent="-285750">
              <a:buFont typeface="Wingdings" panose="05000000000000000000" pitchFamily="2" charset="2"/>
              <a:buChar char="Ø"/>
            </a:pPr>
            <a:r>
              <a:rPr lang="tr-TR" dirty="0"/>
              <a:t>Veri güvenliği sağlamak, yedekleme  işlemlerini yapmak,</a:t>
            </a:r>
          </a:p>
          <a:p>
            <a:pPr marL="285750" indent="-285750">
              <a:buFont typeface="Wingdings" panose="05000000000000000000" pitchFamily="2" charset="2"/>
              <a:buChar char="Ø"/>
            </a:pPr>
            <a:endParaRPr lang="tr-TR" dirty="0"/>
          </a:p>
          <a:p>
            <a:pPr marL="285750" indent="-285750">
              <a:buFont typeface="Wingdings" panose="05000000000000000000" pitchFamily="2" charset="2"/>
              <a:buChar char="Ø"/>
            </a:pPr>
            <a:r>
              <a:rPr lang="tr-TR" dirty="0"/>
              <a:t>Kesintisiz 7/24 saat hizmet vermek, </a:t>
            </a:r>
          </a:p>
          <a:p>
            <a:pPr marL="285750" indent="-285750">
              <a:buFont typeface="Wingdings" panose="05000000000000000000" pitchFamily="2" charset="2"/>
              <a:buChar char="Ø"/>
            </a:pPr>
            <a:endParaRPr lang="tr-TR" dirty="0"/>
          </a:p>
          <a:p>
            <a:pPr marL="285750" indent="-285750">
              <a:buFont typeface="Wingdings" panose="05000000000000000000" pitchFamily="2" charset="2"/>
              <a:buChar char="Ø"/>
            </a:pPr>
            <a:r>
              <a:rPr lang="tr-TR" dirty="0"/>
              <a:t>Çeşitli birimlere ait sunucuların bakım ve işletmesini sağlamak,(Personel, Öğrenci, Uzaktan Eğitim, </a:t>
            </a:r>
            <a:r>
              <a:rPr lang="tr-TR" dirty="0" err="1" smtClean="0"/>
              <a:t>EBYS,Kütüphane</a:t>
            </a:r>
            <a:r>
              <a:rPr lang="tr-TR" dirty="0" smtClean="0"/>
              <a:t>)</a:t>
            </a:r>
            <a:endParaRPr lang="tr-TR" dirty="0"/>
          </a:p>
        </p:txBody>
      </p:sp>
    </p:spTree>
    <p:extLst>
      <p:ext uri="{BB962C8B-B14F-4D97-AF65-F5344CB8AC3E}">
        <p14:creationId xmlns:p14="http://schemas.microsoft.com/office/powerpoint/2010/main" val="1860997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İNTERNET ERİŞİM HIZLARIMIZ</a:t>
            </a:r>
            <a:endParaRPr lang="tr-TR" sz="2400" b="1" dirty="0"/>
          </a:p>
        </p:txBody>
      </p:sp>
      <p:sp>
        <p:nvSpPr>
          <p:cNvPr id="3" name="Bulut 2"/>
          <p:cNvSpPr/>
          <p:nvPr/>
        </p:nvSpPr>
        <p:spPr>
          <a:xfrm>
            <a:off x="4428822" y="2609648"/>
            <a:ext cx="2453387" cy="1549512"/>
          </a:xfrm>
          <a:prstGeom prst="cloud">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Türk Telekom</a:t>
            </a:r>
          </a:p>
          <a:p>
            <a:pPr algn="ctr"/>
            <a:r>
              <a:rPr lang="tr-TR" dirty="0" smtClean="0"/>
              <a:t>Metro Ethernet</a:t>
            </a:r>
            <a:endParaRPr lang="tr-TR" dirty="0"/>
          </a:p>
        </p:txBody>
      </p:sp>
      <p:sp>
        <p:nvSpPr>
          <p:cNvPr id="4" name="Bulut 3"/>
          <p:cNvSpPr/>
          <p:nvPr/>
        </p:nvSpPr>
        <p:spPr>
          <a:xfrm>
            <a:off x="4220070" y="1118089"/>
            <a:ext cx="2869330" cy="1320799"/>
          </a:xfrm>
          <a:prstGeom prst="cloud">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ULAKNET</a:t>
            </a:r>
          </a:p>
          <a:p>
            <a:pPr algn="ctr"/>
            <a:r>
              <a:rPr lang="tr-TR" dirty="0" smtClean="0"/>
              <a:t>700 </a:t>
            </a:r>
            <a:r>
              <a:rPr lang="tr-TR" dirty="0" err="1" smtClean="0"/>
              <a:t>Mbps</a:t>
            </a:r>
            <a:endParaRPr lang="tr-TR" dirty="0"/>
          </a:p>
        </p:txBody>
      </p:sp>
      <p:sp>
        <p:nvSpPr>
          <p:cNvPr id="5" name="Bulut 4"/>
          <p:cNvSpPr/>
          <p:nvPr/>
        </p:nvSpPr>
        <p:spPr>
          <a:xfrm>
            <a:off x="7759233" y="1018287"/>
            <a:ext cx="2780778" cy="1265128"/>
          </a:xfrm>
          <a:prstGeom prst="cloud">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İNTERNET</a:t>
            </a:r>
            <a:endParaRPr lang="tr-TR" dirty="0"/>
          </a:p>
        </p:txBody>
      </p:sp>
      <p:sp>
        <p:nvSpPr>
          <p:cNvPr id="6" name="Yuvarlatılmış Dikdörtgen 5"/>
          <p:cNvSpPr/>
          <p:nvPr/>
        </p:nvSpPr>
        <p:spPr>
          <a:xfrm>
            <a:off x="8167256" y="2798382"/>
            <a:ext cx="2260600" cy="800100"/>
          </a:xfrm>
          <a:prstGeom prst="roundRect">
            <a:avLst>
              <a:gd name="adj" fmla="val 50000"/>
            </a:avLst>
          </a:prstGeom>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KEZER Yerleşkesi</a:t>
            </a:r>
          </a:p>
          <a:p>
            <a:pPr algn="ctr"/>
            <a:r>
              <a:rPr lang="tr-TR" dirty="0" smtClean="0"/>
              <a:t>500 </a:t>
            </a:r>
            <a:r>
              <a:rPr lang="tr-TR" dirty="0" err="1" smtClean="0"/>
              <a:t>Mbps</a:t>
            </a:r>
            <a:endParaRPr lang="tr-TR" dirty="0"/>
          </a:p>
        </p:txBody>
      </p:sp>
      <p:sp>
        <p:nvSpPr>
          <p:cNvPr id="7" name="Yuvarlatılmış Dikdörtgen 6"/>
          <p:cNvSpPr/>
          <p:nvPr/>
        </p:nvSpPr>
        <p:spPr>
          <a:xfrm>
            <a:off x="711239" y="1176760"/>
            <a:ext cx="2260600" cy="800100"/>
          </a:xfrm>
          <a:prstGeom prst="roundRect">
            <a:avLst>
              <a:gd name="adj" fmla="val 50000"/>
            </a:avLst>
          </a:prstGeom>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Merkez Yerleşkesi</a:t>
            </a:r>
          </a:p>
          <a:p>
            <a:pPr algn="ctr"/>
            <a:r>
              <a:rPr lang="tr-TR" dirty="0" smtClean="0"/>
              <a:t>80 </a:t>
            </a:r>
            <a:r>
              <a:rPr lang="tr-TR" dirty="0" err="1" smtClean="0"/>
              <a:t>Mbps</a:t>
            </a:r>
            <a:endParaRPr lang="tr-TR" dirty="0"/>
          </a:p>
        </p:txBody>
      </p:sp>
      <p:sp>
        <p:nvSpPr>
          <p:cNvPr id="8" name="Yuvarlatılmış Dikdörtgen 7"/>
          <p:cNvSpPr/>
          <p:nvPr/>
        </p:nvSpPr>
        <p:spPr>
          <a:xfrm>
            <a:off x="703006" y="2114902"/>
            <a:ext cx="2260600" cy="800100"/>
          </a:xfrm>
          <a:prstGeom prst="roundRect">
            <a:avLst>
              <a:gd name="adj" fmla="val 50000"/>
            </a:avLst>
          </a:prstGeom>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Kurtalan Yerleşkesi</a:t>
            </a:r>
          </a:p>
          <a:p>
            <a:pPr algn="ctr"/>
            <a:r>
              <a:rPr lang="tr-TR" dirty="0" smtClean="0"/>
              <a:t>30 </a:t>
            </a:r>
            <a:r>
              <a:rPr lang="tr-TR" dirty="0" err="1" smtClean="0"/>
              <a:t>Mbps</a:t>
            </a:r>
            <a:endParaRPr lang="tr-TR" dirty="0"/>
          </a:p>
        </p:txBody>
      </p:sp>
      <p:sp>
        <p:nvSpPr>
          <p:cNvPr id="9" name="Yuvarlatılmış Dikdörtgen 8"/>
          <p:cNvSpPr/>
          <p:nvPr/>
        </p:nvSpPr>
        <p:spPr>
          <a:xfrm>
            <a:off x="711278" y="4008453"/>
            <a:ext cx="2260600" cy="800100"/>
          </a:xfrm>
          <a:prstGeom prst="roundRect">
            <a:avLst>
              <a:gd name="adj" fmla="val 50000"/>
            </a:avLst>
          </a:prstGeom>
          <a:solidFill>
            <a:schemeClr val="bg1">
              <a:lumMod val="65000"/>
            </a:schemeClr>
          </a:solidFill>
          <a:ln w="508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Sağlık Yüksek Okulu Yerleşkesi</a:t>
            </a:r>
          </a:p>
          <a:p>
            <a:pPr algn="ctr"/>
            <a:r>
              <a:rPr lang="tr-TR" dirty="0" smtClean="0"/>
              <a:t>20 </a:t>
            </a:r>
            <a:r>
              <a:rPr lang="tr-TR" dirty="0" err="1" smtClean="0"/>
              <a:t>Mbps</a:t>
            </a:r>
            <a:endParaRPr lang="tr-TR" dirty="0"/>
          </a:p>
        </p:txBody>
      </p:sp>
      <p:cxnSp>
        <p:nvCxnSpPr>
          <p:cNvPr id="10" name="Düz Ok Bağlayıcısı 9"/>
          <p:cNvCxnSpPr/>
          <p:nvPr/>
        </p:nvCxnSpPr>
        <p:spPr>
          <a:xfrm>
            <a:off x="2971839" y="1714852"/>
            <a:ext cx="1832006" cy="1160628"/>
          </a:xfrm>
          <a:prstGeom prst="straightConnector1">
            <a:avLst/>
          </a:prstGeom>
          <a:ln w="889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 name="Düz Ok Bağlayıcısı 10"/>
          <p:cNvCxnSpPr/>
          <p:nvPr/>
        </p:nvCxnSpPr>
        <p:spPr>
          <a:xfrm>
            <a:off x="2971839" y="2543354"/>
            <a:ext cx="1585352" cy="655078"/>
          </a:xfrm>
          <a:prstGeom prst="straightConnector1">
            <a:avLst/>
          </a:prstGeom>
          <a:ln w="889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2" name="Düz Ok Bağlayıcısı 11"/>
          <p:cNvCxnSpPr/>
          <p:nvPr/>
        </p:nvCxnSpPr>
        <p:spPr>
          <a:xfrm flipV="1">
            <a:off x="2976327" y="3459180"/>
            <a:ext cx="1552532" cy="13571"/>
          </a:xfrm>
          <a:prstGeom prst="straightConnector1">
            <a:avLst/>
          </a:prstGeom>
          <a:ln w="889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 name="Düz Ok Bağlayıcısı 12"/>
          <p:cNvCxnSpPr/>
          <p:nvPr/>
        </p:nvCxnSpPr>
        <p:spPr>
          <a:xfrm flipV="1">
            <a:off x="2956677" y="3619438"/>
            <a:ext cx="1637230" cy="875517"/>
          </a:xfrm>
          <a:prstGeom prst="straightConnector1">
            <a:avLst/>
          </a:prstGeom>
          <a:ln w="88900">
            <a:solidFill>
              <a:schemeClr val="bg1">
                <a:lumMod val="6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5" name="Düz Ok Bağlayıcısı 14"/>
          <p:cNvCxnSpPr/>
          <p:nvPr/>
        </p:nvCxnSpPr>
        <p:spPr>
          <a:xfrm>
            <a:off x="6908343" y="3318404"/>
            <a:ext cx="1232779" cy="0"/>
          </a:xfrm>
          <a:prstGeom prst="straightConnector1">
            <a:avLst/>
          </a:prstGeom>
          <a:ln w="88900">
            <a:headEnd type="triangle"/>
            <a:tailEnd type="triangle"/>
          </a:ln>
        </p:spPr>
        <p:style>
          <a:lnRef idx="1">
            <a:schemeClr val="accent1"/>
          </a:lnRef>
          <a:fillRef idx="0">
            <a:schemeClr val="accent1"/>
          </a:fillRef>
          <a:effectRef idx="0">
            <a:schemeClr val="accent1"/>
          </a:effectRef>
          <a:fontRef idx="minor">
            <a:schemeClr val="tx1"/>
          </a:fontRef>
        </p:style>
      </p:cxnSp>
      <p:sp>
        <p:nvSpPr>
          <p:cNvPr id="16" name="Yuvarlatılmış Dikdörtgen 15"/>
          <p:cNvSpPr/>
          <p:nvPr/>
        </p:nvSpPr>
        <p:spPr>
          <a:xfrm>
            <a:off x="749005" y="3061689"/>
            <a:ext cx="2260600" cy="800100"/>
          </a:xfrm>
          <a:prstGeom prst="roundRect">
            <a:avLst>
              <a:gd name="adj" fmla="val 50000"/>
            </a:avLst>
          </a:prstGeom>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Eruh Yerleşkesi</a:t>
            </a:r>
          </a:p>
          <a:p>
            <a:pPr algn="ctr"/>
            <a:r>
              <a:rPr lang="tr-TR" dirty="0" smtClean="0"/>
              <a:t>20 </a:t>
            </a:r>
            <a:r>
              <a:rPr lang="tr-TR" dirty="0" err="1" smtClean="0"/>
              <a:t>Mbps</a:t>
            </a:r>
            <a:endParaRPr lang="tr-TR" dirty="0"/>
          </a:p>
        </p:txBody>
      </p:sp>
      <p:sp>
        <p:nvSpPr>
          <p:cNvPr id="17" name="Yuvarlatılmış Dikdörtgen 16"/>
          <p:cNvSpPr/>
          <p:nvPr/>
        </p:nvSpPr>
        <p:spPr>
          <a:xfrm>
            <a:off x="699943" y="4955240"/>
            <a:ext cx="2260600" cy="800100"/>
          </a:xfrm>
          <a:prstGeom prst="roundRect">
            <a:avLst>
              <a:gd name="adj" fmla="val 50000"/>
            </a:avLst>
          </a:prstGeom>
          <a:solidFill>
            <a:schemeClr val="bg1">
              <a:lumMod val="65000"/>
            </a:schemeClr>
          </a:solidFill>
          <a:ln w="50800">
            <a:solidFill>
              <a:schemeClr val="bg1">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Pervari Yerleşkesi</a:t>
            </a:r>
          </a:p>
          <a:p>
            <a:pPr algn="ctr"/>
            <a:r>
              <a:rPr lang="tr-TR" dirty="0"/>
              <a:t>1</a:t>
            </a:r>
            <a:r>
              <a:rPr lang="tr-TR" dirty="0" smtClean="0"/>
              <a:t>0 </a:t>
            </a:r>
            <a:r>
              <a:rPr lang="tr-TR" dirty="0" err="1" smtClean="0"/>
              <a:t>Mbps</a:t>
            </a:r>
            <a:endParaRPr lang="tr-TR" dirty="0"/>
          </a:p>
        </p:txBody>
      </p:sp>
      <p:sp>
        <p:nvSpPr>
          <p:cNvPr id="18" name="Bükülü Ok 17"/>
          <p:cNvSpPr/>
          <p:nvPr/>
        </p:nvSpPr>
        <p:spPr>
          <a:xfrm rot="16200000">
            <a:off x="6287825" y="1423654"/>
            <a:ext cx="1163379" cy="2166425"/>
          </a:xfrm>
          <a:prstGeom prst="bentArrow">
            <a:avLst>
              <a:gd name="adj1" fmla="val 5952"/>
              <a:gd name="adj2" fmla="val 12302"/>
              <a:gd name="adj3" fmla="val 25000"/>
              <a:gd name="adj4" fmla="val 43750"/>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cxnSp>
        <p:nvCxnSpPr>
          <p:cNvPr id="19" name="Düz Ok Bağlayıcısı 18"/>
          <p:cNvCxnSpPr/>
          <p:nvPr/>
        </p:nvCxnSpPr>
        <p:spPr>
          <a:xfrm>
            <a:off x="6908343" y="1695328"/>
            <a:ext cx="1404395" cy="0"/>
          </a:xfrm>
          <a:prstGeom prst="straightConnector1">
            <a:avLst/>
          </a:prstGeom>
          <a:ln w="88900">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0" name="İkizkenar Üçgen 19"/>
          <p:cNvSpPr/>
          <p:nvPr/>
        </p:nvSpPr>
        <p:spPr>
          <a:xfrm rot="5400000">
            <a:off x="7895675" y="2934105"/>
            <a:ext cx="223982" cy="239147"/>
          </a:xfrm>
          <a:prstGeom prst="triangl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graphicFrame>
        <p:nvGraphicFramePr>
          <p:cNvPr id="21" name="Tablo 20"/>
          <p:cNvGraphicFramePr>
            <a:graphicFrameLocks noGrp="1"/>
          </p:cNvGraphicFramePr>
          <p:nvPr>
            <p:extLst>
              <p:ext uri="{D42A27DB-BD31-4B8C-83A1-F6EECF244321}">
                <p14:modId xmlns:p14="http://schemas.microsoft.com/office/powerpoint/2010/main" val="124987064"/>
              </p:ext>
            </p:extLst>
          </p:nvPr>
        </p:nvGraphicFramePr>
        <p:xfrm>
          <a:off x="4578744" y="4332534"/>
          <a:ext cx="7476552" cy="1689654"/>
        </p:xfrm>
        <a:graphic>
          <a:graphicData uri="http://schemas.openxmlformats.org/drawingml/2006/table">
            <a:tbl>
              <a:tblPr firstRow="1" firstCol="1" bandRow="1">
                <a:tableStyleId>{5C22544A-7EE6-4342-B048-85BDC9FD1C3A}</a:tableStyleId>
              </a:tblPr>
              <a:tblGrid>
                <a:gridCol w="1195093">
                  <a:extLst>
                    <a:ext uri="{9D8B030D-6E8A-4147-A177-3AD203B41FA5}">
                      <a16:colId xmlns:a16="http://schemas.microsoft.com/office/drawing/2014/main" val="756480007"/>
                    </a:ext>
                  </a:extLst>
                </a:gridCol>
                <a:gridCol w="642255">
                  <a:extLst>
                    <a:ext uri="{9D8B030D-6E8A-4147-A177-3AD203B41FA5}">
                      <a16:colId xmlns:a16="http://schemas.microsoft.com/office/drawing/2014/main" val="736040550"/>
                    </a:ext>
                  </a:extLst>
                </a:gridCol>
                <a:gridCol w="642255">
                  <a:extLst>
                    <a:ext uri="{9D8B030D-6E8A-4147-A177-3AD203B41FA5}">
                      <a16:colId xmlns:a16="http://schemas.microsoft.com/office/drawing/2014/main" val="1906780651"/>
                    </a:ext>
                  </a:extLst>
                </a:gridCol>
                <a:gridCol w="642255">
                  <a:extLst>
                    <a:ext uri="{9D8B030D-6E8A-4147-A177-3AD203B41FA5}">
                      <a16:colId xmlns:a16="http://schemas.microsoft.com/office/drawing/2014/main" val="2009935135"/>
                    </a:ext>
                  </a:extLst>
                </a:gridCol>
                <a:gridCol w="716936">
                  <a:extLst>
                    <a:ext uri="{9D8B030D-6E8A-4147-A177-3AD203B41FA5}">
                      <a16:colId xmlns:a16="http://schemas.microsoft.com/office/drawing/2014/main" val="1435236378"/>
                    </a:ext>
                  </a:extLst>
                </a:gridCol>
                <a:gridCol w="716936">
                  <a:extLst>
                    <a:ext uri="{9D8B030D-6E8A-4147-A177-3AD203B41FA5}">
                      <a16:colId xmlns:a16="http://schemas.microsoft.com/office/drawing/2014/main" val="2177411768"/>
                    </a:ext>
                  </a:extLst>
                </a:gridCol>
                <a:gridCol w="716936">
                  <a:extLst>
                    <a:ext uri="{9D8B030D-6E8A-4147-A177-3AD203B41FA5}">
                      <a16:colId xmlns:a16="http://schemas.microsoft.com/office/drawing/2014/main" val="383492241"/>
                    </a:ext>
                  </a:extLst>
                </a:gridCol>
                <a:gridCol w="716936">
                  <a:extLst>
                    <a:ext uri="{9D8B030D-6E8A-4147-A177-3AD203B41FA5}">
                      <a16:colId xmlns:a16="http://schemas.microsoft.com/office/drawing/2014/main" val="3447748784"/>
                    </a:ext>
                  </a:extLst>
                </a:gridCol>
                <a:gridCol w="685800">
                  <a:extLst>
                    <a:ext uri="{9D8B030D-6E8A-4147-A177-3AD203B41FA5}">
                      <a16:colId xmlns:a16="http://schemas.microsoft.com/office/drawing/2014/main" val="3536008213"/>
                    </a:ext>
                  </a:extLst>
                </a:gridCol>
                <a:gridCol w="801150">
                  <a:extLst>
                    <a:ext uri="{9D8B030D-6E8A-4147-A177-3AD203B41FA5}">
                      <a16:colId xmlns:a16="http://schemas.microsoft.com/office/drawing/2014/main" val="3119959938"/>
                    </a:ext>
                  </a:extLst>
                </a:gridCol>
              </a:tblGrid>
              <a:tr h="240715">
                <a:tc>
                  <a:txBody>
                    <a:bodyPr/>
                    <a:lstStyle/>
                    <a:p>
                      <a:pPr>
                        <a:lnSpc>
                          <a:spcPct val="115000"/>
                        </a:lnSpc>
                        <a:spcAft>
                          <a:spcPts val="0"/>
                        </a:spcAft>
                      </a:pPr>
                      <a:r>
                        <a:rPr lang="tr-TR" sz="1100">
                          <a:effectLst/>
                        </a:rPr>
                        <a:t>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2011</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a:effectLst/>
                        </a:rPr>
                        <a:t>2012</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a:effectLst/>
                        </a:rPr>
                        <a:t>2013</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2014</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2015</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2016</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2017</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smtClean="0">
                          <a:effectLst/>
                        </a:rPr>
                        <a:t>2018</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2019</a:t>
                      </a:r>
                      <a:endParaRPr lang="tr-TR"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2747179291"/>
                  </a:ext>
                </a:extLst>
              </a:tr>
              <a:tr h="240715">
                <a:tc>
                  <a:txBody>
                    <a:bodyPr/>
                    <a:lstStyle/>
                    <a:p>
                      <a:pPr>
                        <a:lnSpc>
                          <a:spcPct val="115000"/>
                        </a:lnSpc>
                        <a:spcAft>
                          <a:spcPts val="0"/>
                        </a:spcAft>
                      </a:pPr>
                      <a:r>
                        <a:rPr lang="tr-TR" sz="1200" dirty="0" smtClean="0">
                          <a:effectLst/>
                        </a:rPr>
                        <a:t>Merkez</a:t>
                      </a:r>
                      <a:r>
                        <a:rPr lang="tr-TR" sz="1200" baseline="0" dirty="0" smtClean="0">
                          <a:effectLst/>
                        </a:rPr>
                        <a:t> Yerleşke</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100">
                          <a:effectLst/>
                        </a:rPr>
                        <a:t>20 Mbps</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a:effectLst/>
                        </a:rPr>
                        <a:t>50 Mbps</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a:effectLst/>
                        </a:rPr>
                        <a:t>90 Mbps</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a:effectLst/>
                        </a:rPr>
                        <a:t>150 Mbps</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a:effectLst/>
                        </a:rPr>
                        <a:t>40 Mbps</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a:effectLst/>
                        </a:rPr>
                        <a:t>40 Mbps</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dirty="0">
                          <a:effectLst/>
                        </a:rPr>
                        <a:t>80 </a:t>
                      </a:r>
                      <a:r>
                        <a:rPr lang="tr-TR" sz="1100" dirty="0" err="1">
                          <a:effectLst/>
                        </a:rPr>
                        <a:t>Mbps</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dirty="0">
                          <a:effectLst/>
                        </a:rPr>
                        <a:t>80 </a:t>
                      </a:r>
                      <a:r>
                        <a:rPr lang="tr-TR" sz="1100" dirty="0" err="1">
                          <a:effectLst/>
                        </a:rPr>
                        <a:t>Mbps</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120 </a:t>
                      </a:r>
                      <a:r>
                        <a:rPr lang="tr-TR" sz="1100" b="1" dirty="0" err="1"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Mbps</a:t>
                      </a:r>
                      <a:endParaRPr lang="tr-TR" sz="11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2900662277"/>
                  </a:ext>
                </a:extLst>
              </a:tr>
              <a:tr h="240715">
                <a:tc>
                  <a:txBody>
                    <a:bodyPr/>
                    <a:lstStyle/>
                    <a:p>
                      <a:pPr>
                        <a:lnSpc>
                          <a:spcPct val="115000"/>
                        </a:lnSpc>
                        <a:spcAft>
                          <a:spcPts val="0"/>
                        </a:spcAft>
                      </a:pPr>
                      <a:r>
                        <a:rPr lang="tr-TR" sz="1200" dirty="0" err="1">
                          <a:effectLst/>
                        </a:rPr>
                        <a:t>Kezer</a:t>
                      </a:r>
                      <a:r>
                        <a:rPr lang="tr-TR" sz="1200" dirty="0">
                          <a:effectLst/>
                        </a:rPr>
                        <a:t> </a:t>
                      </a:r>
                      <a:r>
                        <a:rPr lang="tr-TR" sz="1200" baseline="0" dirty="0" smtClean="0">
                          <a:effectLst/>
                        </a:rPr>
                        <a:t>Yerleşkesi</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100">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dirty="0">
                          <a:effectLst/>
                        </a:rPr>
                        <a:t>30 </a:t>
                      </a:r>
                      <a:r>
                        <a:rPr lang="tr-TR" sz="1100" dirty="0" err="1">
                          <a:effectLst/>
                        </a:rPr>
                        <a:t>Mbps</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a:effectLst/>
                        </a:rPr>
                        <a:t>30 Mbps</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a:effectLst/>
                        </a:rPr>
                        <a:t>250 Mbps</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a:effectLst/>
                        </a:rPr>
                        <a:t>250 Mbps</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dirty="0">
                          <a:effectLst/>
                        </a:rPr>
                        <a:t>500 </a:t>
                      </a:r>
                      <a:r>
                        <a:rPr lang="tr-TR" sz="1100" dirty="0" err="1">
                          <a:effectLst/>
                        </a:rPr>
                        <a:t>Mbps</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dirty="0">
                          <a:effectLst/>
                        </a:rPr>
                        <a:t>500 </a:t>
                      </a:r>
                      <a:r>
                        <a:rPr lang="tr-TR" sz="1100" dirty="0" err="1">
                          <a:effectLst/>
                        </a:rPr>
                        <a:t>Mbps</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tr-TR" sz="1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750 </a:t>
                      </a:r>
                      <a:r>
                        <a:rPr lang="tr-TR" sz="1100" b="1" dirty="0" err="1"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Mbps</a:t>
                      </a:r>
                      <a:endParaRPr lang="tr-TR" sz="1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336651457"/>
                  </a:ext>
                </a:extLst>
              </a:tr>
              <a:tr h="240715">
                <a:tc>
                  <a:txBody>
                    <a:bodyPr/>
                    <a:lstStyle/>
                    <a:p>
                      <a:pPr>
                        <a:lnSpc>
                          <a:spcPct val="115000"/>
                        </a:lnSpc>
                        <a:spcAft>
                          <a:spcPts val="0"/>
                        </a:spcAft>
                      </a:pPr>
                      <a:r>
                        <a:rPr lang="tr-TR" sz="1200" dirty="0">
                          <a:effectLst/>
                        </a:rPr>
                        <a:t>Sağlık M.Y.O</a:t>
                      </a:r>
                      <a:r>
                        <a:rPr lang="tr-TR" sz="1200" dirty="0" smtClean="0">
                          <a:effectLst/>
                        </a:rPr>
                        <a:t>. </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100">
                          <a:effectLst/>
                        </a:rPr>
                        <a:t>ADSL</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a:effectLst/>
                        </a:rPr>
                        <a:t>ADSL</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a:effectLst/>
                        </a:rPr>
                        <a:t>5 Mbps</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a:effectLst/>
                        </a:rPr>
                        <a:t>5 Mbps</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a:effectLst/>
                        </a:rPr>
                        <a:t>10 Mbps</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dirty="0">
                          <a:effectLst/>
                        </a:rPr>
                        <a:t>10 </a:t>
                      </a:r>
                      <a:r>
                        <a:rPr lang="tr-TR" sz="1100" dirty="0" err="1">
                          <a:effectLst/>
                        </a:rPr>
                        <a:t>Mbps</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dirty="0">
                          <a:effectLst/>
                        </a:rPr>
                        <a:t>20 </a:t>
                      </a:r>
                      <a:r>
                        <a:rPr lang="tr-TR" sz="1100" dirty="0" err="1">
                          <a:effectLst/>
                        </a:rPr>
                        <a:t>Mbps</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dirty="0">
                          <a:effectLst/>
                        </a:rPr>
                        <a:t>20 </a:t>
                      </a:r>
                      <a:r>
                        <a:rPr lang="tr-TR" sz="1100" dirty="0" err="1">
                          <a:effectLst/>
                        </a:rPr>
                        <a:t>Mbps</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tr-TR" sz="1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40 </a:t>
                      </a:r>
                      <a:r>
                        <a:rPr lang="tr-TR" sz="1100" b="1" dirty="0" err="1"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Mbps</a:t>
                      </a:r>
                      <a:endParaRPr lang="tr-TR" sz="1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2842202605"/>
                  </a:ext>
                </a:extLst>
              </a:tr>
              <a:tr h="240715">
                <a:tc>
                  <a:txBody>
                    <a:bodyPr/>
                    <a:lstStyle/>
                    <a:p>
                      <a:pPr>
                        <a:lnSpc>
                          <a:spcPct val="115000"/>
                        </a:lnSpc>
                        <a:spcAft>
                          <a:spcPts val="0"/>
                        </a:spcAft>
                      </a:pPr>
                      <a:r>
                        <a:rPr lang="tr-TR" sz="1200" dirty="0">
                          <a:effectLst/>
                        </a:rPr>
                        <a:t>Kurtalan M.Y.O.</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100">
                          <a:effectLst/>
                        </a:rPr>
                        <a:t>ADSL</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a:effectLst/>
                        </a:rPr>
                        <a:t>ADSL</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a:effectLst/>
                        </a:rPr>
                        <a:t>5 Mbps</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a:effectLst/>
                        </a:rPr>
                        <a:t>5 Mbps</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a:effectLst/>
                        </a:rPr>
                        <a:t>10 Mbps</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a:effectLst/>
                        </a:rPr>
                        <a:t>10 Mbps</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dirty="0">
                          <a:effectLst/>
                        </a:rPr>
                        <a:t>30 </a:t>
                      </a:r>
                      <a:r>
                        <a:rPr lang="tr-TR" sz="1100" dirty="0" err="1">
                          <a:effectLst/>
                        </a:rPr>
                        <a:t>Mbps</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dirty="0">
                          <a:effectLst/>
                        </a:rPr>
                        <a:t>30 </a:t>
                      </a:r>
                      <a:r>
                        <a:rPr lang="tr-TR" sz="1100" dirty="0" err="1">
                          <a:effectLst/>
                        </a:rPr>
                        <a:t>Mbps</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tr-TR" sz="1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60 </a:t>
                      </a:r>
                      <a:r>
                        <a:rPr lang="tr-TR" sz="1100" b="1" dirty="0" err="1"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Mbps</a:t>
                      </a:r>
                      <a:endParaRPr lang="tr-TR" sz="1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4264221798"/>
                  </a:ext>
                </a:extLst>
              </a:tr>
              <a:tr h="240715">
                <a:tc>
                  <a:txBody>
                    <a:bodyPr/>
                    <a:lstStyle/>
                    <a:p>
                      <a:pPr>
                        <a:lnSpc>
                          <a:spcPct val="115000"/>
                        </a:lnSpc>
                        <a:spcAft>
                          <a:spcPts val="0"/>
                        </a:spcAft>
                      </a:pPr>
                      <a:r>
                        <a:rPr lang="tr-TR" sz="1200" dirty="0">
                          <a:effectLst/>
                        </a:rPr>
                        <a:t>Eruh M.Y.O.</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100">
                          <a:effectLst/>
                        </a:rPr>
                        <a:t>ADSL</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a:effectLst/>
                        </a:rPr>
                        <a:t>ADSL</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a:effectLst/>
                        </a:rPr>
                        <a:t>5 Mbps</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a:effectLst/>
                        </a:rPr>
                        <a:t>5 Mbps</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a:effectLst/>
                        </a:rPr>
                        <a:t>10 Mbps</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a:effectLst/>
                        </a:rPr>
                        <a:t>10 Mbps</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dirty="0">
                          <a:effectLst/>
                        </a:rPr>
                        <a:t>20 </a:t>
                      </a:r>
                      <a:r>
                        <a:rPr lang="tr-TR" sz="1100" dirty="0" err="1">
                          <a:effectLst/>
                        </a:rPr>
                        <a:t>Mbps</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dirty="0">
                          <a:effectLst/>
                        </a:rPr>
                        <a:t>20 </a:t>
                      </a:r>
                      <a:r>
                        <a:rPr lang="tr-TR" sz="1100" dirty="0" err="1">
                          <a:effectLst/>
                        </a:rPr>
                        <a:t>Mbps</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tr-TR" sz="1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40 </a:t>
                      </a:r>
                      <a:r>
                        <a:rPr lang="tr-TR" sz="1100" b="1" dirty="0" err="1"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Mbps</a:t>
                      </a:r>
                      <a:endParaRPr lang="tr-TR" sz="11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497440546"/>
                  </a:ext>
                </a:extLst>
              </a:tr>
              <a:tr h="240715">
                <a:tc>
                  <a:txBody>
                    <a:bodyPr/>
                    <a:lstStyle/>
                    <a:p>
                      <a:pPr>
                        <a:lnSpc>
                          <a:spcPct val="115000"/>
                        </a:lnSpc>
                        <a:spcAft>
                          <a:spcPts val="0"/>
                        </a:spcAft>
                      </a:pPr>
                      <a:r>
                        <a:rPr lang="tr-TR" sz="1200" dirty="0">
                          <a:effectLst/>
                        </a:rPr>
                        <a:t>Pervari M.Y.O.</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100">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dirty="0">
                          <a:effectLst/>
                        </a:rPr>
                        <a:t>-</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a:effectLst/>
                        </a:rPr>
                        <a:t>-</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dirty="0">
                          <a:effectLst/>
                        </a:rPr>
                        <a:t>-</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dirty="0">
                          <a:effectLst/>
                        </a:rPr>
                        <a:t>10 </a:t>
                      </a:r>
                      <a:r>
                        <a:rPr lang="tr-TR" sz="1100" dirty="0" err="1">
                          <a:effectLst/>
                        </a:rPr>
                        <a:t>Mbps</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100" dirty="0">
                          <a:effectLst/>
                        </a:rPr>
                        <a:t>10 </a:t>
                      </a:r>
                      <a:r>
                        <a:rPr lang="tr-TR" sz="1100" dirty="0" err="1">
                          <a:effectLst/>
                        </a:rPr>
                        <a:t>Mbps</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3652658024"/>
                  </a:ext>
                </a:extLst>
              </a:tr>
            </a:tbl>
          </a:graphicData>
        </a:graphic>
      </p:graphicFrame>
      <p:cxnSp>
        <p:nvCxnSpPr>
          <p:cNvPr id="14" name="Düz Ok Bağlayıcısı 13"/>
          <p:cNvCxnSpPr/>
          <p:nvPr/>
        </p:nvCxnSpPr>
        <p:spPr>
          <a:xfrm flipV="1">
            <a:off x="3011855" y="3889609"/>
            <a:ext cx="1701461" cy="1412257"/>
          </a:xfrm>
          <a:prstGeom prst="straightConnector1">
            <a:avLst/>
          </a:prstGeom>
          <a:ln w="88900">
            <a:solidFill>
              <a:schemeClr val="bg1">
                <a:lumMod val="65000"/>
              </a:schemeClr>
            </a:solidFill>
            <a:prstDash val="sysDot"/>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82332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AYLIK BANT GENİŞLİĞİ</a:t>
            </a:r>
            <a:endParaRPr lang="tr-TR" sz="2400" b="1" dirty="0"/>
          </a:p>
        </p:txBody>
      </p:sp>
      <p:pic>
        <p:nvPicPr>
          <p:cNvPr id="3" name="Resi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47804" y="1574586"/>
            <a:ext cx="7049484" cy="2229161"/>
          </a:xfrm>
          <a:prstGeom prst="rect">
            <a:avLst/>
          </a:prstGeom>
        </p:spPr>
      </p:pic>
      <p:sp>
        <p:nvSpPr>
          <p:cNvPr id="4" name="Metin kutusu 3"/>
          <p:cNvSpPr txBox="1"/>
          <p:nvPr/>
        </p:nvSpPr>
        <p:spPr>
          <a:xfrm>
            <a:off x="1590156" y="4556223"/>
            <a:ext cx="6591993" cy="369332"/>
          </a:xfrm>
          <a:prstGeom prst="rect">
            <a:avLst/>
          </a:prstGeom>
          <a:noFill/>
        </p:spPr>
        <p:txBody>
          <a:bodyPr wrap="square" rtlCol="0">
            <a:spAutoFit/>
          </a:bodyPr>
          <a:lstStyle/>
          <a:p>
            <a:r>
              <a:rPr lang="tr-TR" dirty="0" smtClean="0"/>
              <a:t>Mesai saatleri içinde kullanılan bant genişliği :</a:t>
            </a:r>
            <a:endParaRPr lang="tr-TR" dirty="0"/>
          </a:p>
        </p:txBody>
      </p:sp>
      <p:graphicFrame>
        <p:nvGraphicFramePr>
          <p:cNvPr id="5" name="Tablo 4"/>
          <p:cNvGraphicFramePr>
            <a:graphicFrameLocks noGrp="1"/>
          </p:cNvGraphicFramePr>
          <p:nvPr>
            <p:extLst>
              <p:ext uri="{D42A27DB-BD31-4B8C-83A1-F6EECF244321}">
                <p14:modId xmlns:p14="http://schemas.microsoft.com/office/powerpoint/2010/main" val="4252743770"/>
              </p:ext>
            </p:extLst>
          </p:nvPr>
        </p:nvGraphicFramePr>
        <p:xfrm>
          <a:off x="6031231" y="4152363"/>
          <a:ext cx="3406486" cy="731520"/>
        </p:xfrm>
        <a:graphic>
          <a:graphicData uri="http://schemas.openxmlformats.org/drawingml/2006/table">
            <a:tbl>
              <a:tblPr firstRow="1" bandRow="1">
                <a:tableStyleId>{5C22544A-7EE6-4342-B048-85BDC9FD1C3A}</a:tableStyleId>
              </a:tblPr>
              <a:tblGrid>
                <a:gridCol w="1739611">
                  <a:extLst>
                    <a:ext uri="{9D8B030D-6E8A-4147-A177-3AD203B41FA5}">
                      <a16:colId xmlns:a16="http://schemas.microsoft.com/office/drawing/2014/main" val="2873697474"/>
                    </a:ext>
                  </a:extLst>
                </a:gridCol>
                <a:gridCol w="1666875">
                  <a:extLst>
                    <a:ext uri="{9D8B030D-6E8A-4147-A177-3AD203B41FA5}">
                      <a16:colId xmlns:a16="http://schemas.microsoft.com/office/drawing/2014/main" val="4062300459"/>
                    </a:ext>
                  </a:extLst>
                </a:gridCol>
              </a:tblGrid>
              <a:tr h="354692">
                <a:tc>
                  <a:txBody>
                    <a:bodyPr/>
                    <a:lstStyle/>
                    <a:p>
                      <a:pPr algn="ctr"/>
                      <a:r>
                        <a:rPr lang="tr-TR" dirty="0" smtClean="0">
                          <a:solidFill>
                            <a:schemeClr val="accent1"/>
                          </a:solidFill>
                        </a:rPr>
                        <a:t>2017</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2018</a:t>
                      </a:r>
                      <a:endParaRPr lang="tr-TR" dirty="0">
                        <a:solidFill>
                          <a:schemeClr val="accent1"/>
                        </a:solidFill>
                      </a:endParaRPr>
                    </a:p>
                  </a:txBody>
                  <a:tcPr>
                    <a:solidFill>
                      <a:schemeClr val="accent1">
                        <a:tint val="40000"/>
                      </a:schemeClr>
                    </a:solidFill>
                  </a:tcPr>
                </a:tc>
                <a:extLst>
                  <a:ext uri="{0D108BD9-81ED-4DB2-BD59-A6C34878D82A}">
                    <a16:rowId xmlns:a16="http://schemas.microsoft.com/office/drawing/2014/main" val="3344577648"/>
                  </a:ext>
                </a:extLst>
              </a:tr>
              <a:tr h="354692">
                <a:tc>
                  <a:txBody>
                    <a:bodyPr/>
                    <a:lstStyle/>
                    <a:p>
                      <a:pPr algn="ctr"/>
                      <a:r>
                        <a:rPr lang="tr-TR" dirty="0" smtClean="0"/>
                        <a:t>430 </a:t>
                      </a:r>
                      <a:r>
                        <a:rPr lang="tr-TR" dirty="0" err="1" smtClean="0"/>
                        <a:t>Mbps</a:t>
                      </a:r>
                      <a:endParaRPr lang="tr-TR" dirty="0"/>
                    </a:p>
                  </a:txBody>
                  <a:tcPr>
                    <a:solidFill>
                      <a:schemeClr val="accent1">
                        <a:tint val="40000"/>
                      </a:schemeClr>
                    </a:solidFill>
                  </a:tcPr>
                </a:tc>
                <a:tc>
                  <a:txBody>
                    <a:bodyPr/>
                    <a:lstStyle/>
                    <a:p>
                      <a:pPr algn="ctr"/>
                      <a:r>
                        <a:rPr lang="tr-TR" dirty="0" smtClean="0"/>
                        <a:t>460 </a:t>
                      </a:r>
                      <a:r>
                        <a:rPr lang="tr-TR" dirty="0" err="1" smtClean="0"/>
                        <a:t>Mbps</a:t>
                      </a:r>
                      <a:endParaRPr lang="tr-TR" dirty="0"/>
                    </a:p>
                  </a:txBody>
                  <a:tcPr>
                    <a:solidFill>
                      <a:schemeClr val="accent1">
                        <a:tint val="40000"/>
                      </a:schemeClr>
                    </a:solidFill>
                  </a:tcPr>
                </a:tc>
                <a:extLst>
                  <a:ext uri="{0D108BD9-81ED-4DB2-BD59-A6C34878D82A}">
                    <a16:rowId xmlns:a16="http://schemas.microsoft.com/office/drawing/2014/main" val="1426959678"/>
                  </a:ext>
                </a:extLst>
              </a:tr>
            </a:tbl>
          </a:graphicData>
        </a:graphic>
      </p:graphicFrame>
    </p:spTree>
    <p:extLst>
      <p:ext uri="{BB962C8B-B14F-4D97-AF65-F5344CB8AC3E}">
        <p14:creationId xmlns:p14="http://schemas.microsoft.com/office/powerpoint/2010/main" val="2794729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Resim 22" descr="&lt;strong&gt;Cisco&lt;/strong&gt; WLC Bonjour Process Task and Expired Certificate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85068" y="4800358"/>
            <a:ext cx="986902" cy="1042502"/>
          </a:xfrm>
          <a:prstGeom prst="rect">
            <a:avLst/>
          </a:prstGeom>
        </p:spPr>
      </p:pic>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SUNULAN HİZMETLER</a:t>
            </a:r>
            <a:endParaRPr lang="tr-TR" sz="2400" b="1" dirty="0"/>
          </a:p>
        </p:txBody>
      </p:sp>
      <p:graphicFrame>
        <p:nvGraphicFramePr>
          <p:cNvPr id="3" name="Tablo 2"/>
          <p:cNvGraphicFramePr>
            <a:graphicFrameLocks noGrp="1"/>
          </p:cNvGraphicFramePr>
          <p:nvPr>
            <p:extLst>
              <p:ext uri="{D42A27DB-BD31-4B8C-83A1-F6EECF244321}">
                <p14:modId xmlns:p14="http://schemas.microsoft.com/office/powerpoint/2010/main" val="720367178"/>
              </p:ext>
            </p:extLst>
          </p:nvPr>
        </p:nvGraphicFramePr>
        <p:xfrm>
          <a:off x="4633884" y="1600818"/>
          <a:ext cx="6546963" cy="741680"/>
        </p:xfrm>
        <a:graphic>
          <a:graphicData uri="http://schemas.openxmlformats.org/drawingml/2006/table">
            <a:tbl>
              <a:tblPr firstRow="1" bandRow="1">
                <a:tableStyleId>{5C22544A-7EE6-4342-B048-85BDC9FD1C3A}</a:tableStyleId>
              </a:tblPr>
              <a:tblGrid>
                <a:gridCol w="2456875">
                  <a:extLst>
                    <a:ext uri="{9D8B030D-6E8A-4147-A177-3AD203B41FA5}">
                      <a16:colId xmlns:a16="http://schemas.microsoft.com/office/drawing/2014/main" val="2975512768"/>
                    </a:ext>
                  </a:extLst>
                </a:gridCol>
                <a:gridCol w="806334">
                  <a:extLst>
                    <a:ext uri="{9D8B030D-6E8A-4147-A177-3AD203B41FA5}">
                      <a16:colId xmlns:a16="http://schemas.microsoft.com/office/drawing/2014/main" val="3754504195"/>
                    </a:ext>
                  </a:extLst>
                </a:gridCol>
                <a:gridCol w="819885">
                  <a:extLst>
                    <a:ext uri="{9D8B030D-6E8A-4147-A177-3AD203B41FA5}">
                      <a16:colId xmlns:a16="http://schemas.microsoft.com/office/drawing/2014/main" val="683446744"/>
                    </a:ext>
                  </a:extLst>
                </a:gridCol>
                <a:gridCol w="775376">
                  <a:extLst>
                    <a:ext uri="{9D8B030D-6E8A-4147-A177-3AD203B41FA5}">
                      <a16:colId xmlns:a16="http://schemas.microsoft.com/office/drawing/2014/main" val="3618219396"/>
                    </a:ext>
                  </a:extLst>
                </a:gridCol>
                <a:gridCol w="775376">
                  <a:extLst>
                    <a:ext uri="{9D8B030D-6E8A-4147-A177-3AD203B41FA5}">
                      <a16:colId xmlns:a16="http://schemas.microsoft.com/office/drawing/2014/main" val="1897458737"/>
                    </a:ext>
                  </a:extLst>
                </a:gridCol>
                <a:gridCol w="913117">
                  <a:extLst>
                    <a:ext uri="{9D8B030D-6E8A-4147-A177-3AD203B41FA5}">
                      <a16:colId xmlns:a16="http://schemas.microsoft.com/office/drawing/2014/main" val="942578578"/>
                    </a:ext>
                  </a:extLst>
                </a:gridCol>
              </a:tblGrid>
              <a:tr h="370840">
                <a:tc>
                  <a:txBody>
                    <a:bodyPr/>
                    <a:lstStyle/>
                    <a:p>
                      <a:r>
                        <a:rPr lang="tr-TR" dirty="0" smtClean="0"/>
                        <a:t>Yıl</a:t>
                      </a:r>
                      <a:endParaRPr lang="tr-TR" dirty="0"/>
                    </a:p>
                  </a:txBody>
                  <a:tcPr/>
                </a:tc>
                <a:tc>
                  <a:txBody>
                    <a:bodyPr/>
                    <a:lstStyle/>
                    <a:p>
                      <a:pPr algn="ctr"/>
                      <a:r>
                        <a:rPr lang="tr-TR" dirty="0" smtClean="0"/>
                        <a:t>2014</a:t>
                      </a:r>
                      <a:endParaRPr lang="tr-TR" dirty="0"/>
                    </a:p>
                  </a:txBody>
                  <a:tcPr/>
                </a:tc>
                <a:tc>
                  <a:txBody>
                    <a:bodyPr/>
                    <a:lstStyle/>
                    <a:p>
                      <a:pPr algn="ctr"/>
                      <a:r>
                        <a:rPr lang="tr-TR" dirty="0" smtClean="0"/>
                        <a:t>2015</a:t>
                      </a:r>
                      <a:endParaRPr lang="tr-TR" dirty="0"/>
                    </a:p>
                  </a:txBody>
                  <a:tcPr/>
                </a:tc>
                <a:tc>
                  <a:txBody>
                    <a:bodyPr/>
                    <a:lstStyle/>
                    <a:p>
                      <a:pPr algn="ctr"/>
                      <a:r>
                        <a:rPr lang="tr-TR" dirty="0" smtClean="0"/>
                        <a:t>2016</a:t>
                      </a:r>
                      <a:endParaRPr lang="tr-TR" dirty="0"/>
                    </a:p>
                  </a:txBody>
                  <a:tcPr/>
                </a:tc>
                <a:tc>
                  <a:txBody>
                    <a:bodyPr/>
                    <a:lstStyle/>
                    <a:p>
                      <a:pPr algn="ctr"/>
                      <a:r>
                        <a:rPr lang="tr-TR" dirty="0" smtClean="0"/>
                        <a:t>2017</a:t>
                      </a:r>
                      <a:endParaRPr lang="tr-TR" dirty="0"/>
                    </a:p>
                  </a:txBody>
                  <a:tcPr/>
                </a:tc>
                <a:tc>
                  <a:txBody>
                    <a:bodyPr/>
                    <a:lstStyle/>
                    <a:p>
                      <a:pPr algn="ctr"/>
                      <a:r>
                        <a:rPr lang="tr-TR" dirty="0" smtClean="0"/>
                        <a:t>2018</a:t>
                      </a:r>
                      <a:endParaRPr lang="tr-TR" dirty="0"/>
                    </a:p>
                  </a:txBody>
                  <a:tcPr/>
                </a:tc>
                <a:extLst>
                  <a:ext uri="{0D108BD9-81ED-4DB2-BD59-A6C34878D82A}">
                    <a16:rowId xmlns:a16="http://schemas.microsoft.com/office/drawing/2014/main" val="168613906"/>
                  </a:ext>
                </a:extLst>
              </a:tr>
              <a:tr h="370840">
                <a:tc>
                  <a:txBody>
                    <a:bodyPr/>
                    <a:lstStyle/>
                    <a:p>
                      <a:r>
                        <a:rPr lang="tr-TR" dirty="0" smtClean="0"/>
                        <a:t>Anlık Kullanıcı</a:t>
                      </a:r>
                      <a:r>
                        <a:rPr lang="tr-TR" baseline="0" dirty="0" smtClean="0"/>
                        <a:t> Sayısı</a:t>
                      </a:r>
                      <a:endParaRPr lang="tr-TR" dirty="0"/>
                    </a:p>
                  </a:txBody>
                  <a:tcPr/>
                </a:tc>
                <a:tc>
                  <a:txBody>
                    <a:bodyPr/>
                    <a:lstStyle/>
                    <a:p>
                      <a:pPr algn="ctr"/>
                      <a:r>
                        <a:rPr lang="tr-TR" dirty="0" smtClean="0"/>
                        <a:t>1100</a:t>
                      </a:r>
                      <a:endParaRPr lang="tr-TR" dirty="0"/>
                    </a:p>
                  </a:txBody>
                  <a:tcPr/>
                </a:tc>
                <a:tc>
                  <a:txBody>
                    <a:bodyPr/>
                    <a:lstStyle/>
                    <a:p>
                      <a:pPr algn="ctr"/>
                      <a:r>
                        <a:rPr lang="tr-TR" dirty="0" smtClean="0"/>
                        <a:t>1325</a:t>
                      </a:r>
                      <a:endParaRPr lang="tr-TR" dirty="0"/>
                    </a:p>
                  </a:txBody>
                  <a:tcPr/>
                </a:tc>
                <a:tc>
                  <a:txBody>
                    <a:bodyPr/>
                    <a:lstStyle/>
                    <a:p>
                      <a:pPr algn="ctr"/>
                      <a:r>
                        <a:rPr lang="tr-TR" dirty="0" smtClean="0"/>
                        <a:t>1600</a:t>
                      </a:r>
                      <a:endParaRPr lang="tr-TR" dirty="0"/>
                    </a:p>
                  </a:txBody>
                  <a:tcPr/>
                </a:tc>
                <a:tc>
                  <a:txBody>
                    <a:bodyPr/>
                    <a:lstStyle/>
                    <a:p>
                      <a:pPr algn="ctr"/>
                      <a:r>
                        <a:rPr lang="tr-TR" dirty="0" smtClean="0"/>
                        <a:t>2150</a:t>
                      </a:r>
                      <a:endParaRPr lang="tr-TR" dirty="0"/>
                    </a:p>
                  </a:txBody>
                  <a:tcPr/>
                </a:tc>
                <a:tc>
                  <a:txBody>
                    <a:bodyPr/>
                    <a:lstStyle/>
                    <a:p>
                      <a:pPr algn="ctr"/>
                      <a:r>
                        <a:rPr lang="tr-TR" dirty="0" smtClean="0"/>
                        <a:t>3300</a:t>
                      </a:r>
                      <a:endParaRPr lang="tr-TR" dirty="0"/>
                    </a:p>
                  </a:txBody>
                  <a:tcPr/>
                </a:tc>
                <a:extLst>
                  <a:ext uri="{0D108BD9-81ED-4DB2-BD59-A6C34878D82A}">
                    <a16:rowId xmlns:a16="http://schemas.microsoft.com/office/drawing/2014/main" val="168914669"/>
                  </a:ext>
                </a:extLst>
              </a:tr>
            </a:tbl>
          </a:graphicData>
        </a:graphic>
      </p:graphicFrame>
      <p:graphicFrame>
        <p:nvGraphicFramePr>
          <p:cNvPr id="4" name="Tablo 3"/>
          <p:cNvGraphicFramePr>
            <a:graphicFrameLocks noGrp="1"/>
          </p:cNvGraphicFramePr>
          <p:nvPr>
            <p:extLst>
              <p:ext uri="{D42A27DB-BD31-4B8C-83A1-F6EECF244321}">
                <p14:modId xmlns:p14="http://schemas.microsoft.com/office/powerpoint/2010/main" val="3867734184"/>
              </p:ext>
            </p:extLst>
          </p:nvPr>
        </p:nvGraphicFramePr>
        <p:xfrm>
          <a:off x="4633885" y="2642066"/>
          <a:ext cx="6546963" cy="740354"/>
        </p:xfrm>
        <a:graphic>
          <a:graphicData uri="http://schemas.openxmlformats.org/drawingml/2006/table">
            <a:tbl>
              <a:tblPr firstRow="1" bandRow="1">
                <a:tableStyleId>{5C22544A-7EE6-4342-B048-85BDC9FD1C3A}</a:tableStyleId>
              </a:tblPr>
              <a:tblGrid>
                <a:gridCol w="2465186">
                  <a:extLst>
                    <a:ext uri="{9D8B030D-6E8A-4147-A177-3AD203B41FA5}">
                      <a16:colId xmlns:a16="http://schemas.microsoft.com/office/drawing/2014/main" val="2975512768"/>
                    </a:ext>
                  </a:extLst>
                </a:gridCol>
                <a:gridCol w="806335">
                  <a:extLst>
                    <a:ext uri="{9D8B030D-6E8A-4147-A177-3AD203B41FA5}">
                      <a16:colId xmlns:a16="http://schemas.microsoft.com/office/drawing/2014/main" val="3754504195"/>
                    </a:ext>
                  </a:extLst>
                </a:gridCol>
                <a:gridCol w="831273">
                  <a:extLst>
                    <a:ext uri="{9D8B030D-6E8A-4147-A177-3AD203B41FA5}">
                      <a16:colId xmlns:a16="http://schemas.microsoft.com/office/drawing/2014/main" val="683446744"/>
                    </a:ext>
                  </a:extLst>
                </a:gridCol>
                <a:gridCol w="789709">
                  <a:extLst>
                    <a:ext uri="{9D8B030D-6E8A-4147-A177-3AD203B41FA5}">
                      <a16:colId xmlns:a16="http://schemas.microsoft.com/office/drawing/2014/main" val="3618219396"/>
                    </a:ext>
                  </a:extLst>
                </a:gridCol>
                <a:gridCol w="789709">
                  <a:extLst>
                    <a:ext uri="{9D8B030D-6E8A-4147-A177-3AD203B41FA5}">
                      <a16:colId xmlns:a16="http://schemas.microsoft.com/office/drawing/2014/main" val="1897458737"/>
                    </a:ext>
                  </a:extLst>
                </a:gridCol>
                <a:gridCol w="864751">
                  <a:extLst>
                    <a:ext uri="{9D8B030D-6E8A-4147-A177-3AD203B41FA5}">
                      <a16:colId xmlns:a16="http://schemas.microsoft.com/office/drawing/2014/main" val="942578578"/>
                    </a:ext>
                  </a:extLst>
                </a:gridCol>
              </a:tblGrid>
              <a:tr h="370177">
                <a:tc>
                  <a:txBody>
                    <a:bodyPr/>
                    <a:lstStyle/>
                    <a:p>
                      <a:r>
                        <a:rPr lang="tr-TR" dirty="0" smtClean="0"/>
                        <a:t>Yıl</a:t>
                      </a:r>
                      <a:endParaRPr lang="tr-TR" dirty="0"/>
                    </a:p>
                  </a:txBody>
                  <a:tcPr/>
                </a:tc>
                <a:tc>
                  <a:txBody>
                    <a:bodyPr/>
                    <a:lstStyle/>
                    <a:p>
                      <a:pPr algn="ctr"/>
                      <a:r>
                        <a:rPr lang="tr-TR" dirty="0" smtClean="0"/>
                        <a:t>2014</a:t>
                      </a:r>
                      <a:endParaRPr lang="tr-TR" dirty="0"/>
                    </a:p>
                  </a:txBody>
                  <a:tcPr/>
                </a:tc>
                <a:tc>
                  <a:txBody>
                    <a:bodyPr/>
                    <a:lstStyle/>
                    <a:p>
                      <a:pPr algn="ctr"/>
                      <a:r>
                        <a:rPr lang="tr-TR" dirty="0" smtClean="0"/>
                        <a:t>2015</a:t>
                      </a:r>
                      <a:endParaRPr lang="tr-TR" dirty="0"/>
                    </a:p>
                  </a:txBody>
                  <a:tcPr/>
                </a:tc>
                <a:tc>
                  <a:txBody>
                    <a:bodyPr/>
                    <a:lstStyle/>
                    <a:p>
                      <a:pPr algn="ctr"/>
                      <a:r>
                        <a:rPr lang="tr-TR" dirty="0" smtClean="0"/>
                        <a:t>2016</a:t>
                      </a:r>
                      <a:endParaRPr lang="tr-TR" dirty="0"/>
                    </a:p>
                  </a:txBody>
                  <a:tcPr/>
                </a:tc>
                <a:tc>
                  <a:txBody>
                    <a:bodyPr/>
                    <a:lstStyle/>
                    <a:p>
                      <a:pPr algn="ctr"/>
                      <a:r>
                        <a:rPr lang="tr-TR" dirty="0" smtClean="0"/>
                        <a:t>2017</a:t>
                      </a:r>
                      <a:endParaRPr lang="tr-TR" dirty="0"/>
                    </a:p>
                  </a:txBody>
                  <a:tcPr/>
                </a:tc>
                <a:tc>
                  <a:txBody>
                    <a:bodyPr/>
                    <a:lstStyle/>
                    <a:p>
                      <a:pPr algn="ctr"/>
                      <a:r>
                        <a:rPr lang="tr-TR" dirty="0" smtClean="0"/>
                        <a:t>2018</a:t>
                      </a:r>
                      <a:endParaRPr lang="tr-TR" dirty="0"/>
                    </a:p>
                  </a:txBody>
                  <a:tcPr/>
                </a:tc>
                <a:extLst>
                  <a:ext uri="{0D108BD9-81ED-4DB2-BD59-A6C34878D82A}">
                    <a16:rowId xmlns:a16="http://schemas.microsoft.com/office/drawing/2014/main" val="168613906"/>
                  </a:ext>
                </a:extLst>
              </a:tr>
              <a:tr h="370177">
                <a:tc>
                  <a:txBody>
                    <a:bodyPr/>
                    <a:lstStyle/>
                    <a:p>
                      <a:r>
                        <a:rPr lang="tr-TR" dirty="0" smtClean="0"/>
                        <a:t>Günlük Kullanıcı</a:t>
                      </a:r>
                      <a:r>
                        <a:rPr lang="tr-TR" baseline="0" dirty="0" smtClean="0"/>
                        <a:t> Sayısı</a:t>
                      </a:r>
                      <a:endParaRPr lang="tr-TR" dirty="0"/>
                    </a:p>
                  </a:txBody>
                  <a:tcPr/>
                </a:tc>
                <a:tc>
                  <a:txBody>
                    <a:bodyPr/>
                    <a:lstStyle/>
                    <a:p>
                      <a:pPr algn="ctr"/>
                      <a:r>
                        <a:rPr lang="tr-TR" dirty="0" smtClean="0"/>
                        <a:t>3500</a:t>
                      </a:r>
                      <a:endParaRPr lang="tr-TR" dirty="0"/>
                    </a:p>
                  </a:txBody>
                  <a:tcPr/>
                </a:tc>
                <a:tc>
                  <a:txBody>
                    <a:bodyPr/>
                    <a:lstStyle/>
                    <a:p>
                      <a:pPr algn="ctr"/>
                      <a:r>
                        <a:rPr lang="tr-TR" dirty="0" smtClean="0"/>
                        <a:t>4115</a:t>
                      </a:r>
                      <a:endParaRPr lang="tr-TR" dirty="0"/>
                    </a:p>
                  </a:txBody>
                  <a:tcPr/>
                </a:tc>
                <a:tc>
                  <a:txBody>
                    <a:bodyPr/>
                    <a:lstStyle/>
                    <a:p>
                      <a:pPr algn="ctr"/>
                      <a:r>
                        <a:rPr lang="tr-TR" dirty="0" smtClean="0"/>
                        <a:t>4726</a:t>
                      </a:r>
                      <a:endParaRPr lang="tr-TR" dirty="0"/>
                    </a:p>
                  </a:txBody>
                  <a:tcPr/>
                </a:tc>
                <a:tc>
                  <a:txBody>
                    <a:bodyPr/>
                    <a:lstStyle/>
                    <a:p>
                      <a:pPr algn="ctr"/>
                      <a:r>
                        <a:rPr lang="tr-TR" dirty="0" smtClean="0"/>
                        <a:t>5975</a:t>
                      </a:r>
                      <a:endParaRPr lang="tr-TR" dirty="0"/>
                    </a:p>
                  </a:txBody>
                  <a:tcPr/>
                </a:tc>
                <a:tc>
                  <a:txBody>
                    <a:bodyPr/>
                    <a:lstStyle/>
                    <a:p>
                      <a:pPr algn="ctr"/>
                      <a:r>
                        <a:rPr lang="tr-TR" dirty="0" smtClean="0"/>
                        <a:t>5947</a:t>
                      </a:r>
                      <a:endParaRPr lang="tr-TR" dirty="0"/>
                    </a:p>
                  </a:txBody>
                  <a:tcPr/>
                </a:tc>
                <a:extLst>
                  <a:ext uri="{0D108BD9-81ED-4DB2-BD59-A6C34878D82A}">
                    <a16:rowId xmlns:a16="http://schemas.microsoft.com/office/drawing/2014/main" val="168914669"/>
                  </a:ext>
                </a:extLst>
              </a:tr>
            </a:tbl>
          </a:graphicData>
        </a:graphic>
      </p:graphicFrame>
      <p:graphicFrame>
        <p:nvGraphicFramePr>
          <p:cNvPr id="5" name="Tablo 4"/>
          <p:cNvGraphicFramePr>
            <a:graphicFrameLocks noGrp="1"/>
          </p:cNvGraphicFramePr>
          <p:nvPr>
            <p:extLst>
              <p:ext uri="{D42A27DB-BD31-4B8C-83A1-F6EECF244321}">
                <p14:modId xmlns:p14="http://schemas.microsoft.com/office/powerpoint/2010/main" val="2197131230"/>
              </p:ext>
            </p:extLst>
          </p:nvPr>
        </p:nvGraphicFramePr>
        <p:xfrm>
          <a:off x="4633885" y="3749813"/>
          <a:ext cx="6546964" cy="741680"/>
        </p:xfrm>
        <a:graphic>
          <a:graphicData uri="http://schemas.openxmlformats.org/drawingml/2006/table">
            <a:tbl>
              <a:tblPr firstRow="1" bandRow="1">
                <a:tableStyleId>{5C22544A-7EE6-4342-B048-85BDC9FD1C3A}</a:tableStyleId>
              </a:tblPr>
              <a:tblGrid>
                <a:gridCol w="2465186">
                  <a:extLst>
                    <a:ext uri="{9D8B030D-6E8A-4147-A177-3AD203B41FA5}">
                      <a16:colId xmlns:a16="http://schemas.microsoft.com/office/drawing/2014/main" val="2975512768"/>
                    </a:ext>
                  </a:extLst>
                </a:gridCol>
                <a:gridCol w="814705">
                  <a:extLst>
                    <a:ext uri="{9D8B030D-6E8A-4147-A177-3AD203B41FA5}">
                      <a16:colId xmlns:a16="http://schemas.microsoft.com/office/drawing/2014/main" val="3754504195"/>
                    </a:ext>
                  </a:extLst>
                </a:gridCol>
                <a:gridCol w="814705">
                  <a:extLst>
                    <a:ext uri="{9D8B030D-6E8A-4147-A177-3AD203B41FA5}">
                      <a16:colId xmlns:a16="http://schemas.microsoft.com/office/drawing/2014/main" val="683446744"/>
                    </a:ext>
                  </a:extLst>
                </a:gridCol>
                <a:gridCol w="814705">
                  <a:extLst>
                    <a:ext uri="{9D8B030D-6E8A-4147-A177-3AD203B41FA5}">
                      <a16:colId xmlns:a16="http://schemas.microsoft.com/office/drawing/2014/main" val="3618219396"/>
                    </a:ext>
                  </a:extLst>
                </a:gridCol>
                <a:gridCol w="814705">
                  <a:extLst>
                    <a:ext uri="{9D8B030D-6E8A-4147-A177-3AD203B41FA5}">
                      <a16:colId xmlns:a16="http://schemas.microsoft.com/office/drawing/2014/main" val="1897458737"/>
                    </a:ext>
                  </a:extLst>
                </a:gridCol>
                <a:gridCol w="822958">
                  <a:extLst>
                    <a:ext uri="{9D8B030D-6E8A-4147-A177-3AD203B41FA5}">
                      <a16:colId xmlns:a16="http://schemas.microsoft.com/office/drawing/2014/main" val="942578578"/>
                    </a:ext>
                  </a:extLst>
                </a:gridCol>
              </a:tblGrid>
              <a:tr h="370840">
                <a:tc>
                  <a:txBody>
                    <a:bodyPr/>
                    <a:lstStyle/>
                    <a:p>
                      <a:r>
                        <a:rPr lang="tr-TR" dirty="0" smtClean="0"/>
                        <a:t>Yıl</a:t>
                      </a:r>
                      <a:endParaRPr lang="tr-TR" dirty="0"/>
                    </a:p>
                  </a:txBody>
                  <a:tcPr/>
                </a:tc>
                <a:tc>
                  <a:txBody>
                    <a:bodyPr/>
                    <a:lstStyle/>
                    <a:p>
                      <a:pPr algn="ctr"/>
                      <a:r>
                        <a:rPr lang="tr-TR" dirty="0" smtClean="0"/>
                        <a:t>2014</a:t>
                      </a:r>
                      <a:endParaRPr lang="tr-TR" dirty="0"/>
                    </a:p>
                  </a:txBody>
                  <a:tcPr/>
                </a:tc>
                <a:tc>
                  <a:txBody>
                    <a:bodyPr/>
                    <a:lstStyle/>
                    <a:p>
                      <a:pPr algn="ctr"/>
                      <a:r>
                        <a:rPr lang="tr-TR" dirty="0" smtClean="0"/>
                        <a:t>2015</a:t>
                      </a:r>
                      <a:endParaRPr lang="tr-TR" dirty="0"/>
                    </a:p>
                  </a:txBody>
                  <a:tcPr/>
                </a:tc>
                <a:tc>
                  <a:txBody>
                    <a:bodyPr/>
                    <a:lstStyle/>
                    <a:p>
                      <a:pPr algn="ctr"/>
                      <a:r>
                        <a:rPr lang="tr-TR" dirty="0" smtClean="0"/>
                        <a:t>2016</a:t>
                      </a:r>
                      <a:endParaRPr lang="tr-TR" dirty="0"/>
                    </a:p>
                  </a:txBody>
                  <a:tcPr/>
                </a:tc>
                <a:tc>
                  <a:txBody>
                    <a:bodyPr/>
                    <a:lstStyle/>
                    <a:p>
                      <a:pPr algn="ctr"/>
                      <a:r>
                        <a:rPr lang="tr-TR" dirty="0" smtClean="0"/>
                        <a:t>2017</a:t>
                      </a:r>
                      <a:endParaRPr lang="tr-TR" dirty="0"/>
                    </a:p>
                  </a:txBody>
                  <a:tcPr/>
                </a:tc>
                <a:tc>
                  <a:txBody>
                    <a:bodyPr/>
                    <a:lstStyle/>
                    <a:p>
                      <a:pPr algn="ctr"/>
                      <a:r>
                        <a:rPr lang="tr-TR" dirty="0" smtClean="0"/>
                        <a:t>2018</a:t>
                      </a:r>
                      <a:endParaRPr lang="tr-TR" dirty="0"/>
                    </a:p>
                  </a:txBody>
                  <a:tcPr/>
                </a:tc>
                <a:extLst>
                  <a:ext uri="{0D108BD9-81ED-4DB2-BD59-A6C34878D82A}">
                    <a16:rowId xmlns:a16="http://schemas.microsoft.com/office/drawing/2014/main" val="168613906"/>
                  </a:ext>
                </a:extLst>
              </a:tr>
              <a:tr h="370840">
                <a:tc>
                  <a:txBody>
                    <a:bodyPr/>
                    <a:lstStyle/>
                    <a:p>
                      <a:r>
                        <a:rPr lang="tr-TR" dirty="0" smtClean="0"/>
                        <a:t>Toplam Kullanıcı</a:t>
                      </a:r>
                      <a:r>
                        <a:rPr lang="tr-TR" baseline="0" dirty="0" smtClean="0"/>
                        <a:t> Sayısı</a:t>
                      </a:r>
                      <a:endParaRPr lang="tr-TR" dirty="0"/>
                    </a:p>
                  </a:txBody>
                  <a:tcPr/>
                </a:tc>
                <a:tc>
                  <a:txBody>
                    <a:bodyPr/>
                    <a:lstStyle/>
                    <a:p>
                      <a:pPr algn="ctr"/>
                      <a:r>
                        <a:rPr lang="tr-TR" dirty="0" smtClean="0"/>
                        <a:t>10692</a:t>
                      </a:r>
                      <a:endParaRPr lang="tr-TR" dirty="0"/>
                    </a:p>
                  </a:txBody>
                  <a:tcPr/>
                </a:tc>
                <a:tc>
                  <a:txBody>
                    <a:bodyPr/>
                    <a:lstStyle/>
                    <a:p>
                      <a:pPr algn="ctr"/>
                      <a:r>
                        <a:rPr lang="tr-TR" dirty="0" smtClean="0"/>
                        <a:t>12985</a:t>
                      </a:r>
                      <a:endParaRPr lang="tr-TR" dirty="0"/>
                    </a:p>
                  </a:txBody>
                  <a:tcPr/>
                </a:tc>
                <a:tc>
                  <a:txBody>
                    <a:bodyPr/>
                    <a:lstStyle/>
                    <a:p>
                      <a:pPr algn="ctr"/>
                      <a:r>
                        <a:rPr lang="tr-TR" dirty="0" smtClean="0"/>
                        <a:t>15310</a:t>
                      </a:r>
                      <a:endParaRPr lang="tr-TR" dirty="0"/>
                    </a:p>
                  </a:txBody>
                  <a:tcPr/>
                </a:tc>
                <a:tc>
                  <a:txBody>
                    <a:bodyPr/>
                    <a:lstStyle/>
                    <a:p>
                      <a:pPr algn="ctr"/>
                      <a:r>
                        <a:rPr lang="tr-TR" dirty="0" smtClean="0"/>
                        <a:t>18786</a:t>
                      </a:r>
                      <a:endParaRPr lang="tr-TR" dirty="0"/>
                    </a:p>
                  </a:txBody>
                  <a:tcPr/>
                </a:tc>
                <a:tc>
                  <a:txBody>
                    <a:bodyPr/>
                    <a:lstStyle/>
                    <a:p>
                      <a:pPr algn="ctr"/>
                      <a:r>
                        <a:rPr lang="tr-TR" dirty="0" smtClean="0"/>
                        <a:t>23476</a:t>
                      </a:r>
                      <a:endParaRPr lang="tr-TR" dirty="0"/>
                    </a:p>
                  </a:txBody>
                  <a:tcPr/>
                </a:tc>
                <a:extLst>
                  <a:ext uri="{0D108BD9-81ED-4DB2-BD59-A6C34878D82A}">
                    <a16:rowId xmlns:a16="http://schemas.microsoft.com/office/drawing/2014/main" val="168914669"/>
                  </a:ext>
                </a:extLst>
              </a:tr>
            </a:tbl>
          </a:graphicData>
        </a:graphic>
      </p:graphicFrame>
      <p:graphicFrame>
        <p:nvGraphicFramePr>
          <p:cNvPr id="6" name="Tablo 5"/>
          <p:cNvGraphicFramePr>
            <a:graphicFrameLocks noGrp="1"/>
          </p:cNvGraphicFramePr>
          <p:nvPr>
            <p:extLst>
              <p:ext uri="{D42A27DB-BD31-4B8C-83A1-F6EECF244321}">
                <p14:modId xmlns:p14="http://schemas.microsoft.com/office/powerpoint/2010/main" val="1698740172"/>
              </p:ext>
            </p:extLst>
          </p:nvPr>
        </p:nvGraphicFramePr>
        <p:xfrm>
          <a:off x="4633885" y="4924060"/>
          <a:ext cx="6546962" cy="795098"/>
        </p:xfrm>
        <a:graphic>
          <a:graphicData uri="http://schemas.openxmlformats.org/drawingml/2006/table">
            <a:tbl>
              <a:tblPr firstRow="1" bandRow="1">
                <a:tableStyleId>{5C22544A-7EE6-4342-B048-85BDC9FD1C3A}</a:tableStyleId>
              </a:tblPr>
              <a:tblGrid>
                <a:gridCol w="2465186">
                  <a:extLst>
                    <a:ext uri="{9D8B030D-6E8A-4147-A177-3AD203B41FA5}">
                      <a16:colId xmlns:a16="http://schemas.microsoft.com/office/drawing/2014/main" val="2975512768"/>
                    </a:ext>
                  </a:extLst>
                </a:gridCol>
                <a:gridCol w="822960">
                  <a:extLst>
                    <a:ext uri="{9D8B030D-6E8A-4147-A177-3AD203B41FA5}">
                      <a16:colId xmlns:a16="http://schemas.microsoft.com/office/drawing/2014/main" val="3754504195"/>
                    </a:ext>
                  </a:extLst>
                </a:gridCol>
                <a:gridCol w="808754">
                  <a:extLst>
                    <a:ext uri="{9D8B030D-6E8A-4147-A177-3AD203B41FA5}">
                      <a16:colId xmlns:a16="http://schemas.microsoft.com/office/drawing/2014/main" val="683446744"/>
                    </a:ext>
                  </a:extLst>
                </a:gridCol>
                <a:gridCol w="771031">
                  <a:extLst>
                    <a:ext uri="{9D8B030D-6E8A-4147-A177-3AD203B41FA5}">
                      <a16:colId xmlns:a16="http://schemas.microsoft.com/office/drawing/2014/main" val="3618219396"/>
                    </a:ext>
                  </a:extLst>
                </a:gridCol>
                <a:gridCol w="771031">
                  <a:extLst>
                    <a:ext uri="{9D8B030D-6E8A-4147-A177-3AD203B41FA5}">
                      <a16:colId xmlns:a16="http://schemas.microsoft.com/office/drawing/2014/main" val="1897458737"/>
                    </a:ext>
                  </a:extLst>
                </a:gridCol>
                <a:gridCol w="908000">
                  <a:extLst>
                    <a:ext uri="{9D8B030D-6E8A-4147-A177-3AD203B41FA5}">
                      <a16:colId xmlns:a16="http://schemas.microsoft.com/office/drawing/2014/main" val="942578578"/>
                    </a:ext>
                  </a:extLst>
                </a:gridCol>
              </a:tblGrid>
              <a:tr h="397549">
                <a:tc>
                  <a:txBody>
                    <a:bodyPr/>
                    <a:lstStyle/>
                    <a:p>
                      <a:r>
                        <a:rPr lang="tr-TR" dirty="0" smtClean="0"/>
                        <a:t>Yıl</a:t>
                      </a:r>
                      <a:endParaRPr lang="tr-TR" dirty="0"/>
                    </a:p>
                  </a:txBody>
                  <a:tcPr/>
                </a:tc>
                <a:tc>
                  <a:txBody>
                    <a:bodyPr/>
                    <a:lstStyle/>
                    <a:p>
                      <a:pPr algn="ctr"/>
                      <a:r>
                        <a:rPr lang="tr-TR" dirty="0" smtClean="0"/>
                        <a:t>2014</a:t>
                      </a:r>
                      <a:endParaRPr lang="tr-TR" dirty="0"/>
                    </a:p>
                  </a:txBody>
                  <a:tcPr/>
                </a:tc>
                <a:tc>
                  <a:txBody>
                    <a:bodyPr/>
                    <a:lstStyle/>
                    <a:p>
                      <a:pPr algn="ctr"/>
                      <a:r>
                        <a:rPr lang="tr-TR" dirty="0" smtClean="0"/>
                        <a:t>2015</a:t>
                      </a:r>
                      <a:endParaRPr lang="tr-TR" dirty="0"/>
                    </a:p>
                  </a:txBody>
                  <a:tcPr/>
                </a:tc>
                <a:tc>
                  <a:txBody>
                    <a:bodyPr/>
                    <a:lstStyle/>
                    <a:p>
                      <a:pPr algn="ctr"/>
                      <a:r>
                        <a:rPr lang="tr-TR" dirty="0" smtClean="0"/>
                        <a:t>2016</a:t>
                      </a:r>
                      <a:endParaRPr lang="tr-TR" dirty="0"/>
                    </a:p>
                  </a:txBody>
                  <a:tcPr/>
                </a:tc>
                <a:tc>
                  <a:txBody>
                    <a:bodyPr/>
                    <a:lstStyle/>
                    <a:p>
                      <a:pPr algn="ctr"/>
                      <a:r>
                        <a:rPr lang="tr-TR" dirty="0" smtClean="0"/>
                        <a:t>2017</a:t>
                      </a:r>
                      <a:endParaRPr lang="tr-TR" dirty="0"/>
                    </a:p>
                  </a:txBody>
                  <a:tcPr/>
                </a:tc>
                <a:tc>
                  <a:txBody>
                    <a:bodyPr/>
                    <a:lstStyle/>
                    <a:p>
                      <a:pPr algn="ctr"/>
                      <a:r>
                        <a:rPr lang="tr-TR" dirty="0" smtClean="0"/>
                        <a:t>2018</a:t>
                      </a:r>
                      <a:endParaRPr lang="tr-TR" dirty="0"/>
                    </a:p>
                  </a:txBody>
                  <a:tcPr/>
                </a:tc>
                <a:extLst>
                  <a:ext uri="{0D108BD9-81ED-4DB2-BD59-A6C34878D82A}">
                    <a16:rowId xmlns:a16="http://schemas.microsoft.com/office/drawing/2014/main" val="168613906"/>
                  </a:ext>
                </a:extLst>
              </a:tr>
              <a:tr h="397549">
                <a:tc>
                  <a:txBody>
                    <a:bodyPr/>
                    <a:lstStyle/>
                    <a:p>
                      <a:r>
                        <a:rPr lang="tr-TR" dirty="0" smtClean="0"/>
                        <a:t>Access</a:t>
                      </a:r>
                      <a:r>
                        <a:rPr lang="tr-TR" baseline="0" dirty="0" smtClean="0"/>
                        <a:t> Point  Sayısı</a:t>
                      </a:r>
                      <a:endParaRPr lang="tr-TR" dirty="0"/>
                    </a:p>
                  </a:txBody>
                  <a:tcPr/>
                </a:tc>
                <a:tc>
                  <a:txBody>
                    <a:bodyPr/>
                    <a:lstStyle/>
                    <a:p>
                      <a:pPr algn="ctr"/>
                      <a:r>
                        <a:rPr lang="tr-TR" dirty="0" smtClean="0"/>
                        <a:t>80</a:t>
                      </a:r>
                      <a:endParaRPr lang="tr-TR" dirty="0"/>
                    </a:p>
                  </a:txBody>
                  <a:tcPr/>
                </a:tc>
                <a:tc>
                  <a:txBody>
                    <a:bodyPr/>
                    <a:lstStyle/>
                    <a:p>
                      <a:pPr algn="ctr"/>
                      <a:r>
                        <a:rPr lang="tr-TR" dirty="0" smtClean="0"/>
                        <a:t>117</a:t>
                      </a:r>
                      <a:endParaRPr lang="tr-TR" dirty="0"/>
                    </a:p>
                  </a:txBody>
                  <a:tcPr/>
                </a:tc>
                <a:tc>
                  <a:txBody>
                    <a:bodyPr/>
                    <a:lstStyle/>
                    <a:p>
                      <a:pPr algn="ctr"/>
                      <a:r>
                        <a:rPr lang="tr-TR" dirty="0" smtClean="0"/>
                        <a:t>126</a:t>
                      </a:r>
                      <a:endParaRPr lang="tr-TR" dirty="0"/>
                    </a:p>
                  </a:txBody>
                  <a:tcPr/>
                </a:tc>
                <a:tc>
                  <a:txBody>
                    <a:bodyPr/>
                    <a:lstStyle/>
                    <a:p>
                      <a:pPr algn="ctr"/>
                      <a:r>
                        <a:rPr lang="tr-TR" dirty="0" smtClean="0"/>
                        <a:t>134</a:t>
                      </a:r>
                      <a:endParaRPr lang="tr-TR" dirty="0"/>
                    </a:p>
                  </a:txBody>
                  <a:tcPr/>
                </a:tc>
                <a:tc>
                  <a:txBody>
                    <a:bodyPr/>
                    <a:lstStyle/>
                    <a:p>
                      <a:pPr algn="ctr"/>
                      <a:r>
                        <a:rPr lang="tr-TR" dirty="0" smtClean="0"/>
                        <a:t>179</a:t>
                      </a:r>
                    </a:p>
                  </a:txBody>
                  <a:tcPr/>
                </a:tc>
                <a:extLst>
                  <a:ext uri="{0D108BD9-81ED-4DB2-BD59-A6C34878D82A}">
                    <a16:rowId xmlns:a16="http://schemas.microsoft.com/office/drawing/2014/main" val="168914669"/>
                  </a:ext>
                </a:extLst>
              </a:tr>
            </a:tbl>
          </a:graphicData>
        </a:graphic>
      </p:graphicFrame>
      <p:pic>
        <p:nvPicPr>
          <p:cNvPr id="7" name="Resim 6" descr="Cute Girl · Free image on Pixabay"/>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52840" y="1581442"/>
            <a:ext cx="719130" cy="780432"/>
          </a:xfrm>
          <a:prstGeom prst="rect">
            <a:avLst/>
          </a:prstGeom>
        </p:spPr>
      </p:pic>
      <p:pic>
        <p:nvPicPr>
          <p:cNvPr id="8" name="Resim 7" descr="Magunkról | Biológia és Környezettan Szakmódszertani Csoport"/>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18487" y="1589140"/>
            <a:ext cx="740353" cy="740353"/>
          </a:xfrm>
          <a:prstGeom prst="rect">
            <a:avLst/>
          </a:prstGeom>
        </p:spPr>
      </p:pic>
      <p:pic>
        <p:nvPicPr>
          <p:cNvPr id="16" name="Resim 15" descr="android - Navigation Drawer: set as always opened on ..."/>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39786" y="3590725"/>
            <a:ext cx="1342454" cy="1078365"/>
          </a:xfrm>
          <a:prstGeom prst="rect">
            <a:avLst/>
          </a:prstGeom>
        </p:spPr>
      </p:pic>
      <p:pic>
        <p:nvPicPr>
          <p:cNvPr id="19" name="Resim 18" descr="&lt;strong&gt;Computer&lt;/strong&gt; User &lt;strong&gt;Icon&lt;/strong&gt; · Free image on Pixabay"/>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61125" y="2460761"/>
            <a:ext cx="1043982" cy="1043982"/>
          </a:xfrm>
          <a:prstGeom prst="rect">
            <a:avLst/>
          </a:prstGeom>
        </p:spPr>
      </p:pic>
      <p:pic>
        <p:nvPicPr>
          <p:cNvPr id="20" name="Resim 19" descr="Desktop &lt;strong&gt;computer&lt;/strong&gt; &lt;strong&gt;icon&lt;/strong&gt; by ivprogrammer on DeviantArt"/>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961479" y="3504743"/>
            <a:ext cx="1201647" cy="1201647"/>
          </a:xfrm>
          <a:prstGeom prst="rect">
            <a:avLst/>
          </a:prstGeom>
        </p:spPr>
      </p:pic>
      <p:pic>
        <p:nvPicPr>
          <p:cNvPr id="22" name="Resim 21" descr="&lt;strong&gt;Server&lt;/strong&gt; PNG"/>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13940" y="3674113"/>
            <a:ext cx="862906" cy="862906"/>
          </a:xfrm>
          <a:prstGeom prst="rect">
            <a:avLst/>
          </a:prstGeom>
        </p:spPr>
      </p:pic>
      <p:pic>
        <p:nvPicPr>
          <p:cNvPr id="24" name="Resim 23" descr="WeB LoG'S JuUiER: ปัญหาการย้าย Controller และ เพิ่ม &lt;strong&gt;Access&lt;/strong&gt; ..."/>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450785" y="4800358"/>
            <a:ext cx="1037878" cy="1053683"/>
          </a:xfrm>
          <a:prstGeom prst="rect">
            <a:avLst/>
          </a:prstGeom>
        </p:spPr>
      </p:pic>
      <p:sp>
        <p:nvSpPr>
          <p:cNvPr id="9" name="Metin kutusu 8"/>
          <p:cNvSpPr txBox="1"/>
          <p:nvPr/>
        </p:nvSpPr>
        <p:spPr>
          <a:xfrm>
            <a:off x="1776846" y="1099466"/>
            <a:ext cx="2087814" cy="377921"/>
          </a:xfrm>
          <a:prstGeom prst="rect">
            <a:avLst/>
          </a:prstGeom>
          <a:noFill/>
        </p:spPr>
        <p:txBody>
          <a:bodyPr wrap="square" rtlCol="0">
            <a:spAutoFit/>
          </a:bodyPr>
          <a:lstStyle/>
          <a:p>
            <a:r>
              <a:rPr lang="tr-TR" dirty="0" smtClean="0"/>
              <a:t>Kullanıcı İstatistikleri</a:t>
            </a:r>
            <a:endParaRPr lang="tr-TR" dirty="0"/>
          </a:p>
        </p:txBody>
      </p:sp>
    </p:spTree>
    <p:extLst>
      <p:ext uri="{BB962C8B-B14F-4D97-AF65-F5344CB8AC3E}">
        <p14:creationId xmlns:p14="http://schemas.microsoft.com/office/powerpoint/2010/main" val="2620859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7454" y="2623007"/>
            <a:ext cx="8404190" cy="3733516"/>
          </a:xfrm>
          <a:prstGeom prst="rect">
            <a:avLst/>
          </a:prstGeom>
          <a:effectLst>
            <a:outerShdw blurRad="381000" dist="50800" dir="180000" sx="101000" sy="101000" algn="ctr" rotWithShape="0">
              <a:srgbClr val="000000">
                <a:alpha val="78000"/>
              </a:srgbClr>
            </a:outerShdw>
          </a:effectLst>
        </p:spPr>
      </p:pic>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SUNULAN HİZMETLER</a:t>
            </a:r>
            <a:endParaRPr lang="tr-TR" sz="2400" b="1" dirty="0"/>
          </a:p>
        </p:txBody>
      </p:sp>
      <p:graphicFrame>
        <p:nvGraphicFramePr>
          <p:cNvPr id="3" name="Tablo 2"/>
          <p:cNvGraphicFramePr>
            <a:graphicFrameLocks noGrp="1"/>
          </p:cNvGraphicFramePr>
          <p:nvPr>
            <p:extLst>
              <p:ext uri="{D42A27DB-BD31-4B8C-83A1-F6EECF244321}">
                <p14:modId xmlns:p14="http://schemas.microsoft.com/office/powerpoint/2010/main" val="3401699104"/>
              </p:ext>
            </p:extLst>
          </p:nvPr>
        </p:nvGraphicFramePr>
        <p:xfrm>
          <a:off x="391467" y="1439305"/>
          <a:ext cx="8378515" cy="1497086"/>
        </p:xfrm>
        <a:graphic>
          <a:graphicData uri="http://schemas.openxmlformats.org/drawingml/2006/table">
            <a:tbl>
              <a:tblPr firstRow="1" bandRow="1">
                <a:effectLst>
                  <a:outerShdw blurRad="330200" dist="50800" dir="5400000" algn="ctr" rotWithShape="0">
                    <a:srgbClr val="000000">
                      <a:alpha val="71000"/>
                    </a:srgbClr>
                  </a:outerShdw>
                </a:effectLst>
                <a:tableStyleId>{5C22544A-7EE6-4342-B048-85BDC9FD1C3A}</a:tableStyleId>
              </a:tblPr>
              <a:tblGrid>
                <a:gridCol w="3620818">
                  <a:extLst>
                    <a:ext uri="{9D8B030D-6E8A-4147-A177-3AD203B41FA5}">
                      <a16:colId xmlns:a16="http://schemas.microsoft.com/office/drawing/2014/main" val="2975512768"/>
                    </a:ext>
                  </a:extLst>
                </a:gridCol>
                <a:gridCol w="1160780">
                  <a:extLst>
                    <a:ext uri="{9D8B030D-6E8A-4147-A177-3AD203B41FA5}">
                      <a16:colId xmlns:a16="http://schemas.microsoft.com/office/drawing/2014/main" val="3754504195"/>
                    </a:ext>
                  </a:extLst>
                </a:gridCol>
                <a:gridCol w="1160780">
                  <a:extLst>
                    <a:ext uri="{9D8B030D-6E8A-4147-A177-3AD203B41FA5}">
                      <a16:colId xmlns:a16="http://schemas.microsoft.com/office/drawing/2014/main" val="683446744"/>
                    </a:ext>
                  </a:extLst>
                </a:gridCol>
                <a:gridCol w="1160780">
                  <a:extLst>
                    <a:ext uri="{9D8B030D-6E8A-4147-A177-3AD203B41FA5}">
                      <a16:colId xmlns:a16="http://schemas.microsoft.com/office/drawing/2014/main" val="3618219396"/>
                    </a:ext>
                  </a:extLst>
                </a:gridCol>
                <a:gridCol w="1275357">
                  <a:extLst>
                    <a:ext uri="{9D8B030D-6E8A-4147-A177-3AD203B41FA5}">
                      <a16:colId xmlns:a16="http://schemas.microsoft.com/office/drawing/2014/main" val="1897458737"/>
                    </a:ext>
                  </a:extLst>
                </a:gridCol>
              </a:tblGrid>
              <a:tr h="363899">
                <a:tc>
                  <a:txBody>
                    <a:bodyPr/>
                    <a:lstStyle/>
                    <a:p>
                      <a:r>
                        <a:rPr lang="tr-TR" dirty="0" smtClean="0"/>
                        <a:t>www.siirt.edu.tr</a:t>
                      </a:r>
                      <a:endParaRPr lang="tr-TR" dirty="0"/>
                    </a:p>
                  </a:txBody>
                  <a:tcPr/>
                </a:tc>
                <a:tc>
                  <a:txBody>
                    <a:bodyPr/>
                    <a:lstStyle/>
                    <a:p>
                      <a:pPr algn="ctr"/>
                      <a:r>
                        <a:rPr lang="tr-TR" dirty="0" smtClean="0"/>
                        <a:t>2015</a:t>
                      </a:r>
                      <a:endParaRPr lang="tr-TR" dirty="0"/>
                    </a:p>
                  </a:txBody>
                  <a:tcPr/>
                </a:tc>
                <a:tc>
                  <a:txBody>
                    <a:bodyPr/>
                    <a:lstStyle/>
                    <a:p>
                      <a:pPr algn="ctr"/>
                      <a:r>
                        <a:rPr lang="tr-TR" dirty="0" smtClean="0"/>
                        <a:t>2016</a:t>
                      </a:r>
                      <a:endParaRPr lang="tr-TR" dirty="0"/>
                    </a:p>
                  </a:txBody>
                  <a:tcPr/>
                </a:tc>
                <a:tc>
                  <a:txBody>
                    <a:bodyPr/>
                    <a:lstStyle/>
                    <a:p>
                      <a:pPr algn="ctr"/>
                      <a:r>
                        <a:rPr lang="tr-TR" dirty="0" smtClean="0"/>
                        <a:t>2017</a:t>
                      </a:r>
                      <a:endParaRPr lang="tr-TR" dirty="0"/>
                    </a:p>
                  </a:txBody>
                  <a:tcPr/>
                </a:tc>
                <a:tc>
                  <a:txBody>
                    <a:bodyPr/>
                    <a:lstStyle/>
                    <a:p>
                      <a:pPr algn="ctr"/>
                      <a:r>
                        <a:rPr lang="tr-TR" dirty="0" smtClean="0"/>
                        <a:t>2018</a:t>
                      </a:r>
                      <a:endParaRPr lang="tr-TR" dirty="0"/>
                    </a:p>
                  </a:txBody>
                  <a:tcPr/>
                </a:tc>
                <a:extLst>
                  <a:ext uri="{0D108BD9-81ED-4DB2-BD59-A6C34878D82A}">
                    <a16:rowId xmlns:a16="http://schemas.microsoft.com/office/drawing/2014/main" val="168613906"/>
                  </a:ext>
                </a:extLst>
              </a:tr>
              <a:tr h="363899">
                <a:tc>
                  <a:txBody>
                    <a:bodyPr/>
                    <a:lstStyle/>
                    <a:p>
                      <a:r>
                        <a:rPr lang="tr-TR" dirty="0" smtClean="0"/>
                        <a:t>Oturum Açma </a:t>
                      </a:r>
                      <a:r>
                        <a:rPr lang="tr-TR" baseline="0" dirty="0" smtClean="0"/>
                        <a:t>Sayısı</a:t>
                      </a:r>
                      <a:endParaRPr lang="tr-TR" dirty="0"/>
                    </a:p>
                  </a:txBody>
                  <a:tcPr/>
                </a:tc>
                <a:tc>
                  <a:txBody>
                    <a:bodyPr/>
                    <a:lstStyle/>
                    <a:p>
                      <a:pPr algn="r"/>
                      <a:r>
                        <a:rPr lang="tr-TR" dirty="0" smtClean="0"/>
                        <a:t>869.000</a:t>
                      </a:r>
                      <a:endParaRPr lang="tr-TR" dirty="0"/>
                    </a:p>
                  </a:txBody>
                  <a:tcPr/>
                </a:tc>
                <a:tc>
                  <a:txBody>
                    <a:bodyPr/>
                    <a:lstStyle/>
                    <a:p>
                      <a:pPr algn="r"/>
                      <a:r>
                        <a:rPr lang="tr-TR" dirty="0" smtClean="0"/>
                        <a:t>1.292.512</a:t>
                      </a:r>
                      <a:endParaRPr lang="tr-TR" dirty="0"/>
                    </a:p>
                  </a:txBody>
                  <a:tcPr/>
                </a:tc>
                <a:tc>
                  <a:txBody>
                    <a:bodyPr/>
                    <a:lstStyle/>
                    <a:p>
                      <a:pPr algn="r"/>
                      <a:r>
                        <a:rPr lang="tr-TR" dirty="0" smtClean="0"/>
                        <a:t>1.691.419</a:t>
                      </a:r>
                      <a:endParaRPr lang="tr-TR" dirty="0"/>
                    </a:p>
                  </a:txBody>
                  <a:tcPr/>
                </a:tc>
                <a:tc>
                  <a:txBody>
                    <a:bodyPr/>
                    <a:lstStyle/>
                    <a:p>
                      <a:pPr algn="r"/>
                      <a:r>
                        <a:rPr lang="tr-TR" dirty="0" smtClean="0"/>
                        <a:t>1.829.515</a:t>
                      </a:r>
                      <a:endParaRPr lang="tr-TR" dirty="0"/>
                    </a:p>
                  </a:txBody>
                  <a:tcPr/>
                </a:tc>
                <a:extLst>
                  <a:ext uri="{0D108BD9-81ED-4DB2-BD59-A6C34878D82A}">
                    <a16:rowId xmlns:a16="http://schemas.microsoft.com/office/drawing/2014/main" val="168914669"/>
                  </a:ext>
                </a:extLst>
              </a:tr>
              <a:tr h="359667">
                <a:tc>
                  <a:txBody>
                    <a:bodyPr/>
                    <a:lstStyle/>
                    <a:p>
                      <a:r>
                        <a:rPr lang="tr-TR" dirty="0" smtClean="0"/>
                        <a:t>Sayfa Görüntüleme</a:t>
                      </a:r>
                      <a:r>
                        <a:rPr lang="tr-TR" baseline="0" dirty="0" smtClean="0"/>
                        <a:t> Sayısı</a:t>
                      </a:r>
                      <a:endParaRPr lang="tr-TR" dirty="0"/>
                    </a:p>
                  </a:txBody>
                  <a:tcPr/>
                </a:tc>
                <a:tc>
                  <a:txBody>
                    <a:bodyPr/>
                    <a:lstStyle/>
                    <a:p>
                      <a:pPr algn="r"/>
                      <a:r>
                        <a:rPr lang="tr-TR" dirty="0" smtClean="0"/>
                        <a:t>2.975.765</a:t>
                      </a:r>
                      <a:endParaRPr lang="tr-TR" dirty="0"/>
                    </a:p>
                  </a:txBody>
                  <a:tcPr/>
                </a:tc>
                <a:tc>
                  <a:txBody>
                    <a:bodyPr/>
                    <a:lstStyle/>
                    <a:p>
                      <a:pPr algn="r"/>
                      <a:r>
                        <a:rPr lang="tr-TR" dirty="0" smtClean="0"/>
                        <a:t>3.294.767</a:t>
                      </a:r>
                      <a:endParaRPr lang="tr-TR" dirty="0"/>
                    </a:p>
                  </a:txBody>
                  <a:tcPr/>
                </a:tc>
                <a:tc>
                  <a:txBody>
                    <a:bodyPr/>
                    <a:lstStyle/>
                    <a:p>
                      <a:pPr algn="r"/>
                      <a:r>
                        <a:rPr lang="tr-TR" dirty="0" smtClean="0"/>
                        <a:t>3.690.814</a:t>
                      </a:r>
                      <a:endParaRPr lang="tr-TR" dirty="0"/>
                    </a:p>
                  </a:txBody>
                  <a:tcPr/>
                </a:tc>
                <a:tc>
                  <a:txBody>
                    <a:bodyPr/>
                    <a:lstStyle/>
                    <a:p>
                      <a:pPr algn="r"/>
                      <a:r>
                        <a:rPr lang="tr-TR" dirty="0" smtClean="0"/>
                        <a:t>3.988.669</a:t>
                      </a:r>
                      <a:endParaRPr lang="tr-TR" dirty="0"/>
                    </a:p>
                  </a:txBody>
                  <a:tcPr/>
                </a:tc>
                <a:extLst>
                  <a:ext uri="{0D108BD9-81ED-4DB2-BD59-A6C34878D82A}">
                    <a16:rowId xmlns:a16="http://schemas.microsoft.com/office/drawing/2014/main" val="3303067895"/>
                  </a:ext>
                </a:extLst>
              </a:tr>
              <a:tr h="399806">
                <a:tc>
                  <a:txBody>
                    <a:bodyPr/>
                    <a:lstStyle/>
                    <a:p>
                      <a:r>
                        <a:rPr lang="tr-TR" dirty="0" smtClean="0"/>
                        <a:t>Kullanıcı Ziyaret Sayısı</a:t>
                      </a:r>
                      <a:endParaRPr lang="tr-TR" dirty="0"/>
                    </a:p>
                  </a:txBody>
                  <a:tcPr/>
                </a:tc>
                <a:tc>
                  <a:txBody>
                    <a:bodyPr/>
                    <a:lstStyle/>
                    <a:p>
                      <a:pPr algn="r"/>
                      <a:r>
                        <a:rPr lang="tr-TR" dirty="0" smtClean="0"/>
                        <a:t>340.375</a:t>
                      </a:r>
                      <a:endParaRPr lang="tr-TR" dirty="0"/>
                    </a:p>
                  </a:txBody>
                  <a:tcPr/>
                </a:tc>
                <a:tc>
                  <a:txBody>
                    <a:bodyPr/>
                    <a:lstStyle/>
                    <a:p>
                      <a:pPr algn="r"/>
                      <a:r>
                        <a:rPr lang="tr-TR" dirty="0" smtClean="0"/>
                        <a:t>349.533</a:t>
                      </a:r>
                      <a:endParaRPr lang="tr-TR" dirty="0"/>
                    </a:p>
                  </a:txBody>
                  <a:tcPr/>
                </a:tc>
                <a:tc>
                  <a:txBody>
                    <a:bodyPr/>
                    <a:lstStyle/>
                    <a:p>
                      <a:pPr algn="r"/>
                      <a:r>
                        <a:rPr lang="tr-TR" dirty="0" smtClean="0"/>
                        <a:t>598.135</a:t>
                      </a:r>
                      <a:endParaRPr lang="tr-TR" dirty="0"/>
                    </a:p>
                  </a:txBody>
                  <a:tcPr/>
                </a:tc>
                <a:tc>
                  <a:txBody>
                    <a:bodyPr/>
                    <a:lstStyle/>
                    <a:p>
                      <a:pPr algn="r"/>
                      <a:r>
                        <a:rPr lang="tr-TR" dirty="0" smtClean="0"/>
                        <a:t>538.163</a:t>
                      </a:r>
                      <a:endParaRPr lang="tr-TR" dirty="0"/>
                    </a:p>
                  </a:txBody>
                  <a:tcPr/>
                </a:tc>
                <a:extLst>
                  <a:ext uri="{0D108BD9-81ED-4DB2-BD59-A6C34878D82A}">
                    <a16:rowId xmlns:a16="http://schemas.microsoft.com/office/drawing/2014/main" val="1481299118"/>
                  </a:ext>
                </a:extLst>
              </a:tr>
            </a:tbl>
          </a:graphicData>
        </a:graphic>
      </p:graphicFrame>
      <p:sp>
        <p:nvSpPr>
          <p:cNvPr id="9" name="Metin kutusu 8"/>
          <p:cNvSpPr txBox="1"/>
          <p:nvPr/>
        </p:nvSpPr>
        <p:spPr>
          <a:xfrm>
            <a:off x="1776845" y="1099466"/>
            <a:ext cx="3623829" cy="369332"/>
          </a:xfrm>
          <a:prstGeom prst="rect">
            <a:avLst/>
          </a:prstGeom>
          <a:noFill/>
        </p:spPr>
        <p:txBody>
          <a:bodyPr wrap="square" rtlCol="0">
            <a:spAutoFit/>
          </a:bodyPr>
          <a:lstStyle/>
          <a:p>
            <a:r>
              <a:rPr lang="tr-TR" b="1" dirty="0" smtClean="0">
                <a:solidFill>
                  <a:schemeClr val="accent2">
                    <a:lumMod val="75000"/>
                  </a:schemeClr>
                </a:solidFill>
              </a:rPr>
              <a:t>Web Sayfası İstatistikleri</a:t>
            </a:r>
            <a:endParaRPr lang="tr-TR" b="1" dirty="0">
              <a:solidFill>
                <a:schemeClr val="accent2">
                  <a:lumMod val="75000"/>
                </a:schemeClr>
              </a:solidFill>
            </a:endParaRPr>
          </a:p>
        </p:txBody>
      </p:sp>
    </p:spTree>
    <p:extLst>
      <p:ext uri="{BB962C8B-B14F-4D97-AF65-F5344CB8AC3E}">
        <p14:creationId xmlns:p14="http://schemas.microsoft.com/office/powerpoint/2010/main" val="2770788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GÜVENLİK KAMERA SAYIMIZ</a:t>
            </a:r>
            <a:endParaRPr lang="tr-TR" sz="2400" b="1" dirty="0"/>
          </a:p>
        </p:txBody>
      </p:sp>
      <p:graphicFrame>
        <p:nvGraphicFramePr>
          <p:cNvPr id="4" name="Tablo 3"/>
          <p:cNvGraphicFramePr>
            <a:graphicFrameLocks noGrp="1"/>
          </p:cNvGraphicFramePr>
          <p:nvPr>
            <p:extLst>
              <p:ext uri="{D42A27DB-BD31-4B8C-83A1-F6EECF244321}">
                <p14:modId xmlns:p14="http://schemas.microsoft.com/office/powerpoint/2010/main" val="1376019183"/>
              </p:ext>
            </p:extLst>
          </p:nvPr>
        </p:nvGraphicFramePr>
        <p:xfrm>
          <a:off x="661384" y="1250239"/>
          <a:ext cx="11062442" cy="3989493"/>
        </p:xfrm>
        <a:graphic>
          <a:graphicData uri="http://schemas.openxmlformats.org/drawingml/2006/table">
            <a:tbl>
              <a:tblPr firstRow="1" bandRow="1">
                <a:effectLst>
                  <a:outerShdw blurRad="469900" dist="50800" dir="5400000" algn="ctr" rotWithShape="0">
                    <a:srgbClr val="000000">
                      <a:alpha val="73000"/>
                    </a:srgbClr>
                  </a:outerShdw>
                </a:effectLst>
                <a:tableStyleId>{5C22544A-7EE6-4342-B048-85BDC9FD1C3A}</a:tableStyleId>
              </a:tblPr>
              <a:tblGrid>
                <a:gridCol w="3483031">
                  <a:extLst>
                    <a:ext uri="{9D8B030D-6E8A-4147-A177-3AD203B41FA5}">
                      <a16:colId xmlns:a16="http://schemas.microsoft.com/office/drawing/2014/main" val="1349562903"/>
                    </a:ext>
                  </a:extLst>
                </a:gridCol>
                <a:gridCol w="1030778">
                  <a:extLst>
                    <a:ext uri="{9D8B030D-6E8A-4147-A177-3AD203B41FA5}">
                      <a16:colId xmlns:a16="http://schemas.microsoft.com/office/drawing/2014/main" val="3942964903"/>
                    </a:ext>
                  </a:extLst>
                </a:gridCol>
                <a:gridCol w="997527">
                  <a:extLst>
                    <a:ext uri="{9D8B030D-6E8A-4147-A177-3AD203B41FA5}">
                      <a16:colId xmlns:a16="http://schemas.microsoft.com/office/drawing/2014/main" val="3134903821"/>
                    </a:ext>
                  </a:extLst>
                </a:gridCol>
                <a:gridCol w="881149">
                  <a:extLst>
                    <a:ext uri="{9D8B030D-6E8A-4147-A177-3AD203B41FA5}">
                      <a16:colId xmlns:a16="http://schemas.microsoft.com/office/drawing/2014/main" val="3696731396"/>
                    </a:ext>
                  </a:extLst>
                </a:gridCol>
                <a:gridCol w="1072342">
                  <a:extLst>
                    <a:ext uri="{9D8B030D-6E8A-4147-A177-3AD203B41FA5}">
                      <a16:colId xmlns:a16="http://schemas.microsoft.com/office/drawing/2014/main" val="2778777978"/>
                    </a:ext>
                  </a:extLst>
                </a:gridCol>
                <a:gridCol w="1155469">
                  <a:extLst>
                    <a:ext uri="{9D8B030D-6E8A-4147-A177-3AD203B41FA5}">
                      <a16:colId xmlns:a16="http://schemas.microsoft.com/office/drawing/2014/main" val="3163347283"/>
                    </a:ext>
                  </a:extLst>
                </a:gridCol>
                <a:gridCol w="1238597">
                  <a:extLst>
                    <a:ext uri="{9D8B030D-6E8A-4147-A177-3AD203B41FA5}">
                      <a16:colId xmlns:a16="http://schemas.microsoft.com/office/drawing/2014/main" val="3996835703"/>
                    </a:ext>
                  </a:extLst>
                </a:gridCol>
                <a:gridCol w="1203549">
                  <a:extLst>
                    <a:ext uri="{9D8B030D-6E8A-4147-A177-3AD203B41FA5}">
                      <a16:colId xmlns:a16="http://schemas.microsoft.com/office/drawing/2014/main" val="4233143195"/>
                    </a:ext>
                  </a:extLst>
                </a:gridCol>
              </a:tblGrid>
              <a:tr h="382693">
                <a:tc>
                  <a:txBody>
                    <a:bodyPr/>
                    <a:lstStyle/>
                    <a:p>
                      <a:pPr algn="ctr"/>
                      <a:endParaRPr lang="tr-TR" dirty="0"/>
                    </a:p>
                  </a:txBody>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t>ANALOG</a:t>
                      </a:r>
                      <a:r>
                        <a:rPr lang="tr-TR" baseline="0" dirty="0" smtClean="0"/>
                        <a:t> KAMERA</a:t>
                      </a:r>
                      <a:endParaRPr lang="tr-TR" dirty="0"/>
                    </a:p>
                  </a:txBody>
                  <a:tcPr/>
                </a:tc>
                <a:tc hMerge="1">
                  <a:txBody>
                    <a:bodyPr/>
                    <a:lstStyle/>
                    <a:p>
                      <a:pPr algn="ctr"/>
                      <a:endParaRPr lang="tr-TR" dirty="0"/>
                    </a:p>
                  </a:txBody>
                  <a:tcPr/>
                </a:tc>
                <a:tc gridSpan="4">
                  <a:txBody>
                    <a:bodyPr/>
                    <a:lstStyle/>
                    <a:p>
                      <a:pPr algn="ctr"/>
                      <a:r>
                        <a:rPr lang="tr-TR" dirty="0" smtClean="0"/>
                        <a:t>IP</a:t>
                      </a:r>
                      <a:r>
                        <a:rPr lang="tr-TR" baseline="0" dirty="0" smtClean="0"/>
                        <a:t> KAMERA</a:t>
                      </a:r>
                      <a:endParaRPr lang="tr-TR" dirty="0"/>
                    </a:p>
                  </a:txBody>
                  <a:tcPr/>
                </a:tc>
                <a:tc hMerge="1">
                  <a:txBody>
                    <a:bodyPr/>
                    <a:lstStyle/>
                    <a:p>
                      <a:endParaRPr lang="tr-TR" dirty="0"/>
                    </a:p>
                  </a:txBody>
                  <a:tcPr/>
                </a:tc>
                <a:tc hMerge="1">
                  <a:txBody>
                    <a:bodyPr/>
                    <a:lstStyle/>
                    <a:p>
                      <a:endParaRPr lang="tr-TR" dirty="0"/>
                    </a:p>
                  </a:txBody>
                  <a:tcPr/>
                </a:tc>
                <a:tc hMerge="1">
                  <a:txBody>
                    <a:bodyPr/>
                    <a:lstStyle/>
                    <a:p>
                      <a:pPr algn="ctr"/>
                      <a:endParaRPr lang="tr-TR" dirty="0"/>
                    </a:p>
                  </a:txBody>
                  <a:tcPr/>
                </a:tc>
                <a:tc>
                  <a:txBody>
                    <a:bodyPr/>
                    <a:lstStyle/>
                    <a:p>
                      <a:pPr algn="ctr"/>
                      <a:r>
                        <a:rPr lang="tr-TR" dirty="0" smtClean="0"/>
                        <a:t>TOPLAM</a:t>
                      </a:r>
                      <a:endParaRPr lang="tr-TR" dirty="0"/>
                    </a:p>
                  </a:txBody>
                  <a:tcPr/>
                </a:tc>
                <a:extLst>
                  <a:ext uri="{0D108BD9-81ED-4DB2-BD59-A6C34878D82A}">
                    <a16:rowId xmlns:a16="http://schemas.microsoft.com/office/drawing/2014/main" val="1399320953"/>
                  </a:ext>
                </a:extLst>
              </a:tr>
              <a:tr h="56557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dirty="0" smtClean="0"/>
                        <a:t>Kurulu Bulunan Yer</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t>Sabit</a:t>
                      </a:r>
                      <a:r>
                        <a:rPr lang="tr-TR" baseline="0" dirty="0" smtClean="0"/>
                        <a:t> İç Ortam</a:t>
                      </a:r>
                      <a:endParaRPr lang="tr-TR" dirty="0"/>
                    </a:p>
                  </a:txBody>
                  <a:tcPr/>
                </a:tc>
                <a:tc>
                  <a:txBody>
                    <a:bodyPr/>
                    <a:lstStyle/>
                    <a:p>
                      <a:pPr algn="ctr"/>
                      <a:r>
                        <a:rPr lang="tr-TR" dirty="0" smtClean="0"/>
                        <a:t>Sabit Dış Ortam</a:t>
                      </a:r>
                      <a:endParaRPr lang="tr-TR" dirty="0"/>
                    </a:p>
                  </a:txBody>
                  <a:tcPr/>
                </a:tc>
                <a:tc>
                  <a:txBody>
                    <a:bodyPr/>
                    <a:lstStyle/>
                    <a:p>
                      <a:pPr algn="ctr"/>
                      <a:r>
                        <a:rPr lang="tr-TR" dirty="0" smtClean="0"/>
                        <a:t>Sabit</a:t>
                      </a:r>
                      <a:r>
                        <a:rPr lang="tr-TR" baseline="0" dirty="0" smtClean="0"/>
                        <a:t> İç Ortam</a:t>
                      </a:r>
                      <a:endParaRPr lang="tr-TR" dirty="0"/>
                    </a:p>
                  </a:txBody>
                  <a:tcPr/>
                </a:tc>
                <a:tc>
                  <a:txBody>
                    <a:bodyPr/>
                    <a:lstStyle/>
                    <a:p>
                      <a:pPr algn="ctr"/>
                      <a:r>
                        <a:rPr lang="tr-TR" dirty="0" smtClean="0"/>
                        <a:t>Sabit Dış Ortam</a:t>
                      </a:r>
                      <a:endParaRPr lang="tr-TR" dirty="0"/>
                    </a:p>
                  </a:txBody>
                  <a:tcPr/>
                </a:tc>
                <a:tc>
                  <a:txBody>
                    <a:bodyPr/>
                    <a:lstStyle/>
                    <a:p>
                      <a:pPr algn="ctr"/>
                      <a:r>
                        <a:rPr lang="tr-TR" dirty="0" smtClean="0"/>
                        <a:t>Hareketli</a:t>
                      </a:r>
                      <a:r>
                        <a:rPr lang="tr-TR" baseline="0" dirty="0" smtClean="0"/>
                        <a:t> İç Ortam</a:t>
                      </a:r>
                      <a:endParaRPr lang="tr-TR" dirty="0"/>
                    </a:p>
                  </a:txBody>
                  <a:tcPr/>
                </a:tc>
                <a:tc>
                  <a:txBody>
                    <a:bodyPr/>
                    <a:lstStyle/>
                    <a:p>
                      <a:pPr algn="ctr"/>
                      <a:r>
                        <a:rPr lang="tr-TR" dirty="0" smtClean="0"/>
                        <a:t>Hareketli Dış Ortam</a:t>
                      </a:r>
                      <a:endParaRPr lang="tr-TR" dirty="0"/>
                    </a:p>
                  </a:txBody>
                  <a:tcPr/>
                </a:tc>
                <a:tc>
                  <a:txBody>
                    <a:bodyPr/>
                    <a:lstStyle/>
                    <a:p>
                      <a:pPr algn="ctr"/>
                      <a:endParaRPr lang="tr-TR" b="1" dirty="0">
                        <a:solidFill>
                          <a:srgbClr val="FF0000"/>
                        </a:solidFill>
                      </a:endParaRPr>
                    </a:p>
                  </a:txBody>
                  <a:tcPr/>
                </a:tc>
                <a:extLst>
                  <a:ext uri="{0D108BD9-81ED-4DB2-BD59-A6C34878D82A}">
                    <a16:rowId xmlns:a16="http://schemas.microsoft.com/office/drawing/2014/main" val="1795226083"/>
                  </a:ext>
                </a:extLst>
              </a:tr>
              <a:tr h="370840">
                <a:tc>
                  <a:txBody>
                    <a:bodyPr/>
                    <a:lstStyle/>
                    <a:p>
                      <a:r>
                        <a:rPr lang="tr-TR" dirty="0" err="1" smtClean="0"/>
                        <a:t>Kezer</a:t>
                      </a:r>
                      <a:r>
                        <a:rPr lang="tr-TR" dirty="0" smtClean="0"/>
                        <a:t> Kampüsü</a:t>
                      </a:r>
                      <a:endParaRPr lang="tr-TR" dirty="0"/>
                    </a:p>
                  </a:txBody>
                  <a:tcPr/>
                </a:tc>
                <a:tc>
                  <a:txBody>
                    <a:bodyPr/>
                    <a:lstStyle/>
                    <a:p>
                      <a:pPr algn="ctr"/>
                      <a:r>
                        <a:rPr lang="tr-TR" dirty="0" smtClean="0"/>
                        <a:t>67</a:t>
                      </a:r>
                      <a:endParaRPr lang="tr-TR" dirty="0"/>
                    </a:p>
                  </a:txBody>
                  <a:tcPr/>
                </a:tc>
                <a:tc>
                  <a:txBody>
                    <a:bodyPr/>
                    <a:lstStyle/>
                    <a:p>
                      <a:pPr algn="ctr"/>
                      <a:r>
                        <a:rPr lang="tr-TR" dirty="0" smtClean="0"/>
                        <a:t>16</a:t>
                      </a:r>
                      <a:endParaRPr lang="tr-TR" dirty="0"/>
                    </a:p>
                  </a:txBody>
                  <a:tcPr/>
                </a:tc>
                <a:tc>
                  <a:txBody>
                    <a:bodyPr/>
                    <a:lstStyle/>
                    <a:p>
                      <a:pPr algn="ctr"/>
                      <a:r>
                        <a:rPr lang="tr-TR" dirty="0" smtClean="0"/>
                        <a:t>151</a:t>
                      </a:r>
                    </a:p>
                  </a:txBody>
                  <a:tcPr/>
                </a:tc>
                <a:tc>
                  <a:txBody>
                    <a:bodyPr/>
                    <a:lstStyle/>
                    <a:p>
                      <a:pPr algn="ctr"/>
                      <a:r>
                        <a:rPr lang="tr-TR" dirty="0" smtClean="0"/>
                        <a:t>125</a:t>
                      </a:r>
                      <a:endParaRPr lang="tr-TR" dirty="0"/>
                    </a:p>
                  </a:txBody>
                  <a:tcPr/>
                </a:tc>
                <a:tc>
                  <a:txBody>
                    <a:bodyPr/>
                    <a:lstStyle/>
                    <a:p>
                      <a:pPr algn="ctr"/>
                      <a:r>
                        <a:rPr lang="tr-TR" dirty="0" smtClean="0"/>
                        <a:t>8</a:t>
                      </a:r>
                      <a:endParaRPr lang="tr-TR" dirty="0"/>
                    </a:p>
                  </a:txBody>
                  <a:tcPr/>
                </a:tc>
                <a:tc>
                  <a:txBody>
                    <a:bodyPr/>
                    <a:lstStyle/>
                    <a:p>
                      <a:pPr algn="ctr"/>
                      <a:r>
                        <a:rPr lang="tr-TR" dirty="0" smtClean="0"/>
                        <a:t>15</a:t>
                      </a:r>
                      <a:endParaRPr lang="tr-TR" dirty="0"/>
                    </a:p>
                  </a:txBody>
                  <a:tcPr/>
                </a:tc>
                <a:tc>
                  <a:txBody>
                    <a:bodyPr/>
                    <a:lstStyle/>
                    <a:p>
                      <a:pPr algn="ctr"/>
                      <a:r>
                        <a:rPr lang="tr-TR" b="1" dirty="0" smtClean="0">
                          <a:solidFill>
                            <a:srgbClr val="FF0000"/>
                          </a:solidFill>
                        </a:rPr>
                        <a:t>382</a:t>
                      </a:r>
                    </a:p>
                  </a:txBody>
                  <a:tcPr/>
                </a:tc>
                <a:extLst>
                  <a:ext uri="{0D108BD9-81ED-4DB2-BD59-A6C34878D82A}">
                    <a16:rowId xmlns:a16="http://schemas.microsoft.com/office/drawing/2014/main" val="1995006464"/>
                  </a:ext>
                </a:extLst>
              </a:tr>
              <a:tr h="370840">
                <a:tc>
                  <a:txBody>
                    <a:bodyPr/>
                    <a:lstStyle/>
                    <a:p>
                      <a:r>
                        <a:rPr lang="tr-TR" dirty="0" smtClean="0"/>
                        <a:t>Merkez Kampüs</a:t>
                      </a:r>
                      <a:endParaRPr lang="tr-TR" dirty="0"/>
                    </a:p>
                  </a:txBody>
                  <a:tcPr/>
                </a:tc>
                <a:tc>
                  <a:txBody>
                    <a:bodyPr/>
                    <a:lstStyle/>
                    <a:p>
                      <a:pPr algn="ctr"/>
                      <a:endParaRPr lang="tr-TR" dirty="0"/>
                    </a:p>
                  </a:txBody>
                  <a:tcPr/>
                </a:tc>
                <a:tc>
                  <a:txBody>
                    <a:bodyPr/>
                    <a:lstStyle/>
                    <a:p>
                      <a:pPr algn="ctr"/>
                      <a:endParaRPr lang="tr-TR" dirty="0"/>
                    </a:p>
                  </a:txBody>
                  <a:tcPr/>
                </a:tc>
                <a:tc>
                  <a:txBody>
                    <a:bodyPr/>
                    <a:lstStyle/>
                    <a:p>
                      <a:pPr algn="ctr"/>
                      <a:r>
                        <a:rPr lang="tr-TR" dirty="0" smtClean="0"/>
                        <a:t>37</a:t>
                      </a:r>
                      <a:endParaRPr lang="tr-TR" dirty="0"/>
                    </a:p>
                  </a:txBody>
                  <a:tcPr/>
                </a:tc>
                <a:tc>
                  <a:txBody>
                    <a:bodyPr/>
                    <a:lstStyle/>
                    <a:p>
                      <a:pPr algn="ctr"/>
                      <a:r>
                        <a:rPr lang="tr-TR" dirty="0" smtClean="0"/>
                        <a:t>15</a:t>
                      </a:r>
                    </a:p>
                  </a:txBody>
                  <a:tcPr/>
                </a:tc>
                <a:tc>
                  <a:txBody>
                    <a:bodyPr/>
                    <a:lstStyle/>
                    <a:p>
                      <a:pPr algn="ctr"/>
                      <a:r>
                        <a:rPr lang="tr-TR" dirty="0" smtClean="0"/>
                        <a:t>1</a:t>
                      </a:r>
                      <a:endParaRPr lang="tr-TR" dirty="0"/>
                    </a:p>
                  </a:txBody>
                  <a:tcPr/>
                </a:tc>
                <a:tc>
                  <a:txBody>
                    <a:bodyPr/>
                    <a:lstStyle/>
                    <a:p>
                      <a:pPr algn="ctr"/>
                      <a:r>
                        <a:rPr lang="tr-TR" dirty="0" smtClean="0"/>
                        <a:t>3</a:t>
                      </a:r>
                      <a:endParaRPr lang="tr-TR" dirty="0"/>
                    </a:p>
                  </a:txBody>
                  <a:tcPr/>
                </a:tc>
                <a:tc>
                  <a:txBody>
                    <a:bodyPr/>
                    <a:lstStyle/>
                    <a:p>
                      <a:pPr algn="ctr"/>
                      <a:r>
                        <a:rPr lang="tr-TR" b="1" dirty="0" smtClean="0">
                          <a:solidFill>
                            <a:srgbClr val="FF0000"/>
                          </a:solidFill>
                        </a:rPr>
                        <a:t>56</a:t>
                      </a:r>
                      <a:endParaRPr lang="tr-TR" b="1" dirty="0">
                        <a:solidFill>
                          <a:srgbClr val="FF0000"/>
                        </a:solidFill>
                      </a:endParaRPr>
                    </a:p>
                  </a:txBody>
                  <a:tcPr/>
                </a:tc>
                <a:extLst>
                  <a:ext uri="{0D108BD9-81ED-4DB2-BD59-A6C34878D82A}">
                    <a16:rowId xmlns:a16="http://schemas.microsoft.com/office/drawing/2014/main" val="46412063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dirty="0" smtClean="0"/>
                        <a:t>Merkez Kampüs</a:t>
                      </a:r>
                      <a:r>
                        <a:rPr lang="tr-TR" baseline="0" dirty="0"/>
                        <a:t> </a:t>
                      </a:r>
                      <a:r>
                        <a:rPr lang="tr-TR" baseline="0" dirty="0" smtClean="0"/>
                        <a:t>(Hayvan </a:t>
                      </a:r>
                      <a:r>
                        <a:rPr lang="tr-TR" baseline="0" dirty="0" err="1" smtClean="0"/>
                        <a:t>Hast</a:t>
                      </a:r>
                      <a:r>
                        <a:rPr lang="tr-TR" baseline="0" dirty="0" smtClean="0"/>
                        <a:t>.)</a:t>
                      </a:r>
                      <a:endParaRPr lang="tr-TR" dirty="0" smtClean="0"/>
                    </a:p>
                  </a:txBody>
                  <a:tcPr/>
                </a:tc>
                <a:tc>
                  <a:txBody>
                    <a:bodyPr/>
                    <a:lstStyle/>
                    <a:p>
                      <a:pPr algn="ctr"/>
                      <a:endParaRPr lang="tr-TR" dirty="0"/>
                    </a:p>
                  </a:txBody>
                  <a:tcPr/>
                </a:tc>
                <a:tc>
                  <a:txBody>
                    <a:bodyPr/>
                    <a:lstStyle/>
                    <a:p>
                      <a:pPr algn="ctr"/>
                      <a:endParaRPr lang="tr-TR" dirty="0"/>
                    </a:p>
                  </a:txBody>
                  <a:tcPr/>
                </a:tc>
                <a:tc>
                  <a:txBody>
                    <a:bodyPr/>
                    <a:lstStyle/>
                    <a:p>
                      <a:pPr algn="ctr"/>
                      <a:r>
                        <a:rPr lang="tr-TR" dirty="0" smtClean="0"/>
                        <a:t>4</a:t>
                      </a:r>
                      <a:endParaRPr lang="tr-TR" dirty="0"/>
                    </a:p>
                  </a:txBody>
                  <a:tcPr/>
                </a:tc>
                <a:tc>
                  <a:txBody>
                    <a:bodyPr/>
                    <a:lstStyle/>
                    <a:p>
                      <a:pPr algn="ctr"/>
                      <a:endParaRPr lang="tr-TR" dirty="0" smtClean="0"/>
                    </a:p>
                  </a:txBody>
                  <a:tcPr/>
                </a:tc>
                <a:tc>
                  <a:txBody>
                    <a:bodyPr/>
                    <a:lstStyle/>
                    <a:p>
                      <a:pPr algn="ctr"/>
                      <a:endParaRPr lang="tr-TR" dirty="0"/>
                    </a:p>
                  </a:txBody>
                  <a:tcPr/>
                </a:tc>
                <a:tc>
                  <a:txBody>
                    <a:bodyPr/>
                    <a:lstStyle/>
                    <a:p>
                      <a:pPr algn="ctr"/>
                      <a:endParaRPr lang="tr-TR" dirty="0"/>
                    </a:p>
                  </a:txBody>
                  <a:tcPr/>
                </a:tc>
                <a:tc>
                  <a:txBody>
                    <a:bodyPr/>
                    <a:lstStyle/>
                    <a:p>
                      <a:pPr algn="ctr"/>
                      <a:r>
                        <a:rPr lang="tr-TR" b="1" dirty="0" smtClean="0">
                          <a:solidFill>
                            <a:srgbClr val="FF0000"/>
                          </a:solidFill>
                        </a:rPr>
                        <a:t>4</a:t>
                      </a:r>
                      <a:endParaRPr lang="tr-TR" b="1" dirty="0">
                        <a:solidFill>
                          <a:srgbClr val="FF0000"/>
                        </a:solidFill>
                      </a:endParaRPr>
                    </a:p>
                  </a:txBody>
                  <a:tcPr/>
                </a:tc>
                <a:extLst>
                  <a:ext uri="{0D108BD9-81ED-4DB2-BD59-A6C34878D82A}">
                    <a16:rowId xmlns:a16="http://schemas.microsoft.com/office/drawing/2014/main" val="2505973333"/>
                  </a:ext>
                </a:extLst>
              </a:tr>
              <a:tr h="370840">
                <a:tc>
                  <a:txBody>
                    <a:bodyPr/>
                    <a:lstStyle/>
                    <a:p>
                      <a:r>
                        <a:rPr lang="tr-TR" dirty="0" smtClean="0"/>
                        <a:t>Merkez Kampüs (Kreş)</a:t>
                      </a:r>
                      <a:endParaRPr lang="tr-TR" dirty="0"/>
                    </a:p>
                  </a:txBody>
                  <a:tcPr/>
                </a:tc>
                <a:tc>
                  <a:txBody>
                    <a:bodyPr/>
                    <a:lstStyle/>
                    <a:p>
                      <a:pPr algn="ctr"/>
                      <a:endParaRPr lang="tr-TR" dirty="0" smtClean="0"/>
                    </a:p>
                  </a:txBody>
                  <a:tcPr/>
                </a:tc>
                <a:tc>
                  <a:txBody>
                    <a:bodyPr/>
                    <a:lstStyle/>
                    <a:p>
                      <a:pPr algn="ctr"/>
                      <a:endParaRPr lang="tr-TR" dirty="0"/>
                    </a:p>
                  </a:txBody>
                  <a:tcPr/>
                </a:tc>
                <a:tc>
                  <a:txBody>
                    <a:bodyPr/>
                    <a:lstStyle/>
                    <a:p>
                      <a:pPr algn="ctr"/>
                      <a:r>
                        <a:rPr lang="tr-TR" dirty="0" smtClean="0"/>
                        <a:t>6</a:t>
                      </a:r>
                      <a:endParaRPr lang="tr-TR" dirty="0"/>
                    </a:p>
                  </a:txBody>
                  <a:tcPr/>
                </a:tc>
                <a:tc>
                  <a:txBody>
                    <a:bodyPr/>
                    <a:lstStyle/>
                    <a:p>
                      <a:pPr algn="ctr"/>
                      <a:r>
                        <a:rPr lang="tr-TR" dirty="0" smtClean="0"/>
                        <a:t>4</a:t>
                      </a:r>
                      <a:endParaRPr lang="tr-TR" dirty="0"/>
                    </a:p>
                  </a:txBody>
                  <a:tcPr/>
                </a:tc>
                <a:tc>
                  <a:txBody>
                    <a:bodyPr/>
                    <a:lstStyle/>
                    <a:p>
                      <a:pPr algn="ctr"/>
                      <a:endParaRPr lang="tr-TR" dirty="0"/>
                    </a:p>
                  </a:txBody>
                  <a:tcPr/>
                </a:tc>
                <a:tc>
                  <a:txBody>
                    <a:bodyPr/>
                    <a:lstStyle/>
                    <a:p>
                      <a:pPr algn="ctr"/>
                      <a:endParaRPr lang="tr-TR" dirty="0"/>
                    </a:p>
                  </a:txBody>
                  <a:tcPr/>
                </a:tc>
                <a:tc>
                  <a:txBody>
                    <a:bodyPr/>
                    <a:lstStyle/>
                    <a:p>
                      <a:pPr algn="ctr"/>
                      <a:r>
                        <a:rPr lang="tr-TR" b="1" dirty="0" smtClean="0">
                          <a:solidFill>
                            <a:srgbClr val="FF0000"/>
                          </a:solidFill>
                        </a:rPr>
                        <a:t>10</a:t>
                      </a:r>
                      <a:endParaRPr lang="tr-TR" b="1" dirty="0">
                        <a:solidFill>
                          <a:srgbClr val="FF0000"/>
                        </a:solidFill>
                      </a:endParaRPr>
                    </a:p>
                  </a:txBody>
                  <a:tcPr/>
                </a:tc>
                <a:extLst>
                  <a:ext uri="{0D108BD9-81ED-4DB2-BD59-A6C34878D82A}">
                    <a16:rowId xmlns:a16="http://schemas.microsoft.com/office/drawing/2014/main" val="3558016100"/>
                  </a:ext>
                </a:extLst>
              </a:tr>
              <a:tr h="370840">
                <a:tc>
                  <a:txBody>
                    <a:bodyPr/>
                    <a:lstStyle/>
                    <a:p>
                      <a:r>
                        <a:rPr lang="tr-TR" dirty="0" smtClean="0"/>
                        <a:t>Sağlık MYO</a:t>
                      </a:r>
                      <a:endParaRPr lang="tr-TR" dirty="0"/>
                    </a:p>
                  </a:txBody>
                  <a:tcPr/>
                </a:tc>
                <a:tc>
                  <a:txBody>
                    <a:bodyPr/>
                    <a:lstStyle/>
                    <a:p>
                      <a:pPr algn="ctr"/>
                      <a:r>
                        <a:rPr lang="tr-TR" dirty="0" smtClean="0"/>
                        <a:t>10</a:t>
                      </a:r>
                      <a:endParaRPr lang="tr-TR" dirty="0"/>
                    </a:p>
                  </a:txBody>
                  <a:tcPr/>
                </a:tc>
                <a:tc>
                  <a:txBody>
                    <a:bodyPr/>
                    <a:lstStyle/>
                    <a:p>
                      <a:pPr algn="ctr"/>
                      <a:r>
                        <a:rPr lang="tr-TR" dirty="0" smtClean="0"/>
                        <a:t>6</a:t>
                      </a:r>
                      <a:endParaRPr lang="tr-TR" dirty="0"/>
                    </a:p>
                  </a:txBody>
                  <a:tcPr/>
                </a:tc>
                <a:tc>
                  <a:txBody>
                    <a:bodyPr/>
                    <a:lstStyle/>
                    <a:p>
                      <a:pPr algn="ctr"/>
                      <a:r>
                        <a:rPr lang="tr-TR" dirty="0" smtClean="0"/>
                        <a:t>1</a:t>
                      </a:r>
                      <a:endParaRPr lang="tr-TR" dirty="0"/>
                    </a:p>
                  </a:txBody>
                  <a:tcPr/>
                </a:tc>
                <a:tc>
                  <a:txBody>
                    <a:bodyPr/>
                    <a:lstStyle/>
                    <a:p>
                      <a:pPr algn="ctr"/>
                      <a:r>
                        <a:rPr lang="tr-TR" dirty="0" smtClean="0"/>
                        <a:t>4</a:t>
                      </a:r>
                      <a:endParaRPr lang="tr-TR" dirty="0"/>
                    </a:p>
                  </a:txBody>
                  <a:tcPr/>
                </a:tc>
                <a:tc>
                  <a:txBody>
                    <a:bodyPr/>
                    <a:lstStyle/>
                    <a:p>
                      <a:pPr algn="ctr"/>
                      <a:endParaRPr lang="tr-TR" dirty="0"/>
                    </a:p>
                  </a:txBody>
                  <a:tcPr/>
                </a:tc>
                <a:tc>
                  <a:txBody>
                    <a:bodyPr/>
                    <a:lstStyle/>
                    <a:p>
                      <a:pPr algn="ctr"/>
                      <a:endParaRPr lang="tr-TR" dirty="0"/>
                    </a:p>
                  </a:txBody>
                  <a:tcPr/>
                </a:tc>
                <a:tc>
                  <a:txBody>
                    <a:bodyPr/>
                    <a:lstStyle/>
                    <a:p>
                      <a:pPr algn="ctr"/>
                      <a:r>
                        <a:rPr lang="tr-TR" b="1" dirty="0" smtClean="0">
                          <a:solidFill>
                            <a:srgbClr val="FF0000"/>
                          </a:solidFill>
                        </a:rPr>
                        <a:t>21</a:t>
                      </a:r>
                      <a:endParaRPr lang="tr-TR" b="1" dirty="0">
                        <a:solidFill>
                          <a:srgbClr val="FF0000"/>
                        </a:solidFill>
                      </a:endParaRPr>
                    </a:p>
                  </a:txBody>
                  <a:tcPr/>
                </a:tc>
                <a:extLst>
                  <a:ext uri="{0D108BD9-81ED-4DB2-BD59-A6C34878D82A}">
                    <a16:rowId xmlns:a16="http://schemas.microsoft.com/office/drawing/2014/main" val="4164874132"/>
                  </a:ext>
                </a:extLst>
              </a:tr>
              <a:tr h="370840">
                <a:tc>
                  <a:txBody>
                    <a:bodyPr/>
                    <a:lstStyle/>
                    <a:p>
                      <a:r>
                        <a:rPr lang="tr-TR" dirty="0" smtClean="0"/>
                        <a:t>Kurtalan</a:t>
                      </a:r>
                      <a:r>
                        <a:rPr lang="tr-TR" baseline="0" dirty="0" smtClean="0"/>
                        <a:t> MYO</a:t>
                      </a:r>
                      <a:endParaRPr lang="tr-TR" dirty="0"/>
                    </a:p>
                  </a:txBody>
                  <a:tcPr/>
                </a:tc>
                <a:tc>
                  <a:txBody>
                    <a:bodyPr/>
                    <a:lstStyle/>
                    <a:p>
                      <a:pPr algn="ctr"/>
                      <a:r>
                        <a:rPr lang="tr-TR" dirty="0" smtClean="0"/>
                        <a:t>11</a:t>
                      </a:r>
                      <a:endParaRPr lang="tr-TR" dirty="0"/>
                    </a:p>
                  </a:txBody>
                  <a:tcPr/>
                </a:tc>
                <a:tc>
                  <a:txBody>
                    <a:bodyPr/>
                    <a:lstStyle/>
                    <a:p>
                      <a:pPr algn="ctr"/>
                      <a:r>
                        <a:rPr lang="tr-TR" dirty="0" smtClean="0"/>
                        <a:t>8</a:t>
                      </a:r>
                      <a:endParaRPr lang="tr-TR" dirty="0"/>
                    </a:p>
                  </a:txBody>
                  <a:tcPr/>
                </a:tc>
                <a:tc>
                  <a:txBody>
                    <a:bodyPr/>
                    <a:lstStyle/>
                    <a:p>
                      <a:pPr algn="ctr"/>
                      <a:endParaRPr lang="tr-TR" dirty="0"/>
                    </a:p>
                  </a:txBody>
                  <a:tcPr/>
                </a:tc>
                <a:tc>
                  <a:txBody>
                    <a:bodyPr/>
                    <a:lstStyle/>
                    <a:p>
                      <a:pPr algn="ctr"/>
                      <a:endParaRPr lang="tr-TR" dirty="0"/>
                    </a:p>
                  </a:txBody>
                  <a:tcPr/>
                </a:tc>
                <a:tc>
                  <a:txBody>
                    <a:bodyPr/>
                    <a:lstStyle/>
                    <a:p>
                      <a:pPr algn="ctr"/>
                      <a:endParaRPr lang="tr-TR" dirty="0"/>
                    </a:p>
                  </a:txBody>
                  <a:tcPr/>
                </a:tc>
                <a:tc>
                  <a:txBody>
                    <a:bodyPr/>
                    <a:lstStyle/>
                    <a:p>
                      <a:pPr algn="ctr"/>
                      <a:endParaRPr lang="tr-TR" dirty="0"/>
                    </a:p>
                  </a:txBody>
                  <a:tcPr/>
                </a:tc>
                <a:tc>
                  <a:txBody>
                    <a:bodyPr/>
                    <a:lstStyle/>
                    <a:p>
                      <a:pPr algn="ctr"/>
                      <a:r>
                        <a:rPr lang="tr-TR" b="1" dirty="0" smtClean="0">
                          <a:solidFill>
                            <a:srgbClr val="FF0000"/>
                          </a:solidFill>
                        </a:rPr>
                        <a:t>19</a:t>
                      </a:r>
                      <a:endParaRPr lang="tr-TR" b="1" dirty="0">
                        <a:solidFill>
                          <a:srgbClr val="FF0000"/>
                        </a:solidFill>
                      </a:endParaRPr>
                    </a:p>
                  </a:txBody>
                  <a:tcPr/>
                </a:tc>
                <a:extLst>
                  <a:ext uri="{0D108BD9-81ED-4DB2-BD59-A6C34878D82A}">
                    <a16:rowId xmlns:a16="http://schemas.microsoft.com/office/drawing/2014/main" val="547044864"/>
                  </a:ext>
                </a:extLst>
              </a:tr>
              <a:tr h="370840">
                <a:tc>
                  <a:txBody>
                    <a:bodyPr/>
                    <a:lstStyle/>
                    <a:p>
                      <a:r>
                        <a:rPr lang="tr-TR" dirty="0" smtClean="0"/>
                        <a:t>Eruh MYO</a:t>
                      </a:r>
                      <a:endParaRPr lang="tr-TR" dirty="0"/>
                    </a:p>
                  </a:txBody>
                  <a:tcPr/>
                </a:tc>
                <a:tc>
                  <a:txBody>
                    <a:bodyPr/>
                    <a:lstStyle/>
                    <a:p>
                      <a:pPr algn="ctr"/>
                      <a:r>
                        <a:rPr lang="tr-TR" dirty="0" smtClean="0"/>
                        <a:t>8</a:t>
                      </a:r>
                      <a:endParaRPr lang="tr-TR" dirty="0"/>
                    </a:p>
                  </a:txBody>
                  <a:tcPr/>
                </a:tc>
                <a:tc>
                  <a:txBody>
                    <a:bodyPr/>
                    <a:lstStyle/>
                    <a:p>
                      <a:pPr algn="ctr"/>
                      <a:r>
                        <a:rPr lang="tr-TR" dirty="0" smtClean="0"/>
                        <a:t>6</a:t>
                      </a:r>
                      <a:endParaRPr lang="tr-TR" dirty="0"/>
                    </a:p>
                  </a:txBody>
                  <a:tcPr/>
                </a:tc>
                <a:tc>
                  <a:txBody>
                    <a:bodyPr/>
                    <a:lstStyle/>
                    <a:p>
                      <a:pPr algn="ctr"/>
                      <a:endParaRPr lang="tr-TR" dirty="0"/>
                    </a:p>
                  </a:txBody>
                  <a:tcPr/>
                </a:tc>
                <a:tc>
                  <a:txBody>
                    <a:bodyPr/>
                    <a:lstStyle/>
                    <a:p>
                      <a:pPr algn="ctr"/>
                      <a:endParaRPr lang="tr-TR" dirty="0"/>
                    </a:p>
                  </a:txBody>
                  <a:tcPr/>
                </a:tc>
                <a:tc>
                  <a:txBody>
                    <a:bodyPr/>
                    <a:lstStyle/>
                    <a:p>
                      <a:pPr algn="ctr"/>
                      <a:endParaRPr lang="tr-TR" dirty="0"/>
                    </a:p>
                  </a:txBody>
                  <a:tcPr/>
                </a:tc>
                <a:tc>
                  <a:txBody>
                    <a:bodyPr/>
                    <a:lstStyle/>
                    <a:p>
                      <a:pPr algn="ctr"/>
                      <a:endParaRPr lang="tr-TR" dirty="0"/>
                    </a:p>
                  </a:txBody>
                  <a:tcPr/>
                </a:tc>
                <a:tc>
                  <a:txBody>
                    <a:bodyPr/>
                    <a:lstStyle/>
                    <a:p>
                      <a:pPr algn="ctr"/>
                      <a:r>
                        <a:rPr lang="tr-TR" b="1" dirty="0" smtClean="0">
                          <a:solidFill>
                            <a:srgbClr val="FF0000"/>
                          </a:solidFill>
                        </a:rPr>
                        <a:t>14</a:t>
                      </a:r>
                      <a:endParaRPr lang="tr-TR" b="1" dirty="0">
                        <a:solidFill>
                          <a:srgbClr val="FF0000"/>
                        </a:solidFill>
                      </a:endParaRPr>
                    </a:p>
                  </a:txBody>
                  <a:tcPr/>
                </a:tc>
                <a:extLst>
                  <a:ext uri="{0D108BD9-81ED-4DB2-BD59-A6C34878D82A}">
                    <a16:rowId xmlns:a16="http://schemas.microsoft.com/office/drawing/2014/main" val="3037623369"/>
                  </a:ext>
                </a:extLst>
              </a:tr>
              <a:tr h="370840">
                <a:tc>
                  <a:txBody>
                    <a:bodyPr/>
                    <a:lstStyle/>
                    <a:p>
                      <a:r>
                        <a:rPr lang="tr-TR" dirty="0" smtClean="0"/>
                        <a:t>Genel Toplam</a:t>
                      </a:r>
                      <a:endParaRPr lang="tr-TR" dirty="0"/>
                    </a:p>
                  </a:txBody>
                  <a:tcPr/>
                </a:tc>
                <a:tc>
                  <a:txBody>
                    <a:bodyPr/>
                    <a:lstStyle/>
                    <a:p>
                      <a:pPr algn="ctr"/>
                      <a:r>
                        <a:rPr lang="tr-TR" dirty="0" smtClean="0"/>
                        <a:t>96</a:t>
                      </a:r>
                      <a:endParaRPr lang="tr-TR" dirty="0"/>
                    </a:p>
                  </a:txBody>
                  <a:tcPr/>
                </a:tc>
                <a:tc>
                  <a:txBody>
                    <a:bodyPr/>
                    <a:lstStyle/>
                    <a:p>
                      <a:pPr algn="ctr"/>
                      <a:r>
                        <a:rPr lang="tr-TR" dirty="0" smtClean="0"/>
                        <a:t>36</a:t>
                      </a:r>
                      <a:endParaRPr lang="tr-TR" dirty="0"/>
                    </a:p>
                  </a:txBody>
                  <a:tcPr/>
                </a:tc>
                <a:tc>
                  <a:txBody>
                    <a:bodyPr/>
                    <a:lstStyle/>
                    <a:p>
                      <a:pPr algn="ctr"/>
                      <a:r>
                        <a:rPr lang="tr-TR" dirty="0" smtClean="0"/>
                        <a:t>199</a:t>
                      </a:r>
                      <a:endParaRPr lang="tr-TR" dirty="0"/>
                    </a:p>
                  </a:txBody>
                  <a:tcPr/>
                </a:tc>
                <a:tc>
                  <a:txBody>
                    <a:bodyPr/>
                    <a:lstStyle/>
                    <a:p>
                      <a:pPr algn="ctr"/>
                      <a:r>
                        <a:rPr lang="tr-TR" dirty="0" smtClean="0"/>
                        <a:t>148</a:t>
                      </a:r>
                      <a:endParaRPr lang="tr-TR" dirty="0"/>
                    </a:p>
                  </a:txBody>
                  <a:tcPr/>
                </a:tc>
                <a:tc>
                  <a:txBody>
                    <a:bodyPr/>
                    <a:lstStyle/>
                    <a:p>
                      <a:pPr algn="ctr"/>
                      <a:r>
                        <a:rPr lang="tr-TR" dirty="0" smtClean="0"/>
                        <a:t>9</a:t>
                      </a:r>
                      <a:endParaRPr lang="tr-TR" dirty="0"/>
                    </a:p>
                  </a:txBody>
                  <a:tcPr/>
                </a:tc>
                <a:tc>
                  <a:txBody>
                    <a:bodyPr/>
                    <a:lstStyle/>
                    <a:p>
                      <a:pPr algn="ctr"/>
                      <a:r>
                        <a:rPr lang="tr-TR" dirty="0" smtClean="0"/>
                        <a:t>18</a:t>
                      </a:r>
                      <a:endParaRPr lang="tr-TR" dirty="0"/>
                    </a:p>
                  </a:txBody>
                  <a:tcPr/>
                </a:tc>
                <a:tc>
                  <a:txBody>
                    <a:bodyPr/>
                    <a:lstStyle/>
                    <a:p>
                      <a:pPr algn="ctr"/>
                      <a:r>
                        <a:rPr lang="tr-TR" b="1" dirty="0" smtClean="0">
                          <a:solidFill>
                            <a:srgbClr val="FF0000"/>
                          </a:solidFill>
                        </a:rPr>
                        <a:t>506</a:t>
                      </a:r>
                      <a:endParaRPr lang="tr-TR" b="1" dirty="0">
                        <a:solidFill>
                          <a:srgbClr val="FF0000"/>
                        </a:solidFill>
                      </a:endParaRPr>
                    </a:p>
                  </a:txBody>
                  <a:tcPr/>
                </a:tc>
                <a:extLst>
                  <a:ext uri="{0D108BD9-81ED-4DB2-BD59-A6C34878D82A}">
                    <a16:rowId xmlns:a16="http://schemas.microsoft.com/office/drawing/2014/main" val="332998716"/>
                  </a:ext>
                </a:extLst>
              </a:tr>
            </a:tbl>
          </a:graphicData>
        </a:graphic>
      </p:graphicFrame>
      <p:graphicFrame>
        <p:nvGraphicFramePr>
          <p:cNvPr id="5" name="Tablo 4"/>
          <p:cNvGraphicFramePr>
            <a:graphicFrameLocks noGrp="1"/>
          </p:cNvGraphicFramePr>
          <p:nvPr>
            <p:extLst>
              <p:ext uri="{D42A27DB-BD31-4B8C-83A1-F6EECF244321}">
                <p14:modId xmlns:p14="http://schemas.microsoft.com/office/powerpoint/2010/main" val="2296538231"/>
              </p:ext>
            </p:extLst>
          </p:nvPr>
        </p:nvGraphicFramePr>
        <p:xfrm>
          <a:off x="5186388" y="5315568"/>
          <a:ext cx="6546963" cy="741680"/>
        </p:xfrm>
        <a:graphic>
          <a:graphicData uri="http://schemas.openxmlformats.org/drawingml/2006/table">
            <a:tbl>
              <a:tblPr firstRow="1" bandRow="1">
                <a:tableStyleId>{5C22544A-7EE6-4342-B048-85BDC9FD1C3A}</a:tableStyleId>
              </a:tblPr>
              <a:tblGrid>
                <a:gridCol w="2456875">
                  <a:extLst>
                    <a:ext uri="{9D8B030D-6E8A-4147-A177-3AD203B41FA5}">
                      <a16:colId xmlns:a16="http://schemas.microsoft.com/office/drawing/2014/main" val="2975512768"/>
                    </a:ext>
                  </a:extLst>
                </a:gridCol>
                <a:gridCol w="806334">
                  <a:extLst>
                    <a:ext uri="{9D8B030D-6E8A-4147-A177-3AD203B41FA5}">
                      <a16:colId xmlns:a16="http://schemas.microsoft.com/office/drawing/2014/main" val="3754504195"/>
                    </a:ext>
                  </a:extLst>
                </a:gridCol>
                <a:gridCol w="819885">
                  <a:extLst>
                    <a:ext uri="{9D8B030D-6E8A-4147-A177-3AD203B41FA5}">
                      <a16:colId xmlns:a16="http://schemas.microsoft.com/office/drawing/2014/main" val="683446744"/>
                    </a:ext>
                  </a:extLst>
                </a:gridCol>
                <a:gridCol w="775376">
                  <a:extLst>
                    <a:ext uri="{9D8B030D-6E8A-4147-A177-3AD203B41FA5}">
                      <a16:colId xmlns:a16="http://schemas.microsoft.com/office/drawing/2014/main" val="3618219396"/>
                    </a:ext>
                  </a:extLst>
                </a:gridCol>
                <a:gridCol w="775376">
                  <a:extLst>
                    <a:ext uri="{9D8B030D-6E8A-4147-A177-3AD203B41FA5}">
                      <a16:colId xmlns:a16="http://schemas.microsoft.com/office/drawing/2014/main" val="1897458737"/>
                    </a:ext>
                  </a:extLst>
                </a:gridCol>
                <a:gridCol w="913117">
                  <a:extLst>
                    <a:ext uri="{9D8B030D-6E8A-4147-A177-3AD203B41FA5}">
                      <a16:colId xmlns:a16="http://schemas.microsoft.com/office/drawing/2014/main" val="942578578"/>
                    </a:ext>
                  </a:extLst>
                </a:gridCol>
              </a:tblGrid>
              <a:tr h="370840">
                <a:tc>
                  <a:txBody>
                    <a:bodyPr/>
                    <a:lstStyle/>
                    <a:p>
                      <a:r>
                        <a:rPr lang="tr-TR" dirty="0" smtClean="0"/>
                        <a:t>Yıl</a:t>
                      </a:r>
                      <a:endParaRPr lang="tr-TR" dirty="0"/>
                    </a:p>
                  </a:txBody>
                  <a:tcPr/>
                </a:tc>
                <a:tc>
                  <a:txBody>
                    <a:bodyPr/>
                    <a:lstStyle/>
                    <a:p>
                      <a:pPr algn="ctr"/>
                      <a:r>
                        <a:rPr lang="tr-TR" dirty="0" smtClean="0"/>
                        <a:t>2014</a:t>
                      </a:r>
                      <a:endParaRPr lang="tr-TR" dirty="0"/>
                    </a:p>
                  </a:txBody>
                  <a:tcPr/>
                </a:tc>
                <a:tc>
                  <a:txBody>
                    <a:bodyPr/>
                    <a:lstStyle/>
                    <a:p>
                      <a:pPr algn="ctr"/>
                      <a:r>
                        <a:rPr lang="tr-TR" dirty="0" smtClean="0"/>
                        <a:t>2015</a:t>
                      </a:r>
                      <a:endParaRPr lang="tr-TR" dirty="0"/>
                    </a:p>
                  </a:txBody>
                  <a:tcPr/>
                </a:tc>
                <a:tc>
                  <a:txBody>
                    <a:bodyPr/>
                    <a:lstStyle/>
                    <a:p>
                      <a:pPr algn="ctr"/>
                      <a:r>
                        <a:rPr lang="tr-TR" dirty="0" smtClean="0"/>
                        <a:t>2016</a:t>
                      </a:r>
                      <a:endParaRPr lang="tr-TR" dirty="0"/>
                    </a:p>
                  </a:txBody>
                  <a:tcPr/>
                </a:tc>
                <a:tc>
                  <a:txBody>
                    <a:bodyPr/>
                    <a:lstStyle/>
                    <a:p>
                      <a:pPr algn="ctr"/>
                      <a:r>
                        <a:rPr lang="tr-TR" dirty="0" smtClean="0"/>
                        <a:t>2017</a:t>
                      </a:r>
                      <a:endParaRPr lang="tr-TR" dirty="0"/>
                    </a:p>
                  </a:txBody>
                  <a:tcPr/>
                </a:tc>
                <a:tc>
                  <a:txBody>
                    <a:bodyPr/>
                    <a:lstStyle/>
                    <a:p>
                      <a:pPr algn="ctr"/>
                      <a:r>
                        <a:rPr lang="tr-TR" dirty="0" smtClean="0"/>
                        <a:t>2018</a:t>
                      </a:r>
                      <a:endParaRPr lang="tr-TR" dirty="0"/>
                    </a:p>
                  </a:txBody>
                  <a:tcPr/>
                </a:tc>
                <a:extLst>
                  <a:ext uri="{0D108BD9-81ED-4DB2-BD59-A6C34878D82A}">
                    <a16:rowId xmlns:a16="http://schemas.microsoft.com/office/drawing/2014/main" val="168613906"/>
                  </a:ext>
                </a:extLst>
              </a:tr>
              <a:tr h="370840">
                <a:tc>
                  <a:txBody>
                    <a:bodyPr/>
                    <a:lstStyle/>
                    <a:p>
                      <a:r>
                        <a:rPr lang="tr-TR" dirty="0" smtClean="0"/>
                        <a:t>Kamera</a:t>
                      </a:r>
                      <a:r>
                        <a:rPr lang="tr-TR" baseline="0" dirty="0" smtClean="0"/>
                        <a:t> Sayılarımız</a:t>
                      </a:r>
                      <a:endParaRPr lang="tr-TR" dirty="0"/>
                    </a:p>
                  </a:txBody>
                  <a:tcPr/>
                </a:tc>
                <a:tc>
                  <a:txBody>
                    <a:bodyPr/>
                    <a:lstStyle/>
                    <a:p>
                      <a:pPr algn="ctr"/>
                      <a:r>
                        <a:rPr lang="tr-TR" dirty="0" smtClean="0"/>
                        <a:t>181</a:t>
                      </a:r>
                      <a:endParaRPr lang="tr-TR" dirty="0"/>
                    </a:p>
                  </a:txBody>
                  <a:tcPr/>
                </a:tc>
                <a:tc>
                  <a:txBody>
                    <a:bodyPr/>
                    <a:lstStyle/>
                    <a:p>
                      <a:pPr algn="ctr"/>
                      <a:r>
                        <a:rPr lang="tr-TR" dirty="0" smtClean="0"/>
                        <a:t>239</a:t>
                      </a:r>
                      <a:endParaRPr lang="tr-TR" dirty="0"/>
                    </a:p>
                  </a:txBody>
                  <a:tcPr/>
                </a:tc>
                <a:tc>
                  <a:txBody>
                    <a:bodyPr/>
                    <a:lstStyle/>
                    <a:p>
                      <a:pPr algn="ctr"/>
                      <a:r>
                        <a:rPr lang="tr-TR" dirty="0" smtClean="0"/>
                        <a:t>397</a:t>
                      </a:r>
                      <a:endParaRPr lang="tr-TR" dirty="0"/>
                    </a:p>
                  </a:txBody>
                  <a:tcPr/>
                </a:tc>
                <a:tc>
                  <a:txBody>
                    <a:bodyPr/>
                    <a:lstStyle/>
                    <a:p>
                      <a:pPr algn="ctr"/>
                      <a:r>
                        <a:rPr lang="tr-TR" dirty="0" smtClean="0"/>
                        <a:t>456</a:t>
                      </a:r>
                      <a:endParaRPr lang="tr-TR" dirty="0"/>
                    </a:p>
                  </a:txBody>
                  <a:tcPr/>
                </a:tc>
                <a:tc>
                  <a:txBody>
                    <a:bodyPr/>
                    <a:lstStyle/>
                    <a:p>
                      <a:pPr algn="ctr"/>
                      <a:r>
                        <a:rPr lang="tr-TR" dirty="0" smtClean="0"/>
                        <a:t>506</a:t>
                      </a:r>
                      <a:endParaRPr lang="tr-TR" dirty="0"/>
                    </a:p>
                  </a:txBody>
                  <a:tcPr/>
                </a:tc>
                <a:extLst>
                  <a:ext uri="{0D108BD9-81ED-4DB2-BD59-A6C34878D82A}">
                    <a16:rowId xmlns:a16="http://schemas.microsoft.com/office/drawing/2014/main" val="168914669"/>
                  </a:ext>
                </a:extLst>
              </a:tr>
            </a:tbl>
          </a:graphicData>
        </a:graphic>
      </p:graphicFrame>
    </p:spTree>
    <p:extLst>
      <p:ext uri="{BB962C8B-B14F-4D97-AF65-F5344CB8AC3E}">
        <p14:creationId xmlns:p14="http://schemas.microsoft.com/office/powerpoint/2010/main" val="2141716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2018 YILI FAALİYETLERİMİZ</a:t>
            </a:r>
            <a:endParaRPr lang="tr-TR" sz="2400" b="1" dirty="0"/>
          </a:p>
        </p:txBody>
      </p:sp>
      <p:sp>
        <p:nvSpPr>
          <p:cNvPr id="3" name="Metin kutusu 2"/>
          <p:cNvSpPr txBox="1"/>
          <p:nvPr/>
        </p:nvSpPr>
        <p:spPr>
          <a:xfrm>
            <a:off x="1776845" y="1100931"/>
            <a:ext cx="3360419" cy="369332"/>
          </a:xfrm>
          <a:prstGeom prst="rect">
            <a:avLst/>
          </a:prstGeom>
          <a:noFill/>
        </p:spPr>
        <p:txBody>
          <a:bodyPr wrap="square" rtlCol="0">
            <a:spAutoFit/>
          </a:bodyPr>
          <a:lstStyle/>
          <a:p>
            <a:r>
              <a:rPr lang="tr-TR" b="1" dirty="0" smtClean="0">
                <a:solidFill>
                  <a:schemeClr val="accent2">
                    <a:lumMod val="75000"/>
                  </a:schemeClr>
                </a:solidFill>
              </a:rPr>
              <a:t>Fiber Optik Alt Yapısı</a:t>
            </a:r>
            <a:endParaRPr lang="tr-TR" b="1" dirty="0">
              <a:solidFill>
                <a:schemeClr val="accent2">
                  <a:lumMod val="75000"/>
                </a:schemeClr>
              </a:solidFill>
            </a:endParaRPr>
          </a:p>
        </p:txBody>
      </p:sp>
      <p:sp>
        <p:nvSpPr>
          <p:cNvPr id="4" name="Metin kutusu 3"/>
          <p:cNvSpPr txBox="1"/>
          <p:nvPr/>
        </p:nvSpPr>
        <p:spPr>
          <a:xfrm>
            <a:off x="755441" y="1454451"/>
            <a:ext cx="10815875" cy="923330"/>
          </a:xfrm>
          <a:prstGeom prst="rect">
            <a:avLst/>
          </a:prstGeom>
          <a:noFill/>
        </p:spPr>
        <p:txBody>
          <a:bodyPr wrap="square" rtlCol="0">
            <a:spAutoFit/>
          </a:bodyPr>
          <a:lstStyle/>
          <a:p>
            <a:pPr algn="just"/>
            <a:r>
              <a:rPr lang="tr-TR" dirty="0" err="1" smtClean="0"/>
              <a:t>Kezer</a:t>
            </a:r>
            <a:r>
              <a:rPr lang="tr-TR" dirty="0" smtClean="0"/>
              <a:t> Yerleşkesinde bulunan Fiber Optik Kablo şebekesi tekrar düzenlendi. Sistem Odası ile Kütüphane önündeki </a:t>
            </a:r>
            <a:r>
              <a:rPr lang="tr-TR" dirty="0" err="1" smtClean="0"/>
              <a:t>menhol</a:t>
            </a:r>
            <a:r>
              <a:rPr lang="tr-TR" dirty="0" smtClean="0"/>
              <a:t> arasına 450 metre uzunluğunda 2 x 72 </a:t>
            </a:r>
            <a:r>
              <a:rPr lang="tr-TR" dirty="0" err="1" smtClean="0"/>
              <a:t>core</a:t>
            </a:r>
            <a:r>
              <a:rPr lang="tr-TR" dirty="0" smtClean="0"/>
              <a:t> Fiber Optik kablo çekilerek mevcut kapasite 2 katına çıkarıldı ve Daha önce Sistem Odasında sonlanmayan F/O  kablolar yeni yapılan Sistem Odasına sonlandırıldı.</a:t>
            </a:r>
            <a:endParaRPr lang="tr-TR" dirty="0"/>
          </a:p>
        </p:txBody>
      </p:sp>
      <p:pic>
        <p:nvPicPr>
          <p:cNvPr id="5" name="Resim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9461" y="2992269"/>
            <a:ext cx="1854500" cy="2988406"/>
          </a:xfrm>
          <a:prstGeom prst="rect">
            <a:avLst/>
          </a:prstGeom>
        </p:spPr>
      </p:pic>
      <p:pic>
        <p:nvPicPr>
          <p:cNvPr id="7" name="Resim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54676" y="2992269"/>
            <a:ext cx="1817482" cy="2980918"/>
          </a:xfrm>
          <a:prstGeom prst="rect">
            <a:avLst/>
          </a:prstGeom>
        </p:spPr>
      </p:pic>
      <p:sp>
        <p:nvSpPr>
          <p:cNvPr id="8" name="Metin kutusu 7"/>
          <p:cNvSpPr txBox="1"/>
          <p:nvPr/>
        </p:nvSpPr>
        <p:spPr>
          <a:xfrm>
            <a:off x="4878247" y="2463249"/>
            <a:ext cx="2750775" cy="338554"/>
          </a:xfrm>
          <a:prstGeom prst="rect">
            <a:avLst/>
          </a:prstGeom>
          <a:noFill/>
        </p:spPr>
        <p:txBody>
          <a:bodyPr wrap="square" rtlCol="0">
            <a:spAutoFit/>
          </a:bodyPr>
          <a:lstStyle/>
          <a:p>
            <a:r>
              <a:rPr lang="tr-TR" sz="1600" dirty="0" smtClean="0"/>
              <a:t>Mühendislik Fakültesi C Blok</a:t>
            </a:r>
            <a:endParaRPr lang="tr-TR" sz="1600" dirty="0"/>
          </a:p>
        </p:txBody>
      </p:sp>
      <p:sp>
        <p:nvSpPr>
          <p:cNvPr id="9" name="Metin kutusu 8"/>
          <p:cNvSpPr txBox="1"/>
          <p:nvPr/>
        </p:nvSpPr>
        <p:spPr>
          <a:xfrm>
            <a:off x="301856" y="2715130"/>
            <a:ext cx="1263534" cy="276999"/>
          </a:xfrm>
          <a:prstGeom prst="rect">
            <a:avLst/>
          </a:prstGeom>
          <a:noFill/>
        </p:spPr>
        <p:txBody>
          <a:bodyPr wrap="square" rtlCol="0">
            <a:spAutoFit/>
          </a:bodyPr>
          <a:lstStyle/>
          <a:p>
            <a:r>
              <a:rPr lang="tr-TR" sz="1200" dirty="0" smtClean="0"/>
              <a:t>Eski Hali</a:t>
            </a:r>
            <a:endParaRPr lang="tr-TR" sz="1200" dirty="0"/>
          </a:p>
        </p:txBody>
      </p:sp>
      <p:sp>
        <p:nvSpPr>
          <p:cNvPr id="10" name="Metin kutusu 9"/>
          <p:cNvSpPr txBox="1"/>
          <p:nvPr/>
        </p:nvSpPr>
        <p:spPr>
          <a:xfrm>
            <a:off x="2610196" y="2709977"/>
            <a:ext cx="1263534" cy="276999"/>
          </a:xfrm>
          <a:prstGeom prst="rect">
            <a:avLst/>
          </a:prstGeom>
          <a:noFill/>
        </p:spPr>
        <p:txBody>
          <a:bodyPr wrap="square" rtlCol="0">
            <a:spAutoFit/>
          </a:bodyPr>
          <a:lstStyle/>
          <a:p>
            <a:r>
              <a:rPr lang="tr-TR" sz="1200" dirty="0" smtClean="0"/>
              <a:t>Yeni Hali</a:t>
            </a:r>
            <a:endParaRPr lang="tr-TR" sz="1200" dirty="0"/>
          </a:p>
        </p:txBody>
      </p:sp>
      <p:pic>
        <p:nvPicPr>
          <p:cNvPr id="11" name="Resim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77789" y="2992269"/>
            <a:ext cx="1613262" cy="2967956"/>
          </a:xfrm>
          <a:prstGeom prst="rect">
            <a:avLst/>
          </a:prstGeom>
        </p:spPr>
      </p:pic>
      <p:pic>
        <p:nvPicPr>
          <p:cNvPr id="12" name="Resim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04350" y="2978691"/>
            <a:ext cx="1669475" cy="2973221"/>
          </a:xfrm>
          <a:prstGeom prst="rect">
            <a:avLst/>
          </a:prstGeom>
        </p:spPr>
      </p:pic>
      <p:sp>
        <p:nvSpPr>
          <p:cNvPr id="13" name="Metin kutusu 12"/>
          <p:cNvSpPr txBox="1"/>
          <p:nvPr/>
        </p:nvSpPr>
        <p:spPr>
          <a:xfrm>
            <a:off x="903490" y="2467623"/>
            <a:ext cx="2750775" cy="338554"/>
          </a:xfrm>
          <a:prstGeom prst="rect">
            <a:avLst/>
          </a:prstGeom>
          <a:noFill/>
        </p:spPr>
        <p:txBody>
          <a:bodyPr wrap="square" rtlCol="0">
            <a:spAutoFit/>
          </a:bodyPr>
          <a:lstStyle/>
          <a:p>
            <a:r>
              <a:rPr lang="tr-TR" sz="1600" dirty="0" smtClean="0"/>
              <a:t>Mühendislik Fakültesi A Blok</a:t>
            </a:r>
            <a:endParaRPr lang="tr-TR" sz="1600" dirty="0"/>
          </a:p>
        </p:txBody>
      </p:sp>
      <p:sp>
        <p:nvSpPr>
          <p:cNvPr id="15" name="Metin kutusu 14"/>
          <p:cNvSpPr txBox="1"/>
          <p:nvPr/>
        </p:nvSpPr>
        <p:spPr>
          <a:xfrm>
            <a:off x="4680644" y="2743901"/>
            <a:ext cx="1263534" cy="276999"/>
          </a:xfrm>
          <a:prstGeom prst="rect">
            <a:avLst/>
          </a:prstGeom>
          <a:noFill/>
        </p:spPr>
        <p:txBody>
          <a:bodyPr wrap="square" rtlCol="0">
            <a:spAutoFit/>
          </a:bodyPr>
          <a:lstStyle/>
          <a:p>
            <a:r>
              <a:rPr lang="tr-TR" sz="1200" dirty="0" smtClean="0"/>
              <a:t>Eski Hali</a:t>
            </a:r>
            <a:endParaRPr lang="tr-TR" sz="1200" dirty="0"/>
          </a:p>
        </p:txBody>
      </p:sp>
      <p:sp>
        <p:nvSpPr>
          <p:cNvPr id="16" name="Metin kutusu 15"/>
          <p:cNvSpPr txBox="1"/>
          <p:nvPr/>
        </p:nvSpPr>
        <p:spPr>
          <a:xfrm>
            <a:off x="6494137" y="2723877"/>
            <a:ext cx="1263534" cy="276999"/>
          </a:xfrm>
          <a:prstGeom prst="rect">
            <a:avLst/>
          </a:prstGeom>
          <a:noFill/>
        </p:spPr>
        <p:txBody>
          <a:bodyPr wrap="square" rtlCol="0">
            <a:spAutoFit/>
          </a:bodyPr>
          <a:lstStyle/>
          <a:p>
            <a:r>
              <a:rPr lang="tr-TR" sz="1200" dirty="0" smtClean="0"/>
              <a:t>Yeni Hali</a:t>
            </a:r>
            <a:endParaRPr lang="tr-TR" sz="1200" dirty="0"/>
          </a:p>
        </p:txBody>
      </p:sp>
      <p:pic>
        <p:nvPicPr>
          <p:cNvPr id="18" name="Resim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071153" y="2952157"/>
            <a:ext cx="1703542" cy="2999756"/>
          </a:xfrm>
          <a:prstGeom prst="rect">
            <a:avLst/>
          </a:prstGeom>
        </p:spPr>
      </p:pic>
      <p:pic>
        <p:nvPicPr>
          <p:cNvPr id="19" name="Resim 1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415313" y="2960467"/>
            <a:ext cx="1556671" cy="2999758"/>
          </a:xfrm>
          <a:prstGeom prst="rect">
            <a:avLst/>
          </a:prstGeom>
        </p:spPr>
      </p:pic>
      <p:sp>
        <p:nvSpPr>
          <p:cNvPr id="20" name="Metin kutusu 19"/>
          <p:cNvSpPr txBox="1"/>
          <p:nvPr/>
        </p:nvSpPr>
        <p:spPr>
          <a:xfrm>
            <a:off x="9218761" y="2457481"/>
            <a:ext cx="1758338" cy="338554"/>
          </a:xfrm>
          <a:prstGeom prst="rect">
            <a:avLst/>
          </a:prstGeom>
          <a:noFill/>
        </p:spPr>
        <p:txBody>
          <a:bodyPr wrap="square" rtlCol="0">
            <a:spAutoFit/>
          </a:bodyPr>
          <a:lstStyle/>
          <a:p>
            <a:r>
              <a:rPr lang="tr-TR" sz="1600" dirty="0" smtClean="0"/>
              <a:t>Rektörlük Blok</a:t>
            </a:r>
            <a:endParaRPr lang="tr-TR" sz="1600" dirty="0"/>
          </a:p>
        </p:txBody>
      </p:sp>
      <p:sp>
        <p:nvSpPr>
          <p:cNvPr id="21" name="Metin kutusu 20"/>
          <p:cNvSpPr txBox="1"/>
          <p:nvPr/>
        </p:nvSpPr>
        <p:spPr>
          <a:xfrm>
            <a:off x="8516231" y="2717085"/>
            <a:ext cx="1263534" cy="276999"/>
          </a:xfrm>
          <a:prstGeom prst="rect">
            <a:avLst/>
          </a:prstGeom>
          <a:noFill/>
        </p:spPr>
        <p:txBody>
          <a:bodyPr wrap="square" rtlCol="0">
            <a:spAutoFit/>
          </a:bodyPr>
          <a:lstStyle/>
          <a:p>
            <a:r>
              <a:rPr lang="tr-TR" sz="1200" dirty="0" smtClean="0"/>
              <a:t>Eski Hali</a:t>
            </a:r>
            <a:endParaRPr lang="tr-TR" sz="1200" dirty="0"/>
          </a:p>
        </p:txBody>
      </p:sp>
      <p:sp>
        <p:nvSpPr>
          <p:cNvPr id="22" name="Metin kutusu 21"/>
          <p:cNvSpPr txBox="1"/>
          <p:nvPr/>
        </p:nvSpPr>
        <p:spPr>
          <a:xfrm>
            <a:off x="10029839" y="2680434"/>
            <a:ext cx="1263534" cy="276999"/>
          </a:xfrm>
          <a:prstGeom prst="rect">
            <a:avLst/>
          </a:prstGeom>
          <a:noFill/>
        </p:spPr>
        <p:txBody>
          <a:bodyPr wrap="square" rtlCol="0">
            <a:spAutoFit/>
          </a:bodyPr>
          <a:lstStyle/>
          <a:p>
            <a:r>
              <a:rPr lang="tr-TR" sz="1200" dirty="0" smtClean="0"/>
              <a:t>Yeni Hali</a:t>
            </a:r>
            <a:endParaRPr lang="tr-TR" sz="1200" dirty="0"/>
          </a:p>
        </p:txBody>
      </p:sp>
    </p:spTree>
    <p:extLst>
      <p:ext uri="{BB962C8B-B14F-4D97-AF65-F5344CB8AC3E}">
        <p14:creationId xmlns:p14="http://schemas.microsoft.com/office/powerpoint/2010/main" val="2615190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2018 YILI FAALİYETLERİMİZ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Metin kutusu 2"/>
          <p:cNvSpPr txBox="1"/>
          <p:nvPr/>
        </p:nvSpPr>
        <p:spPr>
          <a:xfrm>
            <a:off x="1776845" y="1100931"/>
            <a:ext cx="532222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schemeClr val="accent2">
                    <a:lumMod val="75000"/>
                  </a:schemeClr>
                </a:solidFill>
                <a:effectLst/>
                <a:uLnTx/>
                <a:uFillTx/>
                <a:latin typeface="Calibri"/>
              </a:rPr>
              <a:t>Sistem Odasına</a:t>
            </a:r>
            <a:r>
              <a:rPr kumimoji="0" lang="tr-TR" sz="1800" b="1" i="0" u="none" strike="noStrike" kern="1200" cap="none" spc="0" normalizeH="0" noProof="0" dirty="0" smtClean="0">
                <a:ln>
                  <a:noFill/>
                </a:ln>
                <a:solidFill>
                  <a:schemeClr val="accent2">
                    <a:lumMod val="75000"/>
                  </a:schemeClr>
                </a:solidFill>
                <a:effectLst/>
                <a:uLnTx/>
                <a:uFillTx/>
                <a:latin typeface="Calibri"/>
              </a:rPr>
              <a:t> Enerji </a:t>
            </a:r>
            <a:r>
              <a:rPr lang="tr-TR" b="1" dirty="0">
                <a:solidFill>
                  <a:schemeClr val="accent2">
                    <a:lumMod val="75000"/>
                  </a:schemeClr>
                </a:solidFill>
                <a:latin typeface="Calibri"/>
              </a:rPr>
              <a:t> </a:t>
            </a:r>
            <a:r>
              <a:rPr lang="tr-TR" b="1" dirty="0" smtClean="0">
                <a:solidFill>
                  <a:schemeClr val="accent2">
                    <a:lumMod val="75000"/>
                  </a:schemeClr>
                </a:solidFill>
                <a:latin typeface="Calibri"/>
              </a:rPr>
              <a:t>Hattı Çekilmesi </a:t>
            </a:r>
            <a:endParaRPr kumimoji="0" lang="tr-TR" sz="1800" b="1" i="0" u="none" strike="noStrike" kern="1200" cap="none" spc="0" normalizeH="0" baseline="0" noProof="0" dirty="0">
              <a:ln>
                <a:noFill/>
              </a:ln>
              <a:solidFill>
                <a:schemeClr val="accent2">
                  <a:lumMod val="75000"/>
                </a:schemeClr>
              </a:solidFill>
              <a:effectLst/>
              <a:uLnTx/>
              <a:uFillTx/>
              <a:latin typeface="Calibri"/>
            </a:endParaRPr>
          </a:p>
        </p:txBody>
      </p:sp>
      <p:sp>
        <p:nvSpPr>
          <p:cNvPr id="4" name="Metin kutusu 3"/>
          <p:cNvSpPr txBox="1"/>
          <p:nvPr/>
        </p:nvSpPr>
        <p:spPr>
          <a:xfrm>
            <a:off x="382385" y="1454451"/>
            <a:ext cx="11463251" cy="646331"/>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tr-TR" sz="1800" b="0" i="0" u="none" strike="noStrike" kern="1200" cap="none" spc="0" normalizeH="0" baseline="0" noProof="0" dirty="0" smtClean="0">
                <a:ln>
                  <a:noFill/>
                </a:ln>
                <a:solidFill>
                  <a:prstClr val="black"/>
                </a:solidFill>
                <a:effectLst/>
                <a:uLnTx/>
                <a:uFillTx/>
                <a:latin typeface="Calibri"/>
                <a:ea typeface="+mn-ea"/>
                <a:cs typeface="+mn-cs"/>
              </a:rPr>
              <a:t>Rektörlük B Blok’ta yeni yapılan Sistem</a:t>
            </a:r>
            <a:r>
              <a:rPr kumimoji="0" lang="tr-TR" sz="1800" b="0" i="0" u="none" strike="noStrike" kern="1200" cap="none" spc="0" normalizeH="0" noProof="0" dirty="0" smtClean="0">
                <a:ln>
                  <a:noFill/>
                </a:ln>
                <a:solidFill>
                  <a:prstClr val="black"/>
                </a:solidFill>
                <a:effectLst/>
                <a:uLnTx/>
                <a:uFillTx/>
                <a:latin typeface="Calibri"/>
                <a:ea typeface="+mn-ea"/>
                <a:cs typeface="+mn-cs"/>
              </a:rPr>
              <a:t> Odasına Yapı İşleri Teknik Daire Başkanlığı ile koordineli olarak 110 metre uzunluğunda 4x50+25 mm enerji hattı elemanlarımızca çekilmiştir.</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92972" y="2172609"/>
            <a:ext cx="1984230" cy="3823854"/>
          </a:xfrm>
          <a:prstGeom prst="rect">
            <a:avLst/>
          </a:prstGeom>
        </p:spPr>
      </p:pic>
      <p:pic>
        <p:nvPicPr>
          <p:cNvPr id="9" name="Resim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90052" y="2172608"/>
            <a:ext cx="2108835" cy="3820867"/>
          </a:xfrm>
          <a:prstGeom prst="rect">
            <a:avLst/>
          </a:prstGeom>
        </p:spPr>
      </p:pic>
      <p:pic>
        <p:nvPicPr>
          <p:cNvPr id="10" name="Resim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2385" y="2235799"/>
            <a:ext cx="3605298" cy="2027980"/>
          </a:xfrm>
          <a:prstGeom prst="rect">
            <a:avLst/>
          </a:prstGeom>
        </p:spPr>
      </p:pic>
      <p:pic>
        <p:nvPicPr>
          <p:cNvPr id="11" name="Resim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74823" y="3965496"/>
            <a:ext cx="3605299" cy="2027980"/>
          </a:xfrm>
          <a:prstGeom prst="rect">
            <a:avLst/>
          </a:prstGeom>
        </p:spPr>
      </p:pic>
      <p:pic>
        <p:nvPicPr>
          <p:cNvPr id="13" name="Resim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411737" y="2175595"/>
            <a:ext cx="2148840" cy="3817880"/>
          </a:xfrm>
          <a:prstGeom prst="rect">
            <a:avLst/>
          </a:prstGeom>
        </p:spPr>
      </p:pic>
    </p:spTree>
    <p:extLst>
      <p:ext uri="{BB962C8B-B14F-4D97-AF65-F5344CB8AC3E}">
        <p14:creationId xmlns:p14="http://schemas.microsoft.com/office/powerpoint/2010/main" val="3110386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2018 YILI FAALİYETLERİMİZ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Metin kutusu 2"/>
          <p:cNvSpPr txBox="1"/>
          <p:nvPr/>
        </p:nvSpPr>
        <p:spPr>
          <a:xfrm>
            <a:off x="1776845" y="1100931"/>
            <a:ext cx="532222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schemeClr val="accent2">
                    <a:lumMod val="75000"/>
                  </a:schemeClr>
                </a:solidFill>
                <a:effectLst/>
                <a:uLnTx/>
                <a:uFillTx/>
                <a:latin typeface="Calibri"/>
                <a:ea typeface="+mn-ea"/>
                <a:cs typeface="+mn-cs"/>
              </a:rPr>
              <a:t>Sistem Odasının Taşınması (01-02 Eylül 2018)</a:t>
            </a:r>
            <a:endParaRPr kumimoji="0" lang="tr-TR" sz="18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sp>
        <p:nvSpPr>
          <p:cNvPr id="4" name="Metin kutusu 3"/>
          <p:cNvSpPr txBox="1"/>
          <p:nvPr/>
        </p:nvSpPr>
        <p:spPr>
          <a:xfrm>
            <a:off x="382385" y="1454451"/>
            <a:ext cx="11463251"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0" i="0" u="none" strike="noStrike" kern="1200" cap="none" spc="0" normalizeH="0" baseline="0" noProof="0" dirty="0" smtClean="0">
                <a:ln>
                  <a:noFill/>
                </a:ln>
                <a:solidFill>
                  <a:prstClr val="black"/>
                </a:solidFill>
                <a:effectLst/>
                <a:uLnTx/>
                <a:uFillTx/>
                <a:latin typeface="Calibri"/>
                <a:ea typeface="+mn-ea"/>
                <a:cs typeface="+mn-cs"/>
              </a:rPr>
              <a:t>Mühendislik</a:t>
            </a:r>
            <a:r>
              <a:rPr kumimoji="0" lang="tr-TR" sz="1800" b="0" i="0" u="none" strike="noStrike" kern="1200" cap="none" spc="0" normalizeH="0" noProof="0" dirty="0" smtClean="0">
                <a:ln>
                  <a:noFill/>
                </a:ln>
                <a:solidFill>
                  <a:prstClr val="black"/>
                </a:solidFill>
                <a:effectLst/>
                <a:uLnTx/>
                <a:uFillTx/>
                <a:latin typeface="Calibri"/>
                <a:ea typeface="+mn-ea"/>
                <a:cs typeface="+mn-cs"/>
              </a:rPr>
              <a:t> Fakültesi C Blok ‘ta bulunan Sistem Odası Rektörlük B Blok’ta yapılan yeni yerine taşındı. Bu </a:t>
            </a:r>
            <a:r>
              <a:rPr lang="tr-TR" dirty="0" err="1" smtClean="0">
                <a:solidFill>
                  <a:prstClr val="black"/>
                </a:solidFill>
                <a:latin typeface="Calibri"/>
              </a:rPr>
              <a:t>demontaj</a:t>
            </a:r>
            <a:r>
              <a:rPr lang="tr-TR" dirty="0">
                <a:solidFill>
                  <a:prstClr val="black"/>
                </a:solidFill>
                <a:latin typeface="Calibri"/>
              </a:rPr>
              <a:t> </a:t>
            </a:r>
            <a:r>
              <a:rPr lang="tr-TR" dirty="0" smtClean="0">
                <a:solidFill>
                  <a:prstClr val="black"/>
                </a:solidFill>
                <a:latin typeface="Calibri"/>
              </a:rPr>
              <a:t>taşıma ve montaj </a:t>
            </a:r>
            <a:r>
              <a:rPr kumimoji="0" lang="tr-TR" sz="1800" b="0" i="0" u="none" strike="noStrike" kern="1200" cap="none" spc="0" normalizeH="0" noProof="0" dirty="0" smtClean="0">
                <a:ln>
                  <a:noFill/>
                </a:ln>
                <a:solidFill>
                  <a:prstClr val="black"/>
                </a:solidFill>
                <a:effectLst/>
                <a:uLnTx/>
                <a:uFillTx/>
                <a:latin typeface="Calibri"/>
                <a:ea typeface="+mn-ea"/>
                <a:cs typeface="+mn-cs"/>
              </a:rPr>
              <a:t>işlemleri 20 saat sürdü. Cihazların servise verilmesiyle birlikte sistemlerimiz toplamda 24 saat kesintiye uğradı.</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4" name="Resim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12588" y="2454302"/>
            <a:ext cx="1937280" cy="3464232"/>
          </a:xfrm>
          <a:prstGeom prst="rect">
            <a:avLst/>
          </a:prstGeom>
        </p:spPr>
      </p:pic>
      <p:pic>
        <p:nvPicPr>
          <p:cNvPr id="17" name="Resim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17449" y="2464611"/>
            <a:ext cx="1946174" cy="3459865"/>
          </a:xfrm>
          <a:prstGeom prst="rect">
            <a:avLst/>
          </a:prstGeom>
        </p:spPr>
      </p:pic>
      <p:pic>
        <p:nvPicPr>
          <p:cNvPr id="23" name="Resim 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59288" y="2464611"/>
            <a:ext cx="1762591" cy="3453923"/>
          </a:xfrm>
          <a:prstGeom prst="rect">
            <a:avLst/>
          </a:prstGeom>
        </p:spPr>
      </p:pic>
      <p:pic>
        <p:nvPicPr>
          <p:cNvPr id="5" name="Resim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4434" y="2464611"/>
            <a:ext cx="2016865" cy="3453923"/>
          </a:xfrm>
          <a:prstGeom prst="rect">
            <a:avLst/>
          </a:prstGeom>
        </p:spPr>
      </p:pic>
      <p:pic>
        <p:nvPicPr>
          <p:cNvPr id="6" name="Resim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290086" y="2457272"/>
            <a:ext cx="1854921" cy="3453923"/>
          </a:xfrm>
          <a:prstGeom prst="rect">
            <a:avLst/>
          </a:prstGeom>
        </p:spPr>
      </p:pic>
      <p:pic>
        <p:nvPicPr>
          <p:cNvPr id="8" name="Resim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140577" y="2464611"/>
            <a:ext cx="1818070" cy="3453923"/>
          </a:xfrm>
          <a:prstGeom prst="rect">
            <a:avLst/>
          </a:prstGeom>
        </p:spPr>
      </p:pic>
    </p:spTree>
    <p:extLst>
      <p:ext uri="{BB962C8B-B14F-4D97-AF65-F5344CB8AC3E}">
        <p14:creationId xmlns:p14="http://schemas.microsoft.com/office/powerpoint/2010/main" val="206216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lvl="0">
              <a:defRPr/>
            </a:pPr>
            <a:r>
              <a:rPr lang="tr-TR" sz="2400" b="1" dirty="0">
                <a:solidFill>
                  <a:prstClr val="black"/>
                </a:solidFill>
              </a:rPr>
              <a:t>2018 YILI FAALİYETLERİMİZ</a:t>
            </a:r>
          </a:p>
        </p:txBody>
      </p:sp>
      <p:sp>
        <p:nvSpPr>
          <p:cNvPr id="4" name="Metin kutusu 3"/>
          <p:cNvSpPr txBox="1"/>
          <p:nvPr/>
        </p:nvSpPr>
        <p:spPr>
          <a:xfrm>
            <a:off x="1776846" y="1085119"/>
            <a:ext cx="532222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schemeClr val="accent2">
                    <a:lumMod val="75000"/>
                  </a:schemeClr>
                </a:solidFill>
                <a:effectLst/>
                <a:uLnTx/>
                <a:uFillTx/>
                <a:latin typeface="Calibri"/>
                <a:ea typeface="+mn-ea"/>
                <a:cs typeface="+mn-cs"/>
              </a:rPr>
              <a:t>Ek Ders</a:t>
            </a:r>
            <a:r>
              <a:rPr kumimoji="0" lang="tr-TR" sz="1800" b="1" i="0" u="none" strike="noStrike" kern="1200" cap="none" spc="0" normalizeH="0" noProof="0" dirty="0" smtClean="0">
                <a:ln>
                  <a:noFill/>
                </a:ln>
                <a:solidFill>
                  <a:schemeClr val="accent2">
                    <a:lumMod val="75000"/>
                  </a:schemeClr>
                </a:solidFill>
                <a:effectLst/>
                <a:uLnTx/>
                <a:uFillTx/>
                <a:latin typeface="Calibri"/>
                <a:ea typeface="+mn-ea"/>
                <a:cs typeface="+mn-cs"/>
              </a:rPr>
              <a:t> Yazılımı</a:t>
            </a:r>
            <a:endParaRPr kumimoji="0" lang="tr-TR" sz="18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sp>
        <p:nvSpPr>
          <p:cNvPr id="3" name="Metin kutusu 2"/>
          <p:cNvSpPr txBox="1"/>
          <p:nvPr/>
        </p:nvSpPr>
        <p:spPr>
          <a:xfrm>
            <a:off x="896982" y="1455826"/>
            <a:ext cx="10889733" cy="1200329"/>
          </a:xfrm>
          <a:prstGeom prst="rect">
            <a:avLst/>
          </a:prstGeom>
          <a:noFill/>
        </p:spPr>
        <p:txBody>
          <a:bodyPr wrap="square" rtlCol="0">
            <a:spAutoFit/>
          </a:bodyPr>
          <a:lstStyle/>
          <a:p>
            <a:pPr algn="just"/>
            <a:r>
              <a:rPr lang="tr-TR" dirty="0" smtClean="0"/>
              <a:t>2018 başlarında taslak çalışmalarına başlandı. Taslak çalışması Şb. Müdürü Mansur BEŞTAŞ başkanlığında Bilgisayar Mühendisi Burhan ÖZDEMİR tarafından yapıldı. İlk test çalışmaları birim mutemetleriyle birlikte yapıldı. Birim mutemetlerinden gelen görüş ve talepler doğrultusunda yazılımda çeşitli güncellemeler yapıldı. </a:t>
            </a:r>
            <a:r>
              <a:rPr lang="tr-TR" dirty="0" err="1" smtClean="0"/>
              <a:t>Mek</a:t>
            </a:r>
            <a:r>
              <a:rPr lang="tr-TR" dirty="0" smtClean="0"/>
              <a:t>-Sis projesi nedeniyle 3 ay ara verildi. 2018-2019 eğitim ve öğretim yılı itibariyle hizmete alındı. </a:t>
            </a:r>
          </a:p>
        </p:txBody>
      </p:sp>
      <p:sp>
        <p:nvSpPr>
          <p:cNvPr id="5" name="Metin kutusu 4"/>
          <p:cNvSpPr txBox="1"/>
          <p:nvPr/>
        </p:nvSpPr>
        <p:spPr>
          <a:xfrm>
            <a:off x="2058836" y="3938368"/>
            <a:ext cx="3100251" cy="369332"/>
          </a:xfrm>
          <a:prstGeom prst="rect">
            <a:avLst/>
          </a:prstGeom>
          <a:noFill/>
        </p:spPr>
        <p:txBody>
          <a:bodyPr wrap="square" rtlCol="0">
            <a:spAutoFit/>
          </a:bodyPr>
          <a:lstStyle/>
          <a:p>
            <a:r>
              <a:rPr lang="tr-TR" dirty="0" smtClean="0"/>
              <a:t>KAZANILAN FAYDALAR:</a:t>
            </a:r>
            <a:endParaRPr lang="tr-TR" dirty="0"/>
          </a:p>
        </p:txBody>
      </p:sp>
      <p:sp>
        <p:nvSpPr>
          <p:cNvPr id="6" name="Metin kutusu 5"/>
          <p:cNvSpPr txBox="1"/>
          <p:nvPr/>
        </p:nvSpPr>
        <p:spPr>
          <a:xfrm>
            <a:off x="2579913" y="4272585"/>
            <a:ext cx="9206801" cy="1754326"/>
          </a:xfrm>
          <a:prstGeom prst="rect">
            <a:avLst/>
          </a:prstGeom>
          <a:noFill/>
        </p:spPr>
        <p:txBody>
          <a:bodyPr wrap="square" rtlCol="0">
            <a:spAutoFit/>
          </a:bodyPr>
          <a:lstStyle/>
          <a:p>
            <a:pPr marL="285750" indent="-285750">
              <a:buFont typeface="Arial" pitchFamily="34" charset="0"/>
              <a:buChar char="•"/>
            </a:pPr>
            <a:r>
              <a:rPr lang="tr-TR" dirty="0" smtClean="0"/>
              <a:t>Yazılımın tamamı kendi bünyemizde üretildiğinden 70-100 bin TL arası bir satın alma maliyeti ve yıllık bakım ve destek masraflarından tasarruf edildi.</a:t>
            </a:r>
          </a:p>
          <a:p>
            <a:pPr marL="285750" indent="-285750">
              <a:buFont typeface="Arial" pitchFamily="34" charset="0"/>
              <a:buChar char="•"/>
            </a:pPr>
            <a:r>
              <a:rPr lang="tr-TR" dirty="0" smtClean="0"/>
              <a:t>Personel kaynaklı hatalı hesaplamaların önüne geçildi.</a:t>
            </a:r>
          </a:p>
          <a:p>
            <a:pPr marL="285750" indent="-285750">
              <a:buFont typeface="Arial" pitchFamily="34" charset="0"/>
              <a:buChar char="•"/>
            </a:pPr>
            <a:r>
              <a:rPr lang="tr-TR" dirty="0" smtClean="0"/>
              <a:t>İşlemlerin daha hızlı ve güvenilir yapılması sağlandı.</a:t>
            </a:r>
          </a:p>
          <a:p>
            <a:pPr marL="285750" indent="-285750">
              <a:buFont typeface="Arial" pitchFamily="34" charset="0"/>
              <a:buChar char="•"/>
            </a:pPr>
            <a:r>
              <a:rPr lang="tr-TR" dirty="0" smtClean="0"/>
              <a:t>Personel İş yükleri azaldı.</a:t>
            </a:r>
          </a:p>
          <a:p>
            <a:pPr marL="285750" indent="-285750">
              <a:buFont typeface="Arial" pitchFamily="34" charset="0"/>
              <a:buChar char="•"/>
            </a:pPr>
            <a:r>
              <a:rPr lang="tr-TR" dirty="0" smtClean="0"/>
              <a:t>Veri tabanı ve arşiv oluştu.</a:t>
            </a:r>
            <a:endParaRPr lang="tr-TR" dirty="0"/>
          </a:p>
        </p:txBody>
      </p:sp>
      <p:sp>
        <p:nvSpPr>
          <p:cNvPr id="7" name="Metin kutusu 6"/>
          <p:cNvSpPr txBox="1"/>
          <p:nvPr/>
        </p:nvSpPr>
        <p:spPr>
          <a:xfrm>
            <a:off x="896981" y="2827832"/>
            <a:ext cx="3100251" cy="369332"/>
          </a:xfrm>
          <a:prstGeom prst="rect">
            <a:avLst/>
          </a:prstGeom>
          <a:noFill/>
        </p:spPr>
        <p:txBody>
          <a:bodyPr wrap="square" rtlCol="0">
            <a:spAutoFit/>
          </a:bodyPr>
          <a:lstStyle/>
          <a:p>
            <a:r>
              <a:rPr lang="tr-TR" dirty="0" smtClean="0"/>
              <a:t>KARŞILAŞILAN SORUNLAR:</a:t>
            </a:r>
            <a:endParaRPr lang="tr-TR" dirty="0"/>
          </a:p>
        </p:txBody>
      </p:sp>
      <p:sp>
        <p:nvSpPr>
          <p:cNvPr id="9" name="Metin kutusu 8"/>
          <p:cNvSpPr txBox="1"/>
          <p:nvPr/>
        </p:nvSpPr>
        <p:spPr>
          <a:xfrm>
            <a:off x="896981" y="3160413"/>
            <a:ext cx="10960072" cy="646331"/>
          </a:xfrm>
          <a:prstGeom prst="rect">
            <a:avLst/>
          </a:prstGeom>
          <a:noFill/>
        </p:spPr>
        <p:txBody>
          <a:bodyPr wrap="square" rtlCol="0">
            <a:spAutoFit/>
          </a:bodyPr>
          <a:lstStyle/>
          <a:p>
            <a:r>
              <a:rPr lang="tr-TR" dirty="0" smtClean="0"/>
              <a:t>En </a:t>
            </a:r>
            <a:r>
              <a:rPr lang="tr-TR" dirty="0"/>
              <a:t>b</a:t>
            </a:r>
            <a:r>
              <a:rPr lang="tr-TR" dirty="0" smtClean="0"/>
              <a:t>üyük sorun üniversitemizin bir ek ders standardının olmaması. Eksik ve hatalı verilen bilgiler nedeniyle yazılımın yazılmasına iki kez baştan başlandı.</a:t>
            </a:r>
            <a:endParaRPr lang="tr-TR" dirty="0"/>
          </a:p>
        </p:txBody>
      </p:sp>
    </p:spTree>
    <p:extLst>
      <p:ext uri="{BB962C8B-B14F-4D97-AF65-F5344CB8AC3E}">
        <p14:creationId xmlns:p14="http://schemas.microsoft.com/office/powerpoint/2010/main" val="1036917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a:ln>
                  <a:noFill/>
                </a:ln>
                <a:solidFill>
                  <a:prstClr val="black"/>
                </a:solidFill>
                <a:effectLst/>
                <a:uLnTx/>
                <a:uFillTx/>
                <a:latin typeface="Calibri"/>
                <a:ea typeface="+mn-ea"/>
                <a:cs typeface="+mn-cs"/>
              </a:rPr>
              <a:t>2018 YILI FAALİYETLERİMİZ</a:t>
            </a:r>
          </a:p>
        </p:txBody>
      </p:sp>
      <p:sp>
        <p:nvSpPr>
          <p:cNvPr id="4" name="Metin kutusu 3"/>
          <p:cNvSpPr txBox="1"/>
          <p:nvPr/>
        </p:nvSpPr>
        <p:spPr>
          <a:xfrm>
            <a:off x="1776845" y="1100931"/>
            <a:ext cx="532222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srgbClr val="ED7D31">
                    <a:lumMod val="75000"/>
                  </a:srgbClr>
                </a:solidFill>
                <a:effectLst/>
                <a:uLnTx/>
                <a:uFillTx/>
                <a:latin typeface="Calibri"/>
                <a:ea typeface="+mn-ea"/>
                <a:cs typeface="+mn-cs"/>
              </a:rPr>
              <a:t>Ek Ders Yazılımı</a:t>
            </a:r>
            <a:endParaRPr kumimoji="0" lang="tr-TR" sz="1800" b="1" i="0" u="none" strike="noStrike" kern="1200" cap="none" spc="0" normalizeH="0" baseline="0" noProof="0" dirty="0">
              <a:ln>
                <a:noFill/>
              </a:ln>
              <a:solidFill>
                <a:srgbClr val="ED7D31">
                  <a:lumMod val="75000"/>
                </a:srgbClr>
              </a:solidFill>
              <a:effectLst/>
              <a:uLnTx/>
              <a:uFillTx/>
              <a:latin typeface="Calibri"/>
              <a:ea typeface="+mn-ea"/>
              <a:cs typeface="+mn-cs"/>
            </a:endParaRPr>
          </a:p>
        </p:txBody>
      </p:sp>
      <p:sp>
        <p:nvSpPr>
          <p:cNvPr id="9" name="Metin kutusu 8"/>
          <p:cNvSpPr txBox="1"/>
          <p:nvPr/>
        </p:nvSpPr>
        <p:spPr>
          <a:xfrm>
            <a:off x="406625" y="1423759"/>
            <a:ext cx="3100251" cy="369332"/>
          </a:xfrm>
          <a:prstGeom prst="rect">
            <a:avLst/>
          </a:prstGeom>
          <a:noFill/>
        </p:spPr>
        <p:txBody>
          <a:bodyPr wrap="square" rtlCol="0">
            <a:spAutoFit/>
          </a:bodyPr>
          <a:lstStyle/>
          <a:p>
            <a:r>
              <a:rPr lang="tr-TR" dirty="0" smtClean="0"/>
              <a:t>Katkı Sağlayanlar :</a:t>
            </a:r>
            <a:endParaRPr lang="tr-TR" dirty="0"/>
          </a:p>
        </p:txBody>
      </p:sp>
      <p:sp>
        <p:nvSpPr>
          <p:cNvPr id="10" name="Metin kutusu 9"/>
          <p:cNvSpPr txBox="1"/>
          <p:nvPr/>
        </p:nvSpPr>
        <p:spPr>
          <a:xfrm>
            <a:off x="406625" y="1759897"/>
            <a:ext cx="5602289" cy="923330"/>
          </a:xfrm>
          <a:prstGeom prst="rect">
            <a:avLst/>
          </a:prstGeom>
          <a:noFill/>
        </p:spPr>
        <p:txBody>
          <a:bodyPr wrap="square" rtlCol="0">
            <a:spAutoFit/>
          </a:bodyPr>
          <a:lstStyle/>
          <a:p>
            <a:pPr marL="285750" indent="-285750">
              <a:buFont typeface="Arial" panose="020B0604020202020204" pitchFamily="34" charset="0"/>
              <a:buChar char="•"/>
            </a:pPr>
            <a:r>
              <a:rPr lang="tr-TR" dirty="0" smtClean="0"/>
              <a:t>Birim Mutemetleri </a:t>
            </a:r>
          </a:p>
          <a:p>
            <a:pPr marL="285750" indent="-285750">
              <a:buFont typeface="Arial" panose="020B0604020202020204" pitchFamily="34" charset="0"/>
              <a:buChar char="•"/>
            </a:pPr>
            <a:r>
              <a:rPr lang="tr-TR" dirty="0" smtClean="0"/>
              <a:t>Strateji Daire Başkanlığı</a:t>
            </a:r>
          </a:p>
          <a:p>
            <a:endParaRPr lang="tr-TR" dirty="0"/>
          </a:p>
        </p:txBody>
      </p:sp>
      <p:pic>
        <p:nvPicPr>
          <p:cNvPr id="12" name="Resim 11"/>
          <p:cNvPicPr>
            <a:picLocks noChangeAspect="1"/>
          </p:cNvPicPr>
          <p:nvPr/>
        </p:nvPicPr>
        <p:blipFill rotWithShape="1">
          <a:blip r:embed="rId2">
            <a:extLst>
              <a:ext uri="{28A0092B-C50C-407E-A947-70E740481C1C}">
                <a14:useLocalDpi xmlns:a14="http://schemas.microsoft.com/office/drawing/2010/main" val="0"/>
              </a:ext>
            </a:extLst>
          </a:blip>
          <a:srcRect l="273" t="13212" r="1939" b="4969"/>
          <a:stretch/>
        </p:blipFill>
        <p:spPr>
          <a:xfrm>
            <a:off x="5184977" y="1345551"/>
            <a:ext cx="6810728" cy="4273854"/>
          </a:xfrm>
          <a:prstGeom prst="rect">
            <a:avLst/>
          </a:prstGeom>
          <a:solidFill>
            <a:srgbClr val="FFFFFF">
              <a:shade val="85000"/>
            </a:srgbClr>
          </a:solidFill>
          <a:ln w="190500" cap="rnd">
            <a:solidFill>
              <a:srgbClr val="FFFFFF"/>
            </a:solidFill>
          </a:ln>
          <a:effectLst>
            <a:glow rad="228600">
              <a:schemeClr val="accent4">
                <a:lumMod val="75000"/>
                <a:alpha val="40000"/>
              </a:schemeClr>
            </a:glo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3" name="Resim 2"/>
          <p:cNvPicPr>
            <a:picLocks noChangeAspect="1"/>
          </p:cNvPicPr>
          <p:nvPr/>
        </p:nvPicPr>
        <p:blipFill rotWithShape="1">
          <a:blip r:embed="rId3" cstate="print">
            <a:extLst>
              <a:ext uri="{28A0092B-C50C-407E-A947-70E740481C1C}">
                <a14:useLocalDpi xmlns:a14="http://schemas.microsoft.com/office/drawing/2010/main" val="0"/>
              </a:ext>
            </a:extLst>
          </a:blip>
          <a:srcRect l="2007" t="40911" r="3008" b="3284"/>
          <a:stretch/>
        </p:blipFill>
        <p:spPr>
          <a:xfrm>
            <a:off x="327259" y="2448260"/>
            <a:ext cx="5662405" cy="2594939"/>
          </a:xfrm>
          <a:prstGeom prst="rect">
            <a:avLst/>
          </a:prstGeom>
          <a:ln>
            <a:noFill/>
          </a:ln>
          <a:effectLst>
            <a:glow rad="127000">
              <a:schemeClr val="accent4">
                <a:lumMod val="40000"/>
                <a:lumOff val="60000"/>
              </a:schemeClr>
            </a:glow>
            <a:outerShdw blurRad="292100" dist="139700" dir="2700000" algn="tl" rotWithShape="0">
              <a:srgbClr val="333333">
                <a:alpha val="65000"/>
              </a:srgbClr>
            </a:outerShdw>
          </a:effectLst>
        </p:spPr>
      </p:pic>
    </p:spTree>
    <p:extLst>
      <p:ext uri="{BB962C8B-B14F-4D97-AF65-F5344CB8AC3E}">
        <p14:creationId xmlns:p14="http://schemas.microsoft.com/office/powerpoint/2010/main" val="2349817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a:ln>
                  <a:noFill/>
                </a:ln>
                <a:solidFill>
                  <a:prstClr val="black"/>
                </a:solidFill>
                <a:effectLst/>
                <a:uLnTx/>
                <a:uFillTx/>
                <a:latin typeface="Calibri"/>
                <a:ea typeface="+mn-ea"/>
                <a:cs typeface="+mn-cs"/>
              </a:rPr>
              <a:t>2018 YILI FAALİYETLERİMİZ</a:t>
            </a:r>
          </a:p>
        </p:txBody>
      </p:sp>
      <p:sp>
        <p:nvSpPr>
          <p:cNvPr id="4" name="Metin kutusu 3"/>
          <p:cNvSpPr txBox="1"/>
          <p:nvPr/>
        </p:nvSpPr>
        <p:spPr>
          <a:xfrm>
            <a:off x="1776845" y="1100931"/>
            <a:ext cx="532222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srgbClr val="ED7D31">
                    <a:lumMod val="75000"/>
                  </a:srgbClr>
                </a:solidFill>
                <a:effectLst/>
                <a:uLnTx/>
                <a:uFillTx/>
                <a:latin typeface="Calibri"/>
                <a:ea typeface="+mn-ea"/>
                <a:cs typeface="+mn-cs"/>
              </a:rPr>
              <a:t>Ek Ders Yazılımı</a:t>
            </a:r>
            <a:endParaRPr kumimoji="0" lang="tr-TR" sz="1800" b="1" i="0" u="none" strike="noStrike" kern="1200" cap="none" spc="0" normalizeH="0" baseline="0" noProof="0" dirty="0">
              <a:ln>
                <a:noFill/>
              </a:ln>
              <a:solidFill>
                <a:srgbClr val="ED7D31">
                  <a:lumMod val="75000"/>
                </a:srgbClr>
              </a:solidFill>
              <a:effectLst/>
              <a:uLnTx/>
              <a:uFillTx/>
              <a:latin typeface="Calibri"/>
              <a:ea typeface="+mn-ea"/>
              <a:cs typeface="+mn-cs"/>
            </a:endParaRPr>
          </a:p>
        </p:txBody>
      </p:sp>
      <p:pic>
        <p:nvPicPr>
          <p:cNvPr id="3" name="Resim 2"/>
          <p:cNvPicPr>
            <a:picLocks noChangeAspect="1"/>
          </p:cNvPicPr>
          <p:nvPr/>
        </p:nvPicPr>
        <p:blipFill rotWithShape="1">
          <a:blip r:embed="rId2">
            <a:extLst>
              <a:ext uri="{BEBA8EAE-BF5A-486C-A8C5-ECC9F3942E4B}">
                <a14:imgProps xmlns:a14="http://schemas.microsoft.com/office/drawing/2010/main">
                  <a14:imgLayer r:embed="rId3">
                    <a14:imgEffect>
                      <a14:sharpenSoften amount="70000"/>
                    </a14:imgEffect>
                  </a14:imgLayer>
                </a14:imgProps>
              </a:ext>
              <a:ext uri="{28A0092B-C50C-407E-A947-70E740481C1C}">
                <a14:useLocalDpi xmlns:a14="http://schemas.microsoft.com/office/drawing/2010/main" val="0"/>
              </a:ext>
            </a:extLst>
          </a:blip>
          <a:srcRect l="9887" t="13991" r="11474" b="25428"/>
          <a:stretch/>
        </p:blipFill>
        <p:spPr>
          <a:xfrm>
            <a:off x="201583" y="1470263"/>
            <a:ext cx="4957504" cy="4131425"/>
          </a:xfrm>
          <a:prstGeom prst="rect">
            <a:avLst/>
          </a:prstGeom>
          <a:ln>
            <a:noFill/>
          </a:ln>
          <a:effectLst>
            <a:outerShdw blurRad="292100" dist="139700" dir="2700000" algn="tl" rotWithShape="0">
              <a:srgbClr val="333333">
                <a:alpha val="65000"/>
              </a:srgbClr>
            </a:outerShdw>
          </a:effectLst>
        </p:spPr>
      </p:pic>
      <p:pic>
        <p:nvPicPr>
          <p:cNvPr id="5" name="Resim 4"/>
          <p:cNvPicPr>
            <a:picLocks noChangeAspect="1"/>
          </p:cNvPicPr>
          <p:nvPr/>
        </p:nvPicPr>
        <p:blipFill rotWithShape="1">
          <a:blip r:embed="rId4">
            <a:extLst>
              <a:ext uri="{BEBA8EAE-BF5A-486C-A8C5-ECC9F3942E4B}">
                <a14:imgProps xmlns:a14="http://schemas.microsoft.com/office/drawing/2010/main">
                  <a14:imgLayer r:embed="rId5">
                    <a14:imgEffect>
                      <a14:sharpenSoften amount="55000"/>
                    </a14:imgEffect>
                  </a14:imgLayer>
                </a14:imgProps>
              </a:ext>
              <a:ext uri="{28A0092B-C50C-407E-A947-70E740481C1C}">
                <a14:useLocalDpi xmlns:a14="http://schemas.microsoft.com/office/drawing/2010/main" val="0"/>
              </a:ext>
            </a:extLst>
          </a:blip>
          <a:srcRect l="8696" t="8180" r="8608" b="15049"/>
          <a:stretch/>
        </p:blipFill>
        <p:spPr>
          <a:xfrm>
            <a:off x="5188020" y="1170784"/>
            <a:ext cx="6752855" cy="4777629"/>
          </a:xfrm>
          <a:prstGeom prst="rect">
            <a:avLst/>
          </a:prstGeom>
          <a:effectLst>
            <a:outerShdw blurRad="368300" dist="50800" dir="5400000" sx="101000" sy="101000" algn="ctr" rotWithShape="0">
              <a:srgbClr val="000000">
                <a:alpha val="91000"/>
              </a:srgbClr>
            </a:outerShdw>
          </a:effectLst>
        </p:spPr>
      </p:pic>
    </p:spTree>
    <p:extLst>
      <p:ext uri="{BB962C8B-B14F-4D97-AF65-F5344CB8AC3E}">
        <p14:creationId xmlns:p14="http://schemas.microsoft.com/office/powerpoint/2010/main" val="22770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a:ln>
                  <a:noFill/>
                </a:ln>
                <a:solidFill>
                  <a:prstClr val="black"/>
                </a:solidFill>
                <a:effectLst/>
                <a:uLnTx/>
                <a:uFillTx/>
                <a:latin typeface="Calibri"/>
                <a:ea typeface="+mn-ea"/>
                <a:cs typeface="+mn-cs"/>
              </a:rPr>
              <a:t>2018 YILI FAALİYETLERİMİZ</a:t>
            </a:r>
          </a:p>
        </p:txBody>
      </p:sp>
      <p:sp>
        <p:nvSpPr>
          <p:cNvPr id="4" name="Metin kutusu 3"/>
          <p:cNvSpPr txBox="1"/>
          <p:nvPr/>
        </p:nvSpPr>
        <p:spPr>
          <a:xfrm>
            <a:off x="1776845" y="1100931"/>
            <a:ext cx="6377940" cy="369332"/>
          </a:xfrm>
          <a:prstGeom prst="rect">
            <a:avLst/>
          </a:prstGeom>
          <a:noFill/>
        </p:spPr>
        <p:txBody>
          <a:bodyPr wrap="square" rtlCol="0">
            <a:spAutoFit/>
          </a:bodyPr>
          <a:lstStyle/>
          <a:p>
            <a:pPr lvl="0">
              <a:defRPr/>
            </a:pPr>
            <a:r>
              <a:rPr kumimoji="0" lang="tr-TR" sz="1800" b="1" i="0" u="none" strike="noStrike" kern="1200" cap="none" spc="0" normalizeH="0" baseline="0" noProof="0" dirty="0" err="1" smtClean="0">
                <a:ln>
                  <a:noFill/>
                </a:ln>
                <a:solidFill>
                  <a:schemeClr val="accent2">
                    <a:lumMod val="75000"/>
                  </a:schemeClr>
                </a:solidFill>
                <a:effectLst/>
                <a:uLnTx/>
                <a:uFillTx/>
                <a:latin typeface="Calibri"/>
              </a:rPr>
              <a:t>Mek</a:t>
            </a:r>
            <a:r>
              <a:rPr kumimoji="0" lang="tr-TR" sz="1800" b="1" i="0" u="none" strike="noStrike" kern="1200" cap="none" spc="0" normalizeH="0" baseline="0" noProof="0" dirty="0" smtClean="0">
                <a:ln>
                  <a:noFill/>
                </a:ln>
                <a:solidFill>
                  <a:schemeClr val="accent2">
                    <a:lumMod val="75000"/>
                  </a:schemeClr>
                </a:solidFill>
                <a:effectLst/>
                <a:uLnTx/>
                <a:uFillTx/>
                <a:latin typeface="Calibri"/>
              </a:rPr>
              <a:t>-Sis (</a:t>
            </a:r>
            <a:r>
              <a:rPr lang="tr-TR" b="1" dirty="0">
                <a:solidFill>
                  <a:schemeClr val="accent2">
                    <a:lumMod val="75000"/>
                  </a:schemeClr>
                </a:solidFill>
              </a:rPr>
              <a:t>Yükseköğretim Mekanları Yatırım Karar Destek </a:t>
            </a:r>
            <a:r>
              <a:rPr lang="tr-TR" b="1" dirty="0" smtClean="0">
                <a:solidFill>
                  <a:schemeClr val="accent2">
                    <a:lumMod val="75000"/>
                  </a:schemeClr>
                </a:solidFill>
              </a:rPr>
              <a:t>Sistemi)</a:t>
            </a:r>
            <a:endParaRPr kumimoji="0" lang="tr-TR" sz="1800" b="1" i="0" u="none" strike="noStrike" kern="1200" cap="none" spc="0" normalizeH="0" baseline="0" noProof="0" dirty="0">
              <a:ln>
                <a:noFill/>
              </a:ln>
              <a:solidFill>
                <a:schemeClr val="accent2">
                  <a:lumMod val="75000"/>
                </a:schemeClr>
              </a:solidFill>
              <a:effectLst/>
              <a:uLnTx/>
              <a:uFillTx/>
              <a:latin typeface="Calibri"/>
            </a:endParaRPr>
          </a:p>
        </p:txBody>
      </p:sp>
      <p:sp>
        <p:nvSpPr>
          <p:cNvPr id="3" name="Metin kutusu 2"/>
          <p:cNvSpPr txBox="1"/>
          <p:nvPr/>
        </p:nvSpPr>
        <p:spPr>
          <a:xfrm>
            <a:off x="897774" y="1470263"/>
            <a:ext cx="10960072" cy="1754326"/>
          </a:xfrm>
          <a:prstGeom prst="rect">
            <a:avLst/>
          </a:prstGeom>
          <a:noFill/>
        </p:spPr>
        <p:txBody>
          <a:bodyPr wrap="square" rtlCol="0">
            <a:spAutoFit/>
          </a:bodyPr>
          <a:lstStyle/>
          <a:p>
            <a:pPr algn="just"/>
            <a:r>
              <a:rPr lang="tr-TR" dirty="0" smtClean="0"/>
              <a:t>Yükseköğretim </a:t>
            </a:r>
            <a:r>
              <a:rPr lang="tr-TR" dirty="0"/>
              <a:t>mekânlarının fonksiyon bazında nasıl sınıflandırılacağı, mekânların ve mekâna ait iç ortam durumunun </a:t>
            </a:r>
            <a:r>
              <a:rPr lang="tr-TR" i="1" dirty="0"/>
              <a:t>(</a:t>
            </a:r>
            <a:r>
              <a:rPr lang="tr-TR" i="1" dirty="0" err="1"/>
              <a:t>condition</a:t>
            </a:r>
            <a:r>
              <a:rPr lang="tr-TR" i="1" dirty="0"/>
              <a:t>)</a:t>
            </a:r>
            <a:r>
              <a:rPr lang="tr-TR" dirty="0"/>
              <a:t> hangi metrik standartlar temelinde ölçülmesi gerektiği bilgisi üretilmiş ve Türkiye’ye özgü bir envanter sistemi geliştirilmiştir</a:t>
            </a:r>
            <a:r>
              <a:rPr lang="tr-TR" dirty="0" smtClean="0"/>
              <a:t>.</a:t>
            </a:r>
            <a:r>
              <a:rPr lang="tr-TR" dirty="0"/>
              <a:t> </a:t>
            </a:r>
            <a:r>
              <a:rPr lang="tr-TR" dirty="0" smtClean="0"/>
              <a:t>Bu kapsamında </a:t>
            </a:r>
            <a:r>
              <a:rPr lang="tr-TR" dirty="0"/>
              <a:t>üretilen yöntemsel bilginin Türkiye çapında uygulamasını gerçekleştirmek ve üniversitelerde mekan yönetimi anlayışında verimliliği odağa alan bir değişimi gerçekleştirmek amacıyla Kalkınma Bakanlığı uzmanları ile Süleyman Demirel Üniversitesi öğretim üyeleri tarafından “</a:t>
            </a:r>
            <a:r>
              <a:rPr lang="tr-TR" b="1" dirty="0"/>
              <a:t>Yükseköğretim Mekanları Yatırım Karar Destek Sistemi </a:t>
            </a:r>
            <a:r>
              <a:rPr lang="tr-TR" dirty="0"/>
              <a:t>(</a:t>
            </a:r>
            <a:r>
              <a:rPr lang="tr-TR" dirty="0" err="1"/>
              <a:t>Mek</a:t>
            </a:r>
            <a:r>
              <a:rPr lang="tr-TR" dirty="0"/>
              <a:t>-Sis)” projesi tasarlanmıştır.</a:t>
            </a:r>
          </a:p>
        </p:txBody>
      </p:sp>
      <p:sp>
        <p:nvSpPr>
          <p:cNvPr id="5" name="Metin kutusu 4"/>
          <p:cNvSpPr txBox="1"/>
          <p:nvPr/>
        </p:nvSpPr>
        <p:spPr>
          <a:xfrm>
            <a:off x="897774" y="3414541"/>
            <a:ext cx="3100251" cy="369332"/>
          </a:xfrm>
          <a:prstGeom prst="rect">
            <a:avLst/>
          </a:prstGeom>
          <a:noFill/>
        </p:spPr>
        <p:txBody>
          <a:bodyPr wrap="square" rtlCol="0">
            <a:spAutoFit/>
          </a:bodyPr>
          <a:lstStyle/>
          <a:p>
            <a:r>
              <a:rPr lang="tr-TR" dirty="0" smtClean="0"/>
              <a:t>YAPILAN ÇALIŞMALAR :</a:t>
            </a:r>
            <a:endParaRPr lang="tr-TR" dirty="0"/>
          </a:p>
        </p:txBody>
      </p:sp>
      <p:sp>
        <p:nvSpPr>
          <p:cNvPr id="6" name="Metin kutusu 5"/>
          <p:cNvSpPr txBox="1"/>
          <p:nvPr/>
        </p:nvSpPr>
        <p:spPr>
          <a:xfrm>
            <a:off x="897774" y="3750679"/>
            <a:ext cx="10960072" cy="1754326"/>
          </a:xfrm>
          <a:prstGeom prst="rect">
            <a:avLst/>
          </a:prstGeom>
          <a:noFill/>
        </p:spPr>
        <p:txBody>
          <a:bodyPr wrap="square" rtlCol="0">
            <a:spAutoFit/>
          </a:bodyPr>
          <a:lstStyle/>
          <a:p>
            <a:pPr marL="285750" indent="-285750" algn="just">
              <a:buFont typeface="Arial" panose="020B0604020202020204" pitchFamily="34" charset="0"/>
              <a:buChar char="•"/>
            </a:pPr>
            <a:r>
              <a:rPr lang="tr-TR" dirty="0" err="1" smtClean="0"/>
              <a:t>Mek</a:t>
            </a:r>
            <a:r>
              <a:rPr lang="tr-TR" dirty="0" smtClean="0"/>
              <a:t>-Sis Projesinin İlk aşaması olan kapalı alanların numaralandırılması ve metrik ölçümlerinin hesaplanması işlemleri Yapı İşleri ve Teknik Daire Başkanlığı ile Öğrenci İşleri Daire Başkanlığı’yla birlikte yapıldı. Üniversitemizin sahip tüm kapalı alanlar tek tek gezildi. Bu işlem yaklaşık 3 ay sürdü.</a:t>
            </a:r>
          </a:p>
          <a:p>
            <a:pPr marL="285750" indent="-285750">
              <a:buFont typeface="Arial" panose="020B0604020202020204" pitchFamily="34" charset="0"/>
              <a:buChar char="•"/>
            </a:pPr>
            <a:r>
              <a:rPr lang="tr-TR" dirty="0" smtClean="0"/>
              <a:t>Üniversitemizin sahip olduğu tüm dersliklerin kapasitesi hesaplandı.</a:t>
            </a:r>
          </a:p>
          <a:p>
            <a:pPr marL="285750" indent="-285750">
              <a:buFont typeface="Arial" panose="020B0604020202020204" pitchFamily="34" charset="0"/>
              <a:buChar char="•"/>
            </a:pPr>
            <a:r>
              <a:rPr lang="tr-TR" dirty="0" smtClean="0"/>
              <a:t>2018-2019 Eğitim ve Öğretim Yılının ders programları </a:t>
            </a:r>
            <a:r>
              <a:rPr lang="tr-TR" dirty="0" err="1" smtClean="0"/>
              <a:t>Mek</a:t>
            </a:r>
            <a:r>
              <a:rPr lang="tr-TR" dirty="0" smtClean="0"/>
              <a:t>-Sis Sistemine işlendi.</a:t>
            </a:r>
          </a:p>
          <a:p>
            <a:pPr marL="285750" indent="-285750">
              <a:buFont typeface="Arial" panose="020B0604020202020204" pitchFamily="34" charset="0"/>
              <a:buChar char="•"/>
            </a:pPr>
            <a:r>
              <a:rPr lang="tr-TR" dirty="0" smtClean="0"/>
              <a:t>Veri girişleri yapıldı.</a:t>
            </a:r>
            <a:endParaRPr lang="tr-TR" dirty="0"/>
          </a:p>
        </p:txBody>
      </p:sp>
    </p:spTree>
    <p:extLst>
      <p:ext uri="{BB962C8B-B14F-4D97-AF65-F5344CB8AC3E}">
        <p14:creationId xmlns:p14="http://schemas.microsoft.com/office/powerpoint/2010/main" val="1988364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a:ln>
                  <a:noFill/>
                </a:ln>
                <a:solidFill>
                  <a:prstClr val="black"/>
                </a:solidFill>
                <a:effectLst/>
                <a:uLnTx/>
                <a:uFillTx/>
                <a:latin typeface="Calibri"/>
                <a:ea typeface="+mn-ea"/>
                <a:cs typeface="+mn-cs"/>
              </a:rPr>
              <a:t>2018 YILI FAALİYETLERİMİZ</a:t>
            </a:r>
          </a:p>
        </p:txBody>
      </p:sp>
      <p:sp>
        <p:nvSpPr>
          <p:cNvPr id="4" name="Metin kutusu 3"/>
          <p:cNvSpPr txBox="1"/>
          <p:nvPr/>
        </p:nvSpPr>
        <p:spPr>
          <a:xfrm>
            <a:off x="1776845" y="1100931"/>
            <a:ext cx="532222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err="1" smtClean="0">
                <a:ln>
                  <a:noFill/>
                </a:ln>
                <a:solidFill>
                  <a:schemeClr val="accent2">
                    <a:lumMod val="75000"/>
                  </a:schemeClr>
                </a:solidFill>
                <a:effectLst/>
                <a:uLnTx/>
                <a:uFillTx/>
                <a:latin typeface="Calibri"/>
                <a:ea typeface="+mn-ea"/>
                <a:cs typeface="+mn-cs"/>
              </a:rPr>
              <a:t>Penatrasyon</a:t>
            </a:r>
            <a:r>
              <a:rPr kumimoji="0" lang="tr-TR" sz="1800" b="1" i="0" u="none" strike="noStrike" kern="1200" cap="none" spc="0" normalizeH="0" baseline="0" noProof="0" dirty="0" smtClean="0">
                <a:ln>
                  <a:noFill/>
                </a:ln>
                <a:solidFill>
                  <a:schemeClr val="accent2">
                    <a:lumMod val="75000"/>
                  </a:schemeClr>
                </a:solidFill>
                <a:effectLst/>
                <a:uLnTx/>
                <a:uFillTx/>
                <a:latin typeface="Calibri"/>
                <a:ea typeface="+mn-ea"/>
                <a:cs typeface="+mn-cs"/>
              </a:rPr>
              <a:t> Testi (</a:t>
            </a:r>
            <a:r>
              <a:rPr kumimoji="0" lang="tr-TR" sz="1800" b="1" i="0" u="none" strike="noStrike" kern="1200" cap="none" spc="0" normalizeH="0" baseline="0" noProof="0" dirty="0" err="1" smtClean="0">
                <a:ln>
                  <a:noFill/>
                </a:ln>
                <a:solidFill>
                  <a:schemeClr val="accent2">
                    <a:lumMod val="75000"/>
                  </a:schemeClr>
                </a:solidFill>
                <a:effectLst/>
                <a:uLnTx/>
                <a:uFillTx/>
                <a:latin typeface="Calibri"/>
                <a:ea typeface="+mn-ea"/>
                <a:cs typeface="+mn-cs"/>
              </a:rPr>
              <a:t>Pentest</a:t>
            </a:r>
            <a:r>
              <a:rPr kumimoji="0" lang="tr-TR" sz="1800" b="1" i="0" u="none" strike="noStrike" kern="1200" cap="none" spc="0" normalizeH="0" baseline="0" noProof="0" dirty="0" smtClean="0">
                <a:ln>
                  <a:noFill/>
                </a:ln>
                <a:solidFill>
                  <a:schemeClr val="accent2">
                    <a:lumMod val="75000"/>
                  </a:schemeClr>
                </a:solidFill>
                <a:effectLst/>
                <a:uLnTx/>
                <a:uFillTx/>
                <a:latin typeface="Calibri"/>
                <a:ea typeface="+mn-ea"/>
                <a:cs typeface="+mn-cs"/>
              </a:rPr>
              <a:t>)</a:t>
            </a:r>
            <a:endParaRPr kumimoji="0" lang="tr-TR" sz="18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sp>
        <p:nvSpPr>
          <p:cNvPr id="3" name="Metin kutusu 2"/>
          <p:cNvSpPr txBox="1"/>
          <p:nvPr/>
        </p:nvSpPr>
        <p:spPr>
          <a:xfrm>
            <a:off x="2285997" y="1666931"/>
            <a:ext cx="7855530" cy="1077218"/>
          </a:xfrm>
          <a:prstGeom prst="rect">
            <a:avLst/>
          </a:prstGeom>
          <a:noFill/>
        </p:spPr>
        <p:txBody>
          <a:bodyPr wrap="square" rtlCol="0">
            <a:spAutoFit/>
          </a:bodyPr>
          <a:lstStyle/>
          <a:p>
            <a:pPr marL="285750" indent="-285750">
              <a:buFont typeface="Wingdings" panose="05000000000000000000" pitchFamily="2" charset="2"/>
              <a:buChar char="Ø"/>
            </a:pPr>
            <a:r>
              <a:rPr lang="tr-TR" sz="1600" dirty="0"/>
              <a:t>DDOS / Stres </a:t>
            </a:r>
            <a:r>
              <a:rPr lang="tr-TR" sz="1600" dirty="0" smtClean="0"/>
              <a:t>Testleri		</a:t>
            </a:r>
          </a:p>
          <a:p>
            <a:pPr marL="285750" indent="-285750">
              <a:buFont typeface="Wingdings" panose="05000000000000000000" pitchFamily="2" charset="2"/>
              <a:buChar char="Ø"/>
            </a:pPr>
            <a:r>
              <a:rPr lang="tr-TR" sz="1600" dirty="0" smtClean="0"/>
              <a:t>İÇ/DIŞ/KABLOSUZ AĞ Sızma Testleri</a:t>
            </a:r>
          </a:p>
          <a:p>
            <a:pPr marL="285750" indent="-285750">
              <a:buFont typeface="Wingdings" panose="05000000000000000000" pitchFamily="2" charset="2"/>
              <a:buChar char="Ø"/>
            </a:pPr>
            <a:r>
              <a:rPr lang="tr-TR" sz="1600" dirty="0" smtClean="0"/>
              <a:t>SOSYAL </a:t>
            </a:r>
            <a:r>
              <a:rPr lang="tr-TR" sz="1600" dirty="0"/>
              <a:t>MÜHENDİSLİK </a:t>
            </a:r>
            <a:r>
              <a:rPr lang="tr-TR" sz="1600" dirty="0" smtClean="0"/>
              <a:t>Testi </a:t>
            </a:r>
          </a:p>
          <a:p>
            <a:pPr marL="285750" indent="-285750">
              <a:buFont typeface="Wingdings" panose="05000000000000000000" pitchFamily="2" charset="2"/>
              <a:buChar char="Ø"/>
            </a:pPr>
            <a:r>
              <a:rPr lang="tr-TR" sz="1600" dirty="0" smtClean="0"/>
              <a:t>WEB </a:t>
            </a:r>
            <a:r>
              <a:rPr lang="tr-TR" sz="1600" dirty="0"/>
              <a:t>UYGULAMALARI </a:t>
            </a:r>
            <a:r>
              <a:rPr lang="tr-TR" sz="1600" dirty="0" smtClean="0"/>
              <a:t>Sızma Testi</a:t>
            </a:r>
            <a:endParaRPr lang="tr-TR" sz="1600" dirty="0"/>
          </a:p>
        </p:txBody>
      </p:sp>
      <p:sp>
        <p:nvSpPr>
          <p:cNvPr id="5" name="Metin kutusu 4"/>
          <p:cNvSpPr txBox="1"/>
          <p:nvPr/>
        </p:nvSpPr>
        <p:spPr>
          <a:xfrm>
            <a:off x="538447" y="1416839"/>
            <a:ext cx="10051968" cy="338554"/>
          </a:xfrm>
          <a:prstGeom prst="rect">
            <a:avLst/>
          </a:prstGeom>
          <a:noFill/>
        </p:spPr>
        <p:txBody>
          <a:bodyPr wrap="square" rtlCol="0">
            <a:spAutoFit/>
          </a:bodyPr>
          <a:lstStyle/>
          <a:p>
            <a:r>
              <a:rPr lang="tr-TR" sz="1600" dirty="0" smtClean="0"/>
              <a:t>Aralık-2019 ile Ocak-2018 tarihleri arasında CRYPTTECH firmasına aşağıdaki güvenlik testleri yaptırılmıştır.</a:t>
            </a:r>
            <a:endParaRPr lang="tr-TR" sz="1600" dirty="0"/>
          </a:p>
        </p:txBody>
      </p:sp>
      <p:sp>
        <p:nvSpPr>
          <p:cNvPr id="6" name="Metin kutusu 5"/>
          <p:cNvSpPr txBox="1"/>
          <p:nvPr/>
        </p:nvSpPr>
        <p:spPr>
          <a:xfrm>
            <a:off x="538447" y="3075298"/>
            <a:ext cx="5604660" cy="1200329"/>
          </a:xfrm>
          <a:prstGeom prst="rect">
            <a:avLst/>
          </a:prstGeom>
          <a:noFill/>
        </p:spPr>
        <p:txBody>
          <a:bodyPr wrap="square" rtlCol="0">
            <a:spAutoFit/>
          </a:bodyPr>
          <a:lstStyle/>
          <a:p>
            <a:pPr algn="just"/>
            <a:r>
              <a:rPr lang="tr-TR" dirty="0"/>
              <a:t>Kurumun, yapılan testler sonrasında TCP protokolü üzerinden gelen saldırılara karşı dirençli olduğu fakat UDP ve ICMP protokollerinden gelen saldırılara karşı yeterli direncinin olmadığı görülmüştür </a:t>
            </a:r>
          </a:p>
        </p:txBody>
      </p:sp>
      <p:sp>
        <p:nvSpPr>
          <p:cNvPr id="7" name="Dikdörtgen 6"/>
          <p:cNvSpPr/>
          <p:nvPr/>
        </p:nvSpPr>
        <p:spPr>
          <a:xfrm>
            <a:off x="538447" y="2721846"/>
            <a:ext cx="2450286" cy="369332"/>
          </a:xfrm>
          <a:prstGeom prst="rect">
            <a:avLst/>
          </a:prstGeom>
        </p:spPr>
        <p:txBody>
          <a:bodyPr wrap="none">
            <a:spAutoFit/>
          </a:bodyPr>
          <a:lstStyle/>
          <a:p>
            <a:pPr marL="285750" indent="-285750">
              <a:buFont typeface="Wingdings" panose="05000000000000000000" pitchFamily="2" charset="2"/>
              <a:buChar char="Ø"/>
            </a:pPr>
            <a:r>
              <a:rPr lang="tr-TR" b="1" dirty="0"/>
              <a:t>DDOS / Stres Testleri</a:t>
            </a:r>
          </a:p>
        </p:txBody>
      </p:sp>
      <p:sp>
        <p:nvSpPr>
          <p:cNvPr id="8" name="Dikdörtgen 7"/>
          <p:cNvSpPr/>
          <p:nvPr/>
        </p:nvSpPr>
        <p:spPr>
          <a:xfrm>
            <a:off x="6419305" y="2699542"/>
            <a:ext cx="3874266" cy="369332"/>
          </a:xfrm>
          <a:prstGeom prst="rect">
            <a:avLst/>
          </a:prstGeom>
        </p:spPr>
        <p:txBody>
          <a:bodyPr wrap="none">
            <a:spAutoFit/>
          </a:bodyPr>
          <a:lstStyle/>
          <a:p>
            <a:pPr marL="285750" indent="-285750">
              <a:buFont typeface="Wingdings" panose="05000000000000000000" pitchFamily="2" charset="2"/>
              <a:buChar char="Ø"/>
            </a:pPr>
            <a:r>
              <a:rPr lang="tr-TR" b="1" dirty="0"/>
              <a:t>İÇ/DIŞ/KABLOSUZ AĞ Sızma Testleri</a:t>
            </a:r>
          </a:p>
        </p:txBody>
      </p:sp>
      <p:sp>
        <p:nvSpPr>
          <p:cNvPr id="9" name="Dikdörtgen 8"/>
          <p:cNvSpPr/>
          <p:nvPr/>
        </p:nvSpPr>
        <p:spPr>
          <a:xfrm>
            <a:off x="6498672" y="3068874"/>
            <a:ext cx="5139146" cy="1569660"/>
          </a:xfrm>
          <a:prstGeom prst="rect">
            <a:avLst/>
          </a:prstGeom>
        </p:spPr>
        <p:txBody>
          <a:bodyPr wrap="square">
            <a:spAutoFit/>
          </a:bodyPr>
          <a:lstStyle/>
          <a:p>
            <a:pPr algn="just"/>
            <a:r>
              <a:rPr lang="tr-TR" sz="1600" dirty="0">
                <a:solidFill>
                  <a:srgbClr val="000000"/>
                </a:solidFill>
                <a:latin typeface="Arial" panose="020B0604020202020204" pitchFamily="34" charset="0"/>
              </a:rPr>
              <a:t>Kritik seviyede ve hemen düzeltilmesi gereken </a:t>
            </a:r>
            <a:r>
              <a:rPr lang="tr-TR" sz="1600" b="1" dirty="0">
                <a:solidFill>
                  <a:srgbClr val="000000"/>
                </a:solidFill>
                <a:latin typeface="Arial" panose="020B0604020202020204" pitchFamily="34" charset="0"/>
              </a:rPr>
              <a:t>1 </a:t>
            </a:r>
            <a:r>
              <a:rPr lang="tr-TR" sz="1600" dirty="0" smtClean="0">
                <a:solidFill>
                  <a:srgbClr val="000000"/>
                </a:solidFill>
                <a:latin typeface="Arial" panose="020B0604020202020204" pitchFamily="34" charset="0"/>
              </a:rPr>
              <a:t>zafiyet, yüksek </a:t>
            </a:r>
            <a:r>
              <a:rPr lang="tr-TR" sz="1600" dirty="0">
                <a:solidFill>
                  <a:srgbClr val="000000"/>
                </a:solidFill>
                <a:latin typeface="Arial" panose="020B0604020202020204" pitchFamily="34" charset="0"/>
              </a:rPr>
              <a:t>seviyede ve düzeltilmesi gereken </a:t>
            </a:r>
            <a:r>
              <a:rPr lang="tr-TR" sz="1600" b="1" dirty="0">
                <a:solidFill>
                  <a:srgbClr val="000000"/>
                </a:solidFill>
                <a:latin typeface="Arial" panose="020B0604020202020204" pitchFamily="34" charset="0"/>
              </a:rPr>
              <a:t>5 </a:t>
            </a:r>
            <a:r>
              <a:rPr lang="tr-TR" sz="1600" dirty="0">
                <a:solidFill>
                  <a:srgbClr val="000000"/>
                </a:solidFill>
                <a:latin typeface="Arial" panose="020B0604020202020204" pitchFamily="34" charset="0"/>
              </a:rPr>
              <a:t>zafiyet </a:t>
            </a:r>
            <a:r>
              <a:rPr lang="tr-TR" sz="1600" dirty="0" smtClean="0">
                <a:solidFill>
                  <a:srgbClr val="000000"/>
                </a:solidFill>
                <a:latin typeface="Arial" panose="020B0604020202020204" pitchFamily="34" charset="0"/>
              </a:rPr>
              <a:t>bulundu. Kritik öneme sahip zafiyet işletim sistemi değiştirilerek </a:t>
            </a:r>
            <a:r>
              <a:rPr lang="tr-TR" sz="1600" b="1" dirty="0" smtClean="0">
                <a:solidFill>
                  <a:srgbClr val="000000"/>
                </a:solidFill>
                <a:latin typeface="Arial" panose="020B0604020202020204" pitchFamily="34" charset="0"/>
              </a:rPr>
              <a:t>giderildi</a:t>
            </a:r>
            <a:r>
              <a:rPr lang="tr-TR" sz="1600" dirty="0" smtClean="0">
                <a:solidFill>
                  <a:srgbClr val="000000"/>
                </a:solidFill>
                <a:latin typeface="Arial" panose="020B0604020202020204" pitchFamily="34" charset="0"/>
              </a:rPr>
              <a:t>. Yüksek seviyedeki zafiyetler için </a:t>
            </a:r>
            <a:r>
              <a:rPr lang="tr-TR" sz="1600" b="1" dirty="0" smtClean="0">
                <a:solidFill>
                  <a:srgbClr val="000000"/>
                </a:solidFill>
                <a:latin typeface="Arial" panose="020B0604020202020204" pitchFamily="34" charset="0"/>
              </a:rPr>
              <a:t>önlem alındı</a:t>
            </a:r>
            <a:r>
              <a:rPr lang="tr-TR" sz="1600" dirty="0" smtClean="0">
                <a:solidFill>
                  <a:srgbClr val="000000"/>
                </a:solidFill>
                <a:latin typeface="Arial" panose="020B0604020202020204" pitchFamily="34" charset="0"/>
              </a:rPr>
              <a:t>. Ancak kesin çözüm için mevcut güvenlik duvarının </a:t>
            </a:r>
            <a:r>
              <a:rPr lang="tr-TR" sz="1600" b="1" dirty="0" smtClean="0">
                <a:solidFill>
                  <a:srgbClr val="000000"/>
                </a:solidFill>
                <a:latin typeface="Arial" panose="020B0604020202020204" pitchFamily="34" charset="0"/>
              </a:rPr>
              <a:t>değişmesi</a:t>
            </a:r>
            <a:r>
              <a:rPr lang="tr-TR" sz="1600" dirty="0" smtClean="0">
                <a:solidFill>
                  <a:srgbClr val="000000"/>
                </a:solidFill>
                <a:latin typeface="Arial" panose="020B0604020202020204" pitchFamily="34" charset="0"/>
              </a:rPr>
              <a:t> gerekmektedir. </a:t>
            </a:r>
            <a:endParaRPr lang="tr-TR" sz="1600" dirty="0"/>
          </a:p>
        </p:txBody>
      </p:sp>
      <p:sp>
        <p:nvSpPr>
          <p:cNvPr id="10" name="Dikdörtgen 9"/>
          <p:cNvSpPr/>
          <p:nvPr/>
        </p:nvSpPr>
        <p:spPr>
          <a:xfrm>
            <a:off x="538447" y="4338741"/>
            <a:ext cx="3137205" cy="369332"/>
          </a:xfrm>
          <a:prstGeom prst="rect">
            <a:avLst/>
          </a:prstGeom>
        </p:spPr>
        <p:txBody>
          <a:bodyPr wrap="none">
            <a:spAutoFit/>
          </a:bodyPr>
          <a:lstStyle/>
          <a:p>
            <a:pPr marL="285750" lvl="0" indent="-285750">
              <a:buFont typeface="Wingdings" panose="05000000000000000000" pitchFamily="2" charset="2"/>
              <a:buChar char="Ø"/>
              <a:defRPr/>
            </a:pPr>
            <a:r>
              <a:rPr lang="tr-TR" b="1" dirty="0">
                <a:solidFill>
                  <a:prstClr val="black"/>
                </a:solidFill>
              </a:rPr>
              <a:t>SOSYAL MÜHENDİSLİK Testi </a:t>
            </a:r>
          </a:p>
        </p:txBody>
      </p:sp>
      <p:sp>
        <p:nvSpPr>
          <p:cNvPr id="12" name="Dikdörtgen 11"/>
          <p:cNvSpPr/>
          <p:nvPr/>
        </p:nvSpPr>
        <p:spPr>
          <a:xfrm>
            <a:off x="538447" y="4629079"/>
            <a:ext cx="5604660" cy="1477328"/>
          </a:xfrm>
          <a:prstGeom prst="rect">
            <a:avLst/>
          </a:prstGeom>
        </p:spPr>
        <p:txBody>
          <a:bodyPr wrap="square">
            <a:spAutoFit/>
          </a:bodyPr>
          <a:lstStyle/>
          <a:p>
            <a:pPr algn="just"/>
            <a:r>
              <a:rPr lang="tr-TR" dirty="0" smtClean="0"/>
              <a:t>Sahte </a:t>
            </a:r>
            <a:r>
              <a:rPr lang="tr-TR" dirty="0"/>
              <a:t>mail senaryosunda, </a:t>
            </a:r>
            <a:r>
              <a:rPr lang="tr-TR" dirty="0" smtClean="0"/>
              <a:t>Kritik birimlere gönderilen </a:t>
            </a:r>
            <a:r>
              <a:rPr lang="tr-TR" dirty="0"/>
              <a:t>62 mail sonrasında, gönderilen linke tıklama sayısı 20 </a:t>
            </a:r>
            <a:r>
              <a:rPr lang="tr-TR" dirty="0" smtClean="0"/>
              <a:t>olarak belirlenmiştir. Bu sayılar %15’e denk gelmektedir.  Sahte </a:t>
            </a:r>
            <a:r>
              <a:rPr lang="tr-TR" dirty="0"/>
              <a:t>mail sayfasını ziyaret edenler arasında 9 (dokuz) kişi mail bilgilerini sisteme girmiştir.</a:t>
            </a:r>
          </a:p>
        </p:txBody>
      </p:sp>
      <p:sp>
        <p:nvSpPr>
          <p:cNvPr id="13" name="Dikdörtgen 12"/>
          <p:cNvSpPr/>
          <p:nvPr/>
        </p:nvSpPr>
        <p:spPr>
          <a:xfrm>
            <a:off x="6419305" y="4859911"/>
            <a:ext cx="3642857" cy="369332"/>
          </a:xfrm>
          <a:prstGeom prst="rect">
            <a:avLst/>
          </a:prstGeom>
        </p:spPr>
        <p:txBody>
          <a:bodyPr wrap="none">
            <a:spAutoFit/>
          </a:bodyPr>
          <a:lstStyle/>
          <a:p>
            <a:pPr marL="285750" lvl="0" indent="-285750">
              <a:buFont typeface="Wingdings" panose="05000000000000000000" pitchFamily="2" charset="2"/>
              <a:buChar char="Ø"/>
              <a:defRPr/>
            </a:pPr>
            <a:r>
              <a:rPr lang="tr-TR" b="1" dirty="0">
                <a:solidFill>
                  <a:prstClr val="black"/>
                </a:solidFill>
              </a:rPr>
              <a:t>WEB UYGULAMALARI Sızma Testi</a:t>
            </a:r>
          </a:p>
        </p:txBody>
      </p:sp>
      <p:sp>
        <p:nvSpPr>
          <p:cNvPr id="14" name="Metin kutusu 13"/>
          <p:cNvSpPr txBox="1"/>
          <p:nvPr/>
        </p:nvSpPr>
        <p:spPr>
          <a:xfrm>
            <a:off x="6498672" y="5235027"/>
            <a:ext cx="5583382" cy="646331"/>
          </a:xfrm>
          <a:prstGeom prst="rect">
            <a:avLst/>
          </a:prstGeom>
          <a:noFill/>
        </p:spPr>
        <p:txBody>
          <a:bodyPr wrap="square" rtlCol="0">
            <a:spAutoFit/>
          </a:bodyPr>
          <a:lstStyle/>
          <a:p>
            <a:r>
              <a:rPr lang="tr-TR" dirty="0" smtClean="0"/>
              <a:t>BAP ‘ta kritik öneme sahip 1 , yine BAP ve Mezun Bilgi Sisteminde yüksek öneme sahip 2 sorun bulunmuştur.</a:t>
            </a:r>
            <a:endParaRPr lang="tr-TR" dirty="0"/>
          </a:p>
        </p:txBody>
      </p:sp>
    </p:spTree>
    <p:extLst>
      <p:ext uri="{BB962C8B-B14F-4D97-AF65-F5344CB8AC3E}">
        <p14:creationId xmlns:p14="http://schemas.microsoft.com/office/powerpoint/2010/main" val="3218276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a:ln>
                  <a:noFill/>
                </a:ln>
                <a:solidFill>
                  <a:prstClr val="black"/>
                </a:solidFill>
                <a:effectLst/>
                <a:uLnTx/>
                <a:uFillTx/>
                <a:latin typeface="Calibri"/>
                <a:ea typeface="+mn-ea"/>
                <a:cs typeface="+mn-cs"/>
              </a:rPr>
              <a:t>2018 YILI FAALİYETLERİMİZ</a:t>
            </a:r>
          </a:p>
        </p:txBody>
      </p:sp>
      <p:sp>
        <p:nvSpPr>
          <p:cNvPr id="3" name="Metin kutusu 2"/>
          <p:cNvSpPr txBox="1"/>
          <p:nvPr/>
        </p:nvSpPr>
        <p:spPr>
          <a:xfrm>
            <a:off x="1776845" y="1100931"/>
            <a:ext cx="532222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b="1" dirty="0" smtClean="0">
                <a:solidFill>
                  <a:schemeClr val="accent2">
                    <a:lumMod val="75000"/>
                  </a:schemeClr>
                </a:solidFill>
                <a:latin typeface="Calibri"/>
              </a:rPr>
              <a:t>İnternet Erişim Onayları</a:t>
            </a:r>
            <a:endParaRPr kumimoji="0" lang="tr-TR" sz="1800" b="1" i="0" u="none" strike="noStrike" kern="1200" cap="none" spc="0" normalizeH="0" baseline="0" noProof="0" dirty="0">
              <a:ln>
                <a:noFill/>
              </a:ln>
              <a:solidFill>
                <a:schemeClr val="accent2">
                  <a:lumMod val="75000"/>
                </a:schemeClr>
              </a:solidFill>
              <a:effectLst/>
              <a:uLnTx/>
              <a:uFillTx/>
              <a:latin typeface="Calibri"/>
            </a:endParaRPr>
          </a:p>
        </p:txBody>
      </p:sp>
      <p:pic>
        <p:nvPicPr>
          <p:cNvPr id="4" name="Resim 3"/>
          <p:cNvPicPr>
            <a:picLocks noChangeAspect="1"/>
          </p:cNvPicPr>
          <p:nvPr/>
        </p:nvPicPr>
        <p:blipFill>
          <a:blip r:embed="rId2">
            <a:extLst>
              <a:ext uri="{BEBA8EAE-BF5A-486C-A8C5-ECC9F3942E4B}">
                <a14:imgProps xmlns:a14="http://schemas.microsoft.com/office/drawing/2010/main">
                  <a14:imgLayer r:embed="rId3">
                    <a14:imgEffect>
                      <a14:sharpenSoften amount="48000"/>
                    </a14:imgEffect>
                  </a14:imgLayer>
                </a14:imgProps>
              </a:ext>
              <a:ext uri="{28A0092B-C50C-407E-A947-70E740481C1C}">
                <a14:useLocalDpi xmlns:a14="http://schemas.microsoft.com/office/drawing/2010/main" val="0"/>
              </a:ext>
            </a:extLst>
          </a:blip>
          <a:stretch>
            <a:fillRect/>
          </a:stretch>
        </p:blipFill>
        <p:spPr>
          <a:xfrm>
            <a:off x="7593874" y="854286"/>
            <a:ext cx="3694810" cy="5115611"/>
          </a:xfrm>
          <a:prstGeom prst="rect">
            <a:avLst/>
          </a:prstGeom>
          <a:effectLst>
            <a:outerShdw blurRad="736600" dist="50800" dir="5400000" algn="ctr" rotWithShape="0">
              <a:srgbClr val="000000">
                <a:alpha val="81000"/>
              </a:srgbClr>
            </a:outerShdw>
          </a:effectLst>
        </p:spPr>
      </p:pic>
      <p:sp>
        <p:nvSpPr>
          <p:cNvPr id="5" name="Metin kutusu 4"/>
          <p:cNvSpPr txBox="1"/>
          <p:nvPr/>
        </p:nvSpPr>
        <p:spPr>
          <a:xfrm>
            <a:off x="1019174" y="1619250"/>
            <a:ext cx="6574700" cy="2308324"/>
          </a:xfrm>
          <a:prstGeom prst="rect">
            <a:avLst/>
          </a:prstGeom>
          <a:noFill/>
        </p:spPr>
        <p:txBody>
          <a:bodyPr wrap="square" rtlCol="0">
            <a:spAutoFit/>
          </a:bodyPr>
          <a:lstStyle/>
          <a:p>
            <a:pPr algn="just"/>
            <a:r>
              <a:rPr lang="tr-TR" dirty="0" smtClean="0"/>
              <a:t>Daha önce manuel yapılan öğrenci ve personel internet erişim onayları Mansur Beştaş tarafından geliştirilen sistem ile otomatik hale getirildi. </a:t>
            </a:r>
          </a:p>
          <a:p>
            <a:r>
              <a:rPr lang="tr-TR" dirty="0" smtClean="0"/>
              <a:t>Bu işlemle ;</a:t>
            </a:r>
          </a:p>
          <a:p>
            <a:pPr marL="285750" indent="-285750">
              <a:buFont typeface="Arial" panose="020B0604020202020204" pitchFamily="34" charset="0"/>
              <a:buChar char="•"/>
            </a:pPr>
            <a:r>
              <a:rPr lang="tr-TR" dirty="0" smtClean="0"/>
              <a:t>Öğrenciler  öğrenci numarası ve şifresiyle otomatik onay yapabilmektedir.</a:t>
            </a:r>
          </a:p>
          <a:p>
            <a:pPr marL="285750" indent="-285750">
              <a:buFont typeface="Arial" panose="020B0604020202020204" pitchFamily="34" charset="0"/>
              <a:buChar char="•"/>
            </a:pPr>
            <a:r>
              <a:rPr lang="tr-TR" dirty="0" smtClean="0"/>
              <a:t>Personeller ise portal kullanıcı adı ve şifresiyle onay yapabilmektedirler.</a:t>
            </a:r>
            <a:endParaRPr lang="tr-TR" dirty="0"/>
          </a:p>
        </p:txBody>
      </p:sp>
      <p:sp>
        <p:nvSpPr>
          <p:cNvPr id="6" name="Metin kutusu 5"/>
          <p:cNvSpPr txBox="1"/>
          <p:nvPr/>
        </p:nvSpPr>
        <p:spPr>
          <a:xfrm>
            <a:off x="1335058" y="4076561"/>
            <a:ext cx="6079894" cy="646331"/>
          </a:xfrm>
          <a:prstGeom prst="rect">
            <a:avLst/>
          </a:prstGeom>
          <a:noFill/>
        </p:spPr>
        <p:txBody>
          <a:bodyPr wrap="square" rtlCol="0">
            <a:spAutoFit/>
          </a:bodyPr>
          <a:lstStyle/>
          <a:p>
            <a:r>
              <a:rPr lang="tr-TR" dirty="0" smtClean="0"/>
              <a:t>Bilgilendirme broşürleri tüm binaların girişlerine ve ilan panolarına asıldı.</a:t>
            </a:r>
            <a:endParaRPr lang="tr-TR" dirty="0"/>
          </a:p>
        </p:txBody>
      </p:sp>
    </p:spTree>
    <p:extLst>
      <p:ext uri="{BB962C8B-B14F-4D97-AF65-F5344CB8AC3E}">
        <p14:creationId xmlns:p14="http://schemas.microsoft.com/office/powerpoint/2010/main" val="1280070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ikdörtgen 4"/>
          <p:cNvSpPr/>
          <p:nvPr/>
        </p:nvSpPr>
        <p:spPr>
          <a:xfrm>
            <a:off x="1785159" y="1150774"/>
            <a:ext cx="4891404" cy="369332"/>
          </a:xfrm>
          <a:prstGeom prst="rect">
            <a:avLst/>
          </a:prstGeom>
        </p:spPr>
        <p:txBody>
          <a:bodyPr wrap="none">
            <a:spAutoFit/>
          </a:bodyPr>
          <a:lstStyle/>
          <a:p>
            <a:pPr lvl="0">
              <a:defRPr/>
            </a:pPr>
            <a:r>
              <a:rPr lang="tr-TR" b="1" dirty="0">
                <a:solidFill>
                  <a:schemeClr val="accent2">
                    <a:lumMod val="75000"/>
                  </a:schemeClr>
                </a:solidFill>
              </a:rPr>
              <a:t>Sürekli Eğitim </a:t>
            </a:r>
            <a:r>
              <a:rPr lang="tr-TR" b="1" dirty="0" smtClean="0">
                <a:solidFill>
                  <a:schemeClr val="accent2">
                    <a:lumMod val="75000"/>
                  </a:schemeClr>
                </a:solidFill>
              </a:rPr>
              <a:t>Merkezi Kurs Kayıtları Otomasyonu</a:t>
            </a:r>
            <a:endParaRPr lang="tr-TR" b="1" dirty="0">
              <a:solidFill>
                <a:schemeClr val="accent2">
                  <a:lumMod val="75000"/>
                </a:schemeClr>
              </a:solidFill>
            </a:endParaRPr>
          </a:p>
        </p:txBody>
      </p:sp>
      <p:sp>
        <p:nvSpPr>
          <p:cNvPr id="6" name="Metin kutusu 5"/>
          <p:cNvSpPr txBox="1"/>
          <p:nvPr/>
        </p:nvSpPr>
        <p:spPr>
          <a:xfrm>
            <a:off x="728228" y="1478541"/>
            <a:ext cx="10577081" cy="584775"/>
          </a:xfrm>
          <a:prstGeom prst="rect">
            <a:avLst/>
          </a:prstGeom>
          <a:noFill/>
        </p:spPr>
        <p:txBody>
          <a:bodyPr wrap="square" rtlCol="0">
            <a:spAutoFit/>
          </a:bodyPr>
          <a:lstStyle/>
          <a:p>
            <a:r>
              <a:rPr lang="tr-TR" sz="1600" dirty="0"/>
              <a:t>Sürekli Eğitim Merkezi bünyesinde gerçekleştirilen kursların kayıt altına alınması ve öğrencilerin bilgilerinin takibi için Mansur BEŞTAŞ tarafında otomasyon yazılmıştır.</a:t>
            </a:r>
            <a:endParaRPr lang="tr-TR" sz="1400" dirty="0"/>
          </a:p>
        </p:txBody>
      </p:sp>
      <p:sp>
        <p:nvSpPr>
          <p:cNvPr id="8" name="Metin kutusu 7"/>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a:ln>
                  <a:noFill/>
                </a:ln>
                <a:solidFill>
                  <a:prstClr val="black"/>
                </a:solidFill>
                <a:effectLst/>
                <a:uLnTx/>
                <a:uFillTx/>
                <a:latin typeface="Calibri"/>
                <a:ea typeface="+mn-ea"/>
                <a:cs typeface="+mn-cs"/>
              </a:rPr>
              <a:t>2018 YILI FAALİYETLERİMİZ</a:t>
            </a:r>
          </a:p>
        </p:txBody>
      </p:sp>
      <p:pic>
        <p:nvPicPr>
          <p:cNvPr id="3" name="İçerik Yer Tutucusu 2"/>
          <p:cNvPicPr>
            <a:picLocks noGrp="1" noChangeAspect="1"/>
          </p:cNvPicPr>
          <p:nvPr>
            <p:ph idx="1"/>
          </p:nvPr>
        </p:nvPicPr>
        <p:blipFill rotWithShape="1">
          <a:blip r:embed="rId2">
            <a:extLst>
              <a:ext uri="{28A0092B-C50C-407E-A947-70E740481C1C}">
                <a14:useLocalDpi xmlns:a14="http://schemas.microsoft.com/office/drawing/2010/main" val="0"/>
              </a:ext>
            </a:extLst>
          </a:blip>
          <a:srcRect r="379" b="52167"/>
          <a:stretch/>
        </p:blipFill>
        <p:spPr>
          <a:xfrm>
            <a:off x="728228" y="2174760"/>
            <a:ext cx="9256804" cy="208135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9" name="Resim 8"/>
          <p:cNvPicPr>
            <a:picLocks noChangeAspect="1"/>
          </p:cNvPicPr>
          <p:nvPr/>
        </p:nvPicPr>
        <p:blipFill rotWithShape="1">
          <a:blip r:embed="rId3">
            <a:extLst>
              <a:ext uri="{28A0092B-C50C-407E-A947-70E740481C1C}">
                <a14:useLocalDpi xmlns:a14="http://schemas.microsoft.com/office/drawing/2010/main" val="0"/>
              </a:ext>
            </a:extLst>
          </a:blip>
          <a:srcRect l="137" t="293" r="522" b="53876"/>
          <a:stretch/>
        </p:blipFill>
        <p:spPr>
          <a:xfrm>
            <a:off x="1543395" y="3557847"/>
            <a:ext cx="9857518" cy="211974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665479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ikdörtgen 4"/>
          <p:cNvSpPr/>
          <p:nvPr/>
        </p:nvSpPr>
        <p:spPr>
          <a:xfrm>
            <a:off x="1785159" y="1150774"/>
            <a:ext cx="4929170" cy="369332"/>
          </a:xfrm>
          <a:prstGeom prst="rect">
            <a:avLst/>
          </a:prstGeom>
        </p:spPr>
        <p:txBody>
          <a:bodyPr wrap="none">
            <a:spAutoFit/>
          </a:bodyPr>
          <a:lstStyle/>
          <a:p>
            <a:pPr lvl="0">
              <a:defRPr/>
            </a:pPr>
            <a:r>
              <a:rPr lang="tr-TR" b="1" dirty="0">
                <a:solidFill>
                  <a:schemeClr val="accent2">
                    <a:lumMod val="75000"/>
                  </a:schemeClr>
                </a:solidFill>
              </a:rPr>
              <a:t>Uluslararası İlişkiler </a:t>
            </a:r>
            <a:r>
              <a:rPr lang="tr-TR" b="1" dirty="0" smtClean="0">
                <a:solidFill>
                  <a:schemeClr val="accent2">
                    <a:lumMod val="75000"/>
                  </a:schemeClr>
                </a:solidFill>
              </a:rPr>
              <a:t>Koordinatörlüğü Otomasyonu</a:t>
            </a:r>
            <a:endParaRPr lang="tr-TR" b="1" dirty="0">
              <a:solidFill>
                <a:schemeClr val="accent2">
                  <a:lumMod val="75000"/>
                </a:schemeClr>
              </a:solidFill>
            </a:endParaRPr>
          </a:p>
        </p:txBody>
      </p:sp>
      <p:sp>
        <p:nvSpPr>
          <p:cNvPr id="6" name="Metin kutusu 5"/>
          <p:cNvSpPr txBox="1"/>
          <p:nvPr/>
        </p:nvSpPr>
        <p:spPr>
          <a:xfrm>
            <a:off x="728228" y="1478541"/>
            <a:ext cx="10577081" cy="584775"/>
          </a:xfrm>
          <a:prstGeom prst="rect">
            <a:avLst/>
          </a:prstGeom>
          <a:noFill/>
        </p:spPr>
        <p:txBody>
          <a:bodyPr wrap="square" rtlCol="0">
            <a:spAutoFit/>
          </a:bodyPr>
          <a:lstStyle/>
          <a:p>
            <a:r>
              <a:rPr lang="tr-TR" sz="1600" dirty="0"/>
              <a:t>Uluslararası İlişkiler Koordinatörlüğünün </a:t>
            </a:r>
            <a:r>
              <a:rPr lang="tr-TR" sz="1600" dirty="0" smtClean="0"/>
              <a:t>acenteler </a:t>
            </a:r>
            <a:r>
              <a:rPr lang="tr-TR" sz="1600" dirty="0"/>
              <a:t>aracılığıyla öğrenci alma süreçlerinin yönetmek için Mansur BEŞTAŞ tarafından otomasyon yazılmıştır</a:t>
            </a:r>
            <a:r>
              <a:rPr lang="tr-TR" sz="1600" dirty="0" smtClean="0"/>
              <a:t>.</a:t>
            </a:r>
            <a:endParaRPr lang="tr-TR" sz="1200" dirty="0"/>
          </a:p>
        </p:txBody>
      </p:sp>
      <p:sp>
        <p:nvSpPr>
          <p:cNvPr id="8" name="Metin kutusu 7"/>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a:ln>
                  <a:noFill/>
                </a:ln>
                <a:solidFill>
                  <a:prstClr val="black"/>
                </a:solidFill>
                <a:effectLst/>
                <a:uLnTx/>
                <a:uFillTx/>
                <a:latin typeface="Calibri"/>
                <a:ea typeface="+mn-ea"/>
                <a:cs typeface="+mn-cs"/>
              </a:rPr>
              <a:t>2018 YILI FAALİYETLERİMİZ</a:t>
            </a:r>
          </a:p>
        </p:txBody>
      </p:sp>
      <p:pic>
        <p:nvPicPr>
          <p:cNvPr id="4" name="Resim 3"/>
          <p:cNvPicPr>
            <a:picLocks noChangeAspect="1"/>
          </p:cNvPicPr>
          <p:nvPr/>
        </p:nvPicPr>
        <p:blipFill rotWithShape="1">
          <a:blip r:embed="rId2">
            <a:extLst>
              <a:ext uri="{28A0092B-C50C-407E-A947-70E740481C1C}">
                <a14:useLocalDpi xmlns:a14="http://schemas.microsoft.com/office/drawing/2010/main" val="0"/>
              </a:ext>
            </a:extLst>
          </a:blip>
          <a:srcRect b="27804"/>
          <a:stretch/>
        </p:blipFill>
        <p:spPr>
          <a:xfrm>
            <a:off x="465513" y="2041742"/>
            <a:ext cx="9546166" cy="36095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Resim 6"/>
          <p:cNvPicPr>
            <a:picLocks noChangeAspect="1"/>
          </p:cNvPicPr>
          <p:nvPr/>
        </p:nvPicPr>
        <p:blipFill rotWithShape="1">
          <a:blip r:embed="rId3">
            <a:extLst>
              <a:ext uri="{28A0092B-C50C-407E-A947-70E740481C1C}">
                <a14:useLocalDpi xmlns:a14="http://schemas.microsoft.com/office/drawing/2010/main" val="0"/>
              </a:ext>
            </a:extLst>
          </a:blip>
          <a:srcRect r="318" b="26360"/>
          <a:stretch/>
        </p:blipFill>
        <p:spPr>
          <a:xfrm>
            <a:off x="2552007" y="3639156"/>
            <a:ext cx="9035933" cy="30941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4100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çerik Yer Tutucusu 3"/>
          <p:cNvPicPr>
            <a:picLocks noGrp="1" noChangeAspect="1"/>
          </p:cNvPicPr>
          <p:nvPr>
            <p:ph idx="1"/>
          </p:nvPr>
        </p:nvPicPr>
        <p:blipFill rotWithShape="1">
          <a:blip r:embed="rId2">
            <a:extLst>
              <a:ext uri="{BEBA8EAE-BF5A-486C-A8C5-ECC9F3942E4B}">
                <a14:imgProps xmlns:a14="http://schemas.microsoft.com/office/drawing/2010/main">
                  <a14:imgLayer r:embed="rId3">
                    <a14:imgEffect>
                      <a14:sharpenSoften amount="60000"/>
                    </a14:imgEffect>
                  </a14:imgLayer>
                </a14:imgProps>
              </a:ext>
            </a:extLst>
          </a:blip>
          <a:srcRect t="9815" b="3835"/>
          <a:stretch/>
        </p:blipFill>
        <p:spPr>
          <a:xfrm>
            <a:off x="5863535" y="2186334"/>
            <a:ext cx="6134793" cy="3917034"/>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7" name="Resim 6"/>
          <p:cNvPicPr>
            <a:picLocks noChangeAspect="1"/>
          </p:cNvPicPr>
          <p:nvPr/>
        </p:nvPicPr>
        <p:blipFill rotWithShape="1">
          <a:blip r:embed="rId4">
            <a:extLst>
              <a:ext uri="{BEBA8EAE-BF5A-486C-A8C5-ECC9F3942E4B}">
                <a14:imgProps xmlns:a14="http://schemas.microsoft.com/office/drawing/2010/main">
                  <a14:imgLayer r:embed="rId5">
                    <a14:imgEffect>
                      <a14:sharpenSoften amount="65000"/>
                    </a14:imgEffect>
                  </a14:imgLayer>
                </a14:imgProps>
              </a:ext>
            </a:extLst>
          </a:blip>
          <a:srcRect l="19287" t="13826" r="1032" b="3722"/>
          <a:stretch/>
        </p:blipFill>
        <p:spPr>
          <a:xfrm>
            <a:off x="257695" y="2104881"/>
            <a:ext cx="6191820" cy="3998487"/>
          </a:xfrm>
          <a:prstGeom prst="round2DiagRect">
            <a:avLst>
              <a:gd name="adj1" fmla="val 16667"/>
              <a:gd name="adj2" fmla="val 0"/>
            </a:avLst>
          </a:prstGeom>
          <a:ln w="88900" cap="sq">
            <a:solidFill>
              <a:srgbClr val="FFFFFF"/>
            </a:solidFill>
            <a:miter lim="800000"/>
          </a:ln>
          <a:effectLst>
            <a:outerShdw blurRad="254000" algn="tl" rotWithShape="0">
              <a:schemeClr val="tx1">
                <a:lumMod val="95000"/>
                <a:lumOff val="5000"/>
                <a:alpha val="88000"/>
              </a:schemeClr>
            </a:outerShdw>
          </a:effectLst>
        </p:spPr>
      </p:pic>
      <p:sp>
        <p:nvSpPr>
          <p:cNvPr id="5" name="Dikdörtgen 4"/>
          <p:cNvSpPr/>
          <p:nvPr/>
        </p:nvSpPr>
        <p:spPr>
          <a:xfrm>
            <a:off x="1785159" y="1150774"/>
            <a:ext cx="2161169" cy="369332"/>
          </a:xfrm>
          <a:prstGeom prst="rect">
            <a:avLst/>
          </a:prstGeom>
        </p:spPr>
        <p:txBody>
          <a:bodyPr wrap="none">
            <a:spAutoFit/>
          </a:bodyPr>
          <a:lstStyle/>
          <a:p>
            <a:pPr lvl="0">
              <a:defRPr/>
            </a:pPr>
            <a:r>
              <a:rPr lang="tr-TR" b="1" dirty="0" smtClean="0">
                <a:solidFill>
                  <a:schemeClr val="accent2">
                    <a:lumMod val="75000"/>
                  </a:schemeClr>
                </a:solidFill>
              </a:rPr>
              <a:t>Siu360 </a:t>
            </a:r>
            <a:r>
              <a:rPr lang="tr-TR" b="1" dirty="0">
                <a:solidFill>
                  <a:schemeClr val="accent2">
                    <a:lumMod val="75000"/>
                  </a:schemeClr>
                </a:solidFill>
              </a:rPr>
              <a:t>G</a:t>
            </a:r>
            <a:r>
              <a:rPr lang="tr-TR" b="1" dirty="0" smtClean="0">
                <a:solidFill>
                  <a:schemeClr val="accent2">
                    <a:lumMod val="75000"/>
                  </a:schemeClr>
                </a:solidFill>
              </a:rPr>
              <a:t>üncellemesi</a:t>
            </a:r>
            <a:endParaRPr lang="tr-TR" b="1" dirty="0">
              <a:solidFill>
                <a:schemeClr val="accent2">
                  <a:lumMod val="75000"/>
                </a:schemeClr>
              </a:solidFill>
            </a:endParaRPr>
          </a:p>
        </p:txBody>
      </p:sp>
      <p:sp>
        <p:nvSpPr>
          <p:cNvPr id="6" name="Metin kutusu 5"/>
          <p:cNvSpPr txBox="1"/>
          <p:nvPr/>
        </p:nvSpPr>
        <p:spPr>
          <a:xfrm>
            <a:off x="728228" y="1478541"/>
            <a:ext cx="10577081" cy="584775"/>
          </a:xfrm>
          <a:prstGeom prst="rect">
            <a:avLst/>
          </a:prstGeom>
          <a:noFill/>
        </p:spPr>
        <p:txBody>
          <a:bodyPr wrap="square" rtlCol="0">
            <a:spAutoFit/>
          </a:bodyPr>
          <a:lstStyle/>
          <a:p>
            <a:r>
              <a:rPr lang="tr-TR" sz="1600" dirty="0" smtClean="0"/>
              <a:t>2017 yılından beri kullanılan ve kullanıcıların yasaklı sitelere erişimini sağlayan Siu360 yazılımı güncellendi. Siu360 ile ihtiyaç Güvenlik duvarı eksiklikleri kapatılmaya çalışılmıştır.</a:t>
            </a:r>
            <a:endParaRPr lang="tr-TR" sz="1600" dirty="0"/>
          </a:p>
        </p:txBody>
      </p:sp>
      <p:sp>
        <p:nvSpPr>
          <p:cNvPr id="8" name="Metin kutusu 7"/>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a:ln>
                  <a:noFill/>
                </a:ln>
                <a:solidFill>
                  <a:prstClr val="black"/>
                </a:solidFill>
                <a:effectLst/>
                <a:uLnTx/>
                <a:uFillTx/>
                <a:latin typeface="Calibri"/>
                <a:ea typeface="+mn-ea"/>
                <a:cs typeface="+mn-cs"/>
              </a:rPr>
              <a:t>2018 YILI FAALİYETLERİMİZ</a:t>
            </a:r>
          </a:p>
        </p:txBody>
      </p:sp>
    </p:spTree>
    <p:extLst>
      <p:ext uri="{BB962C8B-B14F-4D97-AF65-F5344CB8AC3E}">
        <p14:creationId xmlns:p14="http://schemas.microsoft.com/office/powerpoint/2010/main" val="905405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lvl="0">
              <a:defRPr/>
            </a:pPr>
            <a:r>
              <a:rPr lang="tr-TR" sz="2400" b="1" dirty="0">
                <a:solidFill>
                  <a:prstClr val="black"/>
                </a:solidFill>
              </a:rPr>
              <a:t>2018 YILI FAALİYETLERİMİZ</a:t>
            </a:r>
          </a:p>
        </p:txBody>
      </p:sp>
      <p:sp>
        <p:nvSpPr>
          <p:cNvPr id="5" name="Metin kutusu 4"/>
          <p:cNvSpPr txBox="1"/>
          <p:nvPr/>
        </p:nvSpPr>
        <p:spPr>
          <a:xfrm>
            <a:off x="1776845" y="1100931"/>
            <a:ext cx="532222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schemeClr val="accent2">
                    <a:lumMod val="75000"/>
                  </a:schemeClr>
                </a:solidFill>
                <a:effectLst/>
                <a:uLnTx/>
                <a:uFillTx/>
                <a:latin typeface="Calibri"/>
                <a:ea typeface="+mn-ea"/>
                <a:cs typeface="+mn-cs"/>
              </a:rPr>
              <a:t>EBYS (Elektronik</a:t>
            </a:r>
            <a:r>
              <a:rPr kumimoji="0" lang="tr-TR" sz="1800" b="1" i="0" u="none" strike="noStrike" kern="1200" cap="none" spc="0" normalizeH="0" noProof="0" dirty="0" smtClean="0">
                <a:ln>
                  <a:noFill/>
                </a:ln>
                <a:solidFill>
                  <a:schemeClr val="accent2">
                    <a:lumMod val="75000"/>
                  </a:schemeClr>
                </a:solidFill>
                <a:effectLst/>
                <a:uLnTx/>
                <a:uFillTx/>
                <a:latin typeface="Calibri"/>
                <a:ea typeface="+mn-ea"/>
                <a:cs typeface="+mn-cs"/>
              </a:rPr>
              <a:t> Belge Yönetim Sistemi)</a:t>
            </a:r>
            <a:endParaRPr kumimoji="0" lang="tr-TR" sz="18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graphicFrame>
        <p:nvGraphicFramePr>
          <p:cNvPr id="19" name="Tablo 18"/>
          <p:cNvGraphicFramePr>
            <a:graphicFrameLocks noGrp="1"/>
          </p:cNvGraphicFramePr>
          <p:nvPr>
            <p:extLst>
              <p:ext uri="{D42A27DB-BD31-4B8C-83A1-F6EECF244321}">
                <p14:modId xmlns:p14="http://schemas.microsoft.com/office/powerpoint/2010/main" val="1114421808"/>
              </p:ext>
            </p:extLst>
          </p:nvPr>
        </p:nvGraphicFramePr>
        <p:xfrm>
          <a:off x="590204" y="2814763"/>
          <a:ext cx="6508864" cy="1554480"/>
        </p:xfrm>
        <a:graphic>
          <a:graphicData uri="http://schemas.openxmlformats.org/drawingml/2006/table">
            <a:tbl>
              <a:tblPr firstRow="1" bandRow="1">
                <a:tableStyleId>{5C22544A-7EE6-4342-B048-85BDC9FD1C3A}</a:tableStyleId>
              </a:tblPr>
              <a:tblGrid>
                <a:gridCol w="2442578">
                  <a:extLst>
                    <a:ext uri="{9D8B030D-6E8A-4147-A177-3AD203B41FA5}">
                      <a16:colId xmlns:a16="http://schemas.microsoft.com/office/drawing/2014/main" val="2975512768"/>
                    </a:ext>
                  </a:extLst>
                </a:gridCol>
                <a:gridCol w="801641">
                  <a:extLst>
                    <a:ext uri="{9D8B030D-6E8A-4147-A177-3AD203B41FA5}">
                      <a16:colId xmlns:a16="http://schemas.microsoft.com/office/drawing/2014/main" val="3754504195"/>
                    </a:ext>
                  </a:extLst>
                </a:gridCol>
                <a:gridCol w="815114">
                  <a:extLst>
                    <a:ext uri="{9D8B030D-6E8A-4147-A177-3AD203B41FA5}">
                      <a16:colId xmlns:a16="http://schemas.microsoft.com/office/drawing/2014/main" val="683446744"/>
                    </a:ext>
                  </a:extLst>
                </a:gridCol>
                <a:gridCol w="770864">
                  <a:extLst>
                    <a:ext uri="{9D8B030D-6E8A-4147-A177-3AD203B41FA5}">
                      <a16:colId xmlns:a16="http://schemas.microsoft.com/office/drawing/2014/main" val="3618219396"/>
                    </a:ext>
                  </a:extLst>
                </a:gridCol>
                <a:gridCol w="770864">
                  <a:extLst>
                    <a:ext uri="{9D8B030D-6E8A-4147-A177-3AD203B41FA5}">
                      <a16:colId xmlns:a16="http://schemas.microsoft.com/office/drawing/2014/main" val="1897458737"/>
                    </a:ext>
                  </a:extLst>
                </a:gridCol>
                <a:gridCol w="907803">
                  <a:extLst>
                    <a:ext uri="{9D8B030D-6E8A-4147-A177-3AD203B41FA5}">
                      <a16:colId xmlns:a16="http://schemas.microsoft.com/office/drawing/2014/main" val="942578578"/>
                    </a:ext>
                  </a:extLst>
                </a:gridCol>
              </a:tblGrid>
              <a:tr h="301545">
                <a:tc>
                  <a:txBody>
                    <a:bodyPr/>
                    <a:lstStyle/>
                    <a:p>
                      <a:r>
                        <a:rPr lang="tr-TR" sz="1600" dirty="0" smtClean="0"/>
                        <a:t>Çevresel Etkisi</a:t>
                      </a:r>
                      <a:endParaRPr lang="tr-TR" sz="1600" dirty="0"/>
                    </a:p>
                  </a:txBody>
                  <a:tcPr/>
                </a:tc>
                <a:tc>
                  <a:txBody>
                    <a:bodyPr/>
                    <a:lstStyle/>
                    <a:p>
                      <a:pPr algn="ctr"/>
                      <a:r>
                        <a:rPr lang="tr-TR" sz="1600" dirty="0" smtClean="0"/>
                        <a:t>2014</a:t>
                      </a:r>
                      <a:endParaRPr lang="tr-TR" sz="1600" dirty="0"/>
                    </a:p>
                  </a:txBody>
                  <a:tcPr/>
                </a:tc>
                <a:tc>
                  <a:txBody>
                    <a:bodyPr/>
                    <a:lstStyle/>
                    <a:p>
                      <a:pPr algn="ctr"/>
                      <a:r>
                        <a:rPr lang="tr-TR" sz="1600" dirty="0" smtClean="0"/>
                        <a:t>2015</a:t>
                      </a:r>
                      <a:endParaRPr lang="tr-TR" sz="1600" dirty="0"/>
                    </a:p>
                  </a:txBody>
                  <a:tcPr/>
                </a:tc>
                <a:tc>
                  <a:txBody>
                    <a:bodyPr/>
                    <a:lstStyle/>
                    <a:p>
                      <a:pPr algn="ctr"/>
                      <a:r>
                        <a:rPr lang="tr-TR" sz="1600" dirty="0" smtClean="0"/>
                        <a:t>2016</a:t>
                      </a:r>
                      <a:endParaRPr lang="tr-TR" sz="1600" dirty="0"/>
                    </a:p>
                  </a:txBody>
                  <a:tcPr/>
                </a:tc>
                <a:tc>
                  <a:txBody>
                    <a:bodyPr/>
                    <a:lstStyle/>
                    <a:p>
                      <a:pPr algn="ctr"/>
                      <a:r>
                        <a:rPr lang="tr-TR" sz="1600" dirty="0" smtClean="0"/>
                        <a:t>2017</a:t>
                      </a:r>
                      <a:endParaRPr lang="tr-TR" sz="1600" dirty="0"/>
                    </a:p>
                  </a:txBody>
                  <a:tcPr/>
                </a:tc>
                <a:tc>
                  <a:txBody>
                    <a:bodyPr/>
                    <a:lstStyle/>
                    <a:p>
                      <a:pPr algn="ctr"/>
                      <a:r>
                        <a:rPr lang="tr-TR" sz="1600" dirty="0" smtClean="0"/>
                        <a:t>2018</a:t>
                      </a:r>
                      <a:endParaRPr lang="tr-TR" sz="1600" dirty="0"/>
                    </a:p>
                  </a:txBody>
                  <a:tcPr/>
                </a:tc>
                <a:extLst>
                  <a:ext uri="{0D108BD9-81ED-4DB2-BD59-A6C34878D82A}">
                    <a16:rowId xmlns:a16="http://schemas.microsoft.com/office/drawing/2014/main" val="168613906"/>
                  </a:ext>
                </a:extLst>
              </a:tr>
              <a:tr h="251288">
                <a:tc>
                  <a:txBody>
                    <a:bodyPr/>
                    <a:lstStyle/>
                    <a:p>
                      <a:r>
                        <a:rPr lang="tr-TR" sz="1400" dirty="0" smtClean="0"/>
                        <a:t>Kurtarılan Ağaç Sayısı (adet)</a:t>
                      </a:r>
                      <a:endParaRPr lang="tr-TR" sz="1400" dirty="0"/>
                    </a:p>
                  </a:txBody>
                  <a:tcPr>
                    <a:solidFill>
                      <a:schemeClr val="bg2">
                        <a:lumMod val="90000"/>
                      </a:schemeClr>
                    </a:solidFill>
                  </a:tcPr>
                </a:tc>
                <a:tc>
                  <a:txBody>
                    <a:bodyPr/>
                    <a:lstStyle/>
                    <a:p>
                      <a:pPr algn="ctr"/>
                      <a:r>
                        <a:rPr lang="tr-TR" sz="1400" dirty="0" smtClean="0"/>
                        <a:t>6,4</a:t>
                      </a:r>
                      <a:endParaRPr lang="tr-TR" sz="1400" dirty="0"/>
                    </a:p>
                  </a:txBody>
                  <a:tcPr>
                    <a:solidFill>
                      <a:schemeClr val="bg2">
                        <a:lumMod val="90000"/>
                      </a:schemeClr>
                    </a:solidFill>
                  </a:tcPr>
                </a:tc>
                <a:tc>
                  <a:txBody>
                    <a:bodyPr/>
                    <a:lstStyle/>
                    <a:p>
                      <a:pPr algn="ctr"/>
                      <a:r>
                        <a:rPr lang="tr-TR" sz="1400" dirty="0" smtClean="0"/>
                        <a:t>36,34</a:t>
                      </a:r>
                      <a:endParaRPr lang="tr-TR" sz="1400" dirty="0"/>
                    </a:p>
                  </a:txBody>
                  <a:tcPr>
                    <a:solidFill>
                      <a:schemeClr val="bg2">
                        <a:lumMod val="90000"/>
                      </a:schemeClr>
                    </a:solidFill>
                  </a:tcPr>
                </a:tc>
                <a:tc>
                  <a:txBody>
                    <a:bodyPr/>
                    <a:lstStyle/>
                    <a:p>
                      <a:pPr algn="ctr"/>
                      <a:r>
                        <a:rPr lang="tr-TR" sz="1400" dirty="0" smtClean="0"/>
                        <a:t>49,04</a:t>
                      </a:r>
                      <a:endParaRPr lang="tr-TR" sz="1400" dirty="0"/>
                    </a:p>
                  </a:txBody>
                  <a:tcPr>
                    <a:solidFill>
                      <a:schemeClr val="bg2">
                        <a:lumMod val="90000"/>
                      </a:schemeClr>
                    </a:solidFill>
                  </a:tcPr>
                </a:tc>
                <a:tc>
                  <a:txBody>
                    <a:bodyPr/>
                    <a:lstStyle/>
                    <a:p>
                      <a:pPr algn="ctr"/>
                      <a:r>
                        <a:rPr lang="tr-TR" sz="1400" dirty="0" smtClean="0"/>
                        <a:t>57,03</a:t>
                      </a:r>
                      <a:endParaRPr lang="tr-TR" sz="1400" dirty="0"/>
                    </a:p>
                  </a:txBody>
                  <a:tcPr>
                    <a:solidFill>
                      <a:schemeClr val="bg2">
                        <a:lumMod val="90000"/>
                      </a:schemeClr>
                    </a:solidFill>
                  </a:tcPr>
                </a:tc>
                <a:tc>
                  <a:txBody>
                    <a:bodyPr/>
                    <a:lstStyle/>
                    <a:p>
                      <a:pPr algn="ctr"/>
                      <a:r>
                        <a:rPr lang="tr-TR" sz="1400" dirty="0" smtClean="0"/>
                        <a:t>97,66</a:t>
                      </a:r>
                      <a:endParaRPr lang="tr-TR" sz="1400" dirty="0"/>
                    </a:p>
                  </a:txBody>
                  <a:tcPr>
                    <a:solidFill>
                      <a:schemeClr val="bg2">
                        <a:lumMod val="90000"/>
                      </a:schemeClr>
                    </a:solidFill>
                  </a:tcPr>
                </a:tc>
                <a:extLst>
                  <a:ext uri="{0D108BD9-81ED-4DB2-BD59-A6C34878D82A}">
                    <a16:rowId xmlns:a16="http://schemas.microsoft.com/office/drawing/2014/main" val="168914669"/>
                  </a:ext>
                </a:extLst>
              </a:tr>
              <a:tr h="251288">
                <a:tc>
                  <a:txBody>
                    <a:bodyPr/>
                    <a:lstStyle/>
                    <a:p>
                      <a:r>
                        <a:rPr lang="tr-TR" sz="1400" dirty="0" smtClean="0"/>
                        <a:t>Üretilmeyen CO2 Miktarı (kg)</a:t>
                      </a:r>
                      <a:endParaRPr lang="tr-TR" sz="1400" dirty="0"/>
                    </a:p>
                  </a:txBody>
                  <a:tcPr>
                    <a:solidFill>
                      <a:schemeClr val="bg2">
                        <a:lumMod val="90000"/>
                      </a:schemeClr>
                    </a:solidFill>
                  </a:tcPr>
                </a:tc>
                <a:tc>
                  <a:txBody>
                    <a:bodyPr/>
                    <a:lstStyle/>
                    <a:p>
                      <a:pPr algn="ctr"/>
                      <a:r>
                        <a:rPr lang="tr-TR" sz="1400" dirty="0" smtClean="0"/>
                        <a:t>1.800</a:t>
                      </a:r>
                      <a:endParaRPr lang="tr-TR" sz="1400" dirty="0"/>
                    </a:p>
                  </a:txBody>
                  <a:tcPr>
                    <a:solidFill>
                      <a:schemeClr val="bg2">
                        <a:lumMod val="90000"/>
                      </a:schemeClr>
                    </a:solidFill>
                  </a:tcPr>
                </a:tc>
                <a:tc>
                  <a:txBody>
                    <a:bodyPr/>
                    <a:lstStyle/>
                    <a:p>
                      <a:pPr algn="ctr"/>
                      <a:r>
                        <a:rPr lang="tr-TR" sz="1400" dirty="0" smtClean="0"/>
                        <a:t>10.260</a:t>
                      </a:r>
                      <a:endParaRPr lang="tr-TR" sz="1400" dirty="0"/>
                    </a:p>
                  </a:txBody>
                  <a:tcPr>
                    <a:solidFill>
                      <a:schemeClr val="bg2">
                        <a:lumMod val="90000"/>
                      </a:schemeClr>
                    </a:solidFill>
                  </a:tcPr>
                </a:tc>
                <a:tc>
                  <a:txBody>
                    <a:bodyPr/>
                    <a:lstStyle/>
                    <a:p>
                      <a:pPr algn="ctr"/>
                      <a:r>
                        <a:rPr lang="tr-TR" sz="1400" dirty="0" smtClean="0"/>
                        <a:t>13.840</a:t>
                      </a:r>
                      <a:endParaRPr lang="tr-TR" sz="1400" dirty="0"/>
                    </a:p>
                  </a:txBody>
                  <a:tcPr>
                    <a:solidFill>
                      <a:schemeClr val="bg2">
                        <a:lumMod val="90000"/>
                      </a:schemeClr>
                    </a:solidFill>
                  </a:tcPr>
                </a:tc>
                <a:tc>
                  <a:txBody>
                    <a:bodyPr/>
                    <a:lstStyle/>
                    <a:p>
                      <a:pPr algn="ctr"/>
                      <a:r>
                        <a:rPr lang="tr-TR" sz="1400" dirty="0" smtClean="0"/>
                        <a:t>16.090</a:t>
                      </a:r>
                      <a:endParaRPr lang="tr-TR" sz="1400" dirty="0"/>
                    </a:p>
                  </a:txBody>
                  <a:tcPr>
                    <a:solidFill>
                      <a:schemeClr val="bg2">
                        <a:lumMod val="90000"/>
                      </a:schemeClr>
                    </a:solidFill>
                  </a:tcPr>
                </a:tc>
                <a:tc>
                  <a:txBody>
                    <a:bodyPr/>
                    <a:lstStyle/>
                    <a:p>
                      <a:pPr algn="ctr"/>
                      <a:r>
                        <a:rPr lang="tr-TR" sz="1400" dirty="0" smtClean="0"/>
                        <a:t>27.560</a:t>
                      </a:r>
                      <a:endParaRPr lang="tr-TR" sz="1400" dirty="0"/>
                    </a:p>
                  </a:txBody>
                  <a:tcPr>
                    <a:solidFill>
                      <a:schemeClr val="bg2">
                        <a:lumMod val="90000"/>
                      </a:schemeClr>
                    </a:solidFill>
                  </a:tcPr>
                </a:tc>
                <a:extLst>
                  <a:ext uri="{0D108BD9-81ED-4DB2-BD59-A6C34878D82A}">
                    <a16:rowId xmlns:a16="http://schemas.microsoft.com/office/drawing/2014/main" val="2827339592"/>
                  </a:ext>
                </a:extLst>
              </a:tr>
              <a:tr h="251288">
                <a:tc>
                  <a:txBody>
                    <a:bodyPr/>
                    <a:lstStyle/>
                    <a:p>
                      <a:r>
                        <a:rPr lang="tr-TR" sz="1400" dirty="0" smtClean="0"/>
                        <a:t>Kurtarılan Su Miktarı (</a:t>
                      </a:r>
                      <a:r>
                        <a:rPr lang="tr-TR" sz="1400" dirty="0" err="1" smtClean="0"/>
                        <a:t>lt</a:t>
                      </a:r>
                      <a:r>
                        <a:rPr lang="tr-TR" sz="1400" dirty="0" smtClean="0"/>
                        <a:t>)</a:t>
                      </a:r>
                      <a:endParaRPr lang="tr-TR" sz="1400" dirty="0"/>
                    </a:p>
                  </a:txBody>
                  <a:tcPr>
                    <a:solidFill>
                      <a:schemeClr val="bg2">
                        <a:lumMod val="90000"/>
                      </a:schemeClr>
                    </a:solidFill>
                  </a:tcPr>
                </a:tc>
                <a:tc>
                  <a:txBody>
                    <a:bodyPr/>
                    <a:lstStyle/>
                    <a:p>
                      <a:pPr algn="ctr"/>
                      <a:r>
                        <a:rPr lang="tr-TR" sz="1400" dirty="0" smtClean="0"/>
                        <a:t>31.850</a:t>
                      </a:r>
                      <a:endParaRPr lang="tr-TR" sz="1400" dirty="0"/>
                    </a:p>
                  </a:txBody>
                  <a:tcPr>
                    <a:solidFill>
                      <a:schemeClr val="bg2">
                        <a:lumMod val="90000"/>
                      </a:schemeClr>
                    </a:solidFill>
                  </a:tcPr>
                </a:tc>
                <a:tc>
                  <a:txBody>
                    <a:bodyPr/>
                    <a:lstStyle/>
                    <a:p>
                      <a:pPr algn="ctr"/>
                      <a:r>
                        <a:rPr lang="tr-TR" sz="1400" dirty="0" smtClean="0"/>
                        <a:t>181.000</a:t>
                      </a:r>
                      <a:endParaRPr lang="tr-TR" sz="1400" dirty="0"/>
                    </a:p>
                  </a:txBody>
                  <a:tcPr>
                    <a:solidFill>
                      <a:schemeClr val="bg2">
                        <a:lumMod val="90000"/>
                      </a:schemeClr>
                    </a:solidFill>
                  </a:tcPr>
                </a:tc>
                <a:tc>
                  <a:txBody>
                    <a:bodyPr/>
                    <a:lstStyle/>
                    <a:p>
                      <a:pPr algn="ctr"/>
                      <a:r>
                        <a:rPr lang="tr-TR" sz="1400" dirty="0" smtClean="0"/>
                        <a:t>244.220</a:t>
                      </a:r>
                      <a:endParaRPr lang="tr-TR" sz="1400" dirty="0"/>
                    </a:p>
                  </a:txBody>
                  <a:tcPr>
                    <a:solidFill>
                      <a:schemeClr val="bg2">
                        <a:lumMod val="90000"/>
                      </a:schemeClr>
                    </a:solidFill>
                  </a:tcPr>
                </a:tc>
                <a:tc>
                  <a:txBody>
                    <a:bodyPr/>
                    <a:lstStyle/>
                    <a:p>
                      <a:pPr algn="ctr"/>
                      <a:r>
                        <a:rPr lang="tr-TR" sz="1400" dirty="0" smtClean="0"/>
                        <a:t>284.000</a:t>
                      </a:r>
                      <a:endParaRPr lang="tr-TR" sz="1400" dirty="0"/>
                    </a:p>
                  </a:txBody>
                  <a:tcPr>
                    <a:solidFill>
                      <a:schemeClr val="bg2">
                        <a:lumMod val="90000"/>
                      </a:schemeClr>
                    </a:solidFill>
                  </a:tcPr>
                </a:tc>
                <a:tc>
                  <a:txBody>
                    <a:bodyPr/>
                    <a:lstStyle/>
                    <a:p>
                      <a:pPr algn="ctr"/>
                      <a:r>
                        <a:rPr lang="tr-TR" sz="1400" dirty="0" smtClean="0"/>
                        <a:t>486.340</a:t>
                      </a:r>
                      <a:endParaRPr lang="tr-TR" sz="1400" dirty="0"/>
                    </a:p>
                  </a:txBody>
                  <a:tcPr>
                    <a:solidFill>
                      <a:schemeClr val="bg2">
                        <a:lumMod val="90000"/>
                      </a:schemeClr>
                    </a:solidFill>
                  </a:tcPr>
                </a:tc>
                <a:extLst>
                  <a:ext uri="{0D108BD9-81ED-4DB2-BD59-A6C34878D82A}">
                    <a16:rowId xmlns:a16="http://schemas.microsoft.com/office/drawing/2014/main" val="1169783282"/>
                  </a:ext>
                </a:extLst>
              </a:tr>
              <a:tr h="251288">
                <a:tc>
                  <a:txBody>
                    <a:bodyPr/>
                    <a:lstStyle/>
                    <a:p>
                      <a:r>
                        <a:rPr lang="tr-TR" sz="1400" dirty="0" smtClean="0"/>
                        <a:t>Engellenen Atık Miktarı (kg)</a:t>
                      </a:r>
                      <a:endParaRPr lang="tr-TR" sz="1400" dirty="0"/>
                    </a:p>
                  </a:txBody>
                  <a:tcPr>
                    <a:solidFill>
                      <a:schemeClr val="bg2">
                        <a:lumMod val="90000"/>
                      </a:schemeClr>
                    </a:solidFill>
                  </a:tcPr>
                </a:tc>
                <a:tc>
                  <a:txBody>
                    <a:bodyPr/>
                    <a:lstStyle/>
                    <a:p>
                      <a:pPr algn="ctr"/>
                      <a:r>
                        <a:rPr lang="tr-TR" sz="1400" dirty="0" smtClean="0"/>
                        <a:t>127,41</a:t>
                      </a:r>
                      <a:endParaRPr lang="tr-TR" sz="1400" dirty="0"/>
                    </a:p>
                  </a:txBody>
                  <a:tcPr>
                    <a:solidFill>
                      <a:schemeClr val="bg2">
                        <a:lumMod val="90000"/>
                      </a:schemeClr>
                    </a:solidFill>
                  </a:tcPr>
                </a:tc>
                <a:tc>
                  <a:txBody>
                    <a:bodyPr/>
                    <a:lstStyle/>
                    <a:p>
                      <a:pPr algn="ctr"/>
                      <a:r>
                        <a:rPr lang="tr-TR" sz="1400" dirty="0" smtClean="0"/>
                        <a:t>723,98</a:t>
                      </a:r>
                      <a:endParaRPr lang="tr-TR" sz="1400" dirty="0"/>
                    </a:p>
                  </a:txBody>
                  <a:tcPr>
                    <a:solidFill>
                      <a:schemeClr val="bg2">
                        <a:lumMod val="90000"/>
                      </a:schemeClr>
                    </a:solidFill>
                  </a:tcPr>
                </a:tc>
                <a:tc>
                  <a:txBody>
                    <a:bodyPr/>
                    <a:lstStyle/>
                    <a:p>
                      <a:pPr algn="ctr"/>
                      <a:r>
                        <a:rPr lang="tr-TR" sz="1400" dirty="0" smtClean="0"/>
                        <a:t>976,89</a:t>
                      </a:r>
                      <a:endParaRPr lang="tr-TR" sz="1400" dirty="0"/>
                    </a:p>
                  </a:txBody>
                  <a:tcPr>
                    <a:solidFill>
                      <a:schemeClr val="bg2">
                        <a:lumMod val="90000"/>
                      </a:schemeClr>
                    </a:solidFill>
                  </a:tcPr>
                </a:tc>
                <a:tc>
                  <a:txBody>
                    <a:bodyPr/>
                    <a:lstStyle/>
                    <a:p>
                      <a:pPr algn="ctr"/>
                      <a:r>
                        <a:rPr lang="tr-TR" sz="1400" dirty="0" smtClean="0"/>
                        <a:t>1.140</a:t>
                      </a:r>
                      <a:endParaRPr lang="tr-TR" sz="1400" dirty="0"/>
                    </a:p>
                  </a:txBody>
                  <a:tcPr>
                    <a:solidFill>
                      <a:schemeClr val="bg2">
                        <a:lumMod val="90000"/>
                      </a:schemeClr>
                    </a:solidFill>
                  </a:tcPr>
                </a:tc>
                <a:tc>
                  <a:txBody>
                    <a:bodyPr/>
                    <a:lstStyle/>
                    <a:p>
                      <a:pPr algn="ctr"/>
                      <a:r>
                        <a:rPr lang="tr-TR" sz="1400" dirty="0" smtClean="0"/>
                        <a:t>1.950</a:t>
                      </a:r>
                      <a:endParaRPr lang="tr-TR" sz="1400" dirty="0"/>
                    </a:p>
                  </a:txBody>
                  <a:tcPr>
                    <a:solidFill>
                      <a:schemeClr val="bg2">
                        <a:lumMod val="90000"/>
                      </a:schemeClr>
                    </a:solidFill>
                  </a:tcPr>
                </a:tc>
                <a:extLst>
                  <a:ext uri="{0D108BD9-81ED-4DB2-BD59-A6C34878D82A}">
                    <a16:rowId xmlns:a16="http://schemas.microsoft.com/office/drawing/2014/main" val="426789984"/>
                  </a:ext>
                </a:extLst>
              </a:tr>
            </a:tbl>
          </a:graphicData>
        </a:graphic>
      </p:graphicFrame>
      <p:graphicFrame>
        <p:nvGraphicFramePr>
          <p:cNvPr id="24" name="Tablo 23"/>
          <p:cNvGraphicFramePr>
            <a:graphicFrameLocks noGrp="1"/>
          </p:cNvGraphicFramePr>
          <p:nvPr>
            <p:extLst>
              <p:ext uri="{D42A27DB-BD31-4B8C-83A1-F6EECF244321}">
                <p14:modId xmlns:p14="http://schemas.microsoft.com/office/powerpoint/2010/main" val="34554733"/>
              </p:ext>
            </p:extLst>
          </p:nvPr>
        </p:nvGraphicFramePr>
        <p:xfrm>
          <a:off x="590204" y="1670073"/>
          <a:ext cx="6508864" cy="944880"/>
        </p:xfrm>
        <a:graphic>
          <a:graphicData uri="http://schemas.openxmlformats.org/drawingml/2006/table">
            <a:tbl>
              <a:tblPr firstRow="1" bandRow="1">
                <a:tableStyleId>{5C22544A-7EE6-4342-B048-85BDC9FD1C3A}</a:tableStyleId>
              </a:tblPr>
              <a:tblGrid>
                <a:gridCol w="2442578">
                  <a:extLst>
                    <a:ext uri="{9D8B030D-6E8A-4147-A177-3AD203B41FA5}">
                      <a16:colId xmlns:a16="http://schemas.microsoft.com/office/drawing/2014/main" val="2975512768"/>
                    </a:ext>
                  </a:extLst>
                </a:gridCol>
                <a:gridCol w="801641">
                  <a:extLst>
                    <a:ext uri="{9D8B030D-6E8A-4147-A177-3AD203B41FA5}">
                      <a16:colId xmlns:a16="http://schemas.microsoft.com/office/drawing/2014/main" val="3754504195"/>
                    </a:ext>
                  </a:extLst>
                </a:gridCol>
                <a:gridCol w="815114">
                  <a:extLst>
                    <a:ext uri="{9D8B030D-6E8A-4147-A177-3AD203B41FA5}">
                      <a16:colId xmlns:a16="http://schemas.microsoft.com/office/drawing/2014/main" val="683446744"/>
                    </a:ext>
                  </a:extLst>
                </a:gridCol>
                <a:gridCol w="770864">
                  <a:extLst>
                    <a:ext uri="{9D8B030D-6E8A-4147-A177-3AD203B41FA5}">
                      <a16:colId xmlns:a16="http://schemas.microsoft.com/office/drawing/2014/main" val="3618219396"/>
                    </a:ext>
                  </a:extLst>
                </a:gridCol>
                <a:gridCol w="770864">
                  <a:extLst>
                    <a:ext uri="{9D8B030D-6E8A-4147-A177-3AD203B41FA5}">
                      <a16:colId xmlns:a16="http://schemas.microsoft.com/office/drawing/2014/main" val="1897458737"/>
                    </a:ext>
                  </a:extLst>
                </a:gridCol>
                <a:gridCol w="907803">
                  <a:extLst>
                    <a:ext uri="{9D8B030D-6E8A-4147-A177-3AD203B41FA5}">
                      <a16:colId xmlns:a16="http://schemas.microsoft.com/office/drawing/2014/main" val="942578578"/>
                    </a:ext>
                  </a:extLst>
                </a:gridCol>
              </a:tblGrid>
              <a:tr h="301545">
                <a:tc>
                  <a:txBody>
                    <a:bodyPr/>
                    <a:lstStyle/>
                    <a:p>
                      <a:r>
                        <a:rPr lang="tr-TR" sz="1600" dirty="0" smtClean="0"/>
                        <a:t>Evrak İstatistikleri</a:t>
                      </a:r>
                      <a:endParaRPr lang="tr-TR" sz="1600" dirty="0"/>
                    </a:p>
                  </a:txBody>
                  <a:tcPr/>
                </a:tc>
                <a:tc>
                  <a:txBody>
                    <a:bodyPr/>
                    <a:lstStyle/>
                    <a:p>
                      <a:pPr algn="ctr"/>
                      <a:r>
                        <a:rPr lang="tr-TR" sz="1600" dirty="0" smtClean="0"/>
                        <a:t>2014</a:t>
                      </a:r>
                      <a:endParaRPr lang="tr-TR" sz="1600" dirty="0"/>
                    </a:p>
                  </a:txBody>
                  <a:tcPr/>
                </a:tc>
                <a:tc>
                  <a:txBody>
                    <a:bodyPr/>
                    <a:lstStyle/>
                    <a:p>
                      <a:pPr algn="ctr"/>
                      <a:r>
                        <a:rPr lang="tr-TR" sz="1600" dirty="0" smtClean="0"/>
                        <a:t>2015</a:t>
                      </a:r>
                      <a:endParaRPr lang="tr-TR" sz="1600" dirty="0"/>
                    </a:p>
                  </a:txBody>
                  <a:tcPr/>
                </a:tc>
                <a:tc>
                  <a:txBody>
                    <a:bodyPr/>
                    <a:lstStyle/>
                    <a:p>
                      <a:pPr algn="ctr"/>
                      <a:r>
                        <a:rPr lang="tr-TR" sz="1600" dirty="0" smtClean="0"/>
                        <a:t>2016</a:t>
                      </a:r>
                      <a:endParaRPr lang="tr-TR" sz="1600" dirty="0"/>
                    </a:p>
                  </a:txBody>
                  <a:tcPr/>
                </a:tc>
                <a:tc>
                  <a:txBody>
                    <a:bodyPr/>
                    <a:lstStyle/>
                    <a:p>
                      <a:pPr algn="ctr"/>
                      <a:r>
                        <a:rPr lang="tr-TR" sz="1600" dirty="0" smtClean="0"/>
                        <a:t>2017</a:t>
                      </a:r>
                      <a:endParaRPr lang="tr-TR" sz="1600" dirty="0"/>
                    </a:p>
                  </a:txBody>
                  <a:tcPr/>
                </a:tc>
                <a:tc>
                  <a:txBody>
                    <a:bodyPr/>
                    <a:lstStyle/>
                    <a:p>
                      <a:pPr algn="ctr"/>
                      <a:r>
                        <a:rPr lang="tr-TR" sz="1600" dirty="0" smtClean="0"/>
                        <a:t>2018</a:t>
                      </a:r>
                      <a:endParaRPr lang="tr-TR" sz="1600" dirty="0"/>
                    </a:p>
                  </a:txBody>
                  <a:tcPr/>
                </a:tc>
                <a:extLst>
                  <a:ext uri="{0D108BD9-81ED-4DB2-BD59-A6C34878D82A}">
                    <a16:rowId xmlns:a16="http://schemas.microsoft.com/office/drawing/2014/main" val="168613906"/>
                  </a:ext>
                </a:extLst>
              </a:tr>
              <a:tr h="251288">
                <a:tc>
                  <a:txBody>
                    <a:bodyPr/>
                    <a:lstStyle/>
                    <a:p>
                      <a:r>
                        <a:rPr lang="tr-TR" sz="1400" dirty="0" smtClean="0"/>
                        <a:t>Evrak Sayısı</a:t>
                      </a:r>
                      <a:endParaRPr lang="tr-TR" sz="1400" dirty="0"/>
                    </a:p>
                  </a:txBody>
                  <a:tcPr>
                    <a:solidFill>
                      <a:schemeClr val="bg2">
                        <a:lumMod val="90000"/>
                      </a:schemeClr>
                    </a:solidFill>
                  </a:tcPr>
                </a:tc>
                <a:tc>
                  <a:txBody>
                    <a:bodyPr/>
                    <a:lstStyle/>
                    <a:p>
                      <a:pPr algn="ctr"/>
                      <a:r>
                        <a:rPr lang="tr-TR" sz="1400" dirty="0" smtClean="0"/>
                        <a:t>23.732</a:t>
                      </a:r>
                      <a:endParaRPr lang="tr-TR" sz="1400" dirty="0"/>
                    </a:p>
                  </a:txBody>
                  <a:tcPr>
                    <a:solidFill>
                      <a:schemeClr val="bg2">
                        <a:lumMod val="90000"/>
                      </a:schemeClr>
                    </a:solidFill>
                  </a:tcPr>
                </a:tc>
                <a:tc>
                  <a:txBody>
                    <a:bodyPr/>
                    <a:lstStyle/>
                    <a:p>
                      <a:pPr algn="ctr"/>
                      <a:r>
                        <a:rPr lang="tr-TR" sz="1400" dirty="0" smtClean="0"/>
                        <a:t>105.620</a:t>
                      </a:r>
                      <a:endParaRPr lang="tr-TR" sz="1400" dirty="0"/>
                    </a:p>
                  </a:txBody>
                  <a:tcPr>
                    <a:solidFill>
                      <a:schemeClr val="bg2">
                        <a:lumMod val="90000"/>
                      </a:schemeClr>
                    </a:solidFill>
                  </a:tcPr>
                </a:tc>
                <a:tc>
                  <a:txBody>
                    <a:bodyPr/>
                    <a:lstStyle/>
                    <a:p>
                      <a:pPr algn="ctr"/>
                      <a:r>
                        <a:rPr lang="tr-TR" sz="1400" dirty="0" smtClean="0"/>
                        <a:t>139.637</a:t>
                      </a:r>
                      <a:endParaRPr lang="tr-TR" sz="1400" dirty="0"/>
                    </a:p>
                  </a:txBody>
                  <a:tcPr>
                    <a:solidFill>
                      <a:schemeClr val="bg2">
                        <a:lumMod val="90000"/>
                      </a:schemeClr>
                    </a:solidFill>
                  </a:tcPr>
                </a:tc>
                <a:tc>
                  <a:txBody>
                    <a:bodyPr/>
                    <a:lstStyle/>
                    <a:p>
                      <a:pPr algn="ctr"/>
                      <a:r>
                        <a:rPr lang="tr-TR" sz="1400" dirty="0" smtClean="0"/>
                        <a:t>159.843</a:t>
                      </a:r>
                      <a:endParaRPr lang="tr-TR" sz="1400" dirty="0"/>
                    </a:p>
                  </a:txBody>
                  <a:tcPr>
                    <a:solidFill>
                      <a:schemeClr val="bg2">
                        <a:lumMod val="90000"/>
                      </a:schemeClr>
                    </a:solidFill>
                  </a:tcPr>
                </a:tc>
                <a:tc>
                  <a:txBody>
                    <a:bodyPr/>
                    <a:lstStyle/>
                    <a:p>
                      <a:pPr algn="ctr"/>
                      <a:r>
                        <a:rPr lang="tr-TR" sz="1400" dirty="0" smtClean="0"/>
                        <a:t>208.846</a:t>
                      </a:r>
                      <a:endParaRPr lang="tr-TR" sz="1400" dirty="0"/>
                    </a:p>
                  </a:txBody>
                  <a:tcPr>
                    <a:solidFill>
                      <a:schemeClr val="bg2">
                        <a:lumMod val="90000"/>
                      </a:schemeClr>
                    </a:solidFill>
                  </a:tcPr>
                </a:tc>
                <a:extLst>
                  <a:ext uri="{0D108BD9-81ED-4DB2-BD59-A6C34878D82A}">
                    <a16:rowId xmlns:a16="http://schemas.microsoft.com/office/drawing/2014/main" val="168914669"/>
                  </a:ext>
                </a:extLst>
              </a:tr>
              <a:tr h="251288">
                <a:tc>
                  <a:txBody>
                    <a:bodyPr/>
                    <a:lstStyle/>
                    <a:p>
                      <a:r>
                        <a:rPr lang="tr-TR" sz="1400" dirty="0" smtClean="0"/>
                        <a:t>Sayfa Sayısı</a:t>
                      </a:r>
                      <a:endParaRPr lang="tr-TR" sz="1400" dirty="0"/>
                    </a:p>
                  </a:txBody>
                  <a:tcPr>
                    <a:solidFill>
                      <a:schemeClr val="bg2">
                        <a:lumMod val="90000"/>
                      </a:schemeClr>
                    </a:solidFill>
                  </a:tcPr>
                </a:tc>
                <a:tc>
                  <a:txBody>
                    <a:bodyPr/>
                    <a:lstStyle/>
                    <a:p>
                      <a:pPr algn="ctr"/>
                      <a:r>
                        <a:rPr lang="tr-TR" sz="1400" dirty="0" smtClean="0"/>
                        <a:t>53.086</a:t>
                      </a:r>
                      <a:endParaRPr lang="tr-TR" sz="1400" dirty="0"/>
                    </a:p>
                  </a:txBody>
                  <a:tcPr>
                    <a:solidFill>
                      <a:schemeClr val="bg2">
                        <a:lumMod val="90000"/>
                      </a:schemeClr>
                    </a:solidFill>
                  </a:tcPr>
                </a:tc>
                <a:tc>
                  <a:txBody>
                    <a:bodyPr/>
                    <a:lstStyle/>
                    <a:p>
                      <a:pPr algn="ctr"/>
                      <a:r>
                        <a:rPr lang="tr-TR" sz="1400" dirty="0" smtClean="0"/>
                        <a:t>301.660</a:t>
                      </a:r>
                      <a:endParaRPr lang="tr-TR" sz="1400" dirty="0"/>
                    </a:p>
                  </a:txBody>
                  <a:tcPr>
                    <a:solidFill>
                      <a:schemeClr val="bg2">
                        <a:lumMod val="90000"/>
                      </a:schemeClr>
                    </a:solidFill>
                  </a:tcPr>
                </a:tc>
                <a:tc>
                  <a:txBody>
                    <a:bodyPr/>
                    <a:lstStyle/>
                    <a:p>
                      <a:pPr algn="ctr"/>
                      <a:r>
                        <a:rPr lang="tr-TR" sz="1400" dirty="0" smtClean="0"/>
                        <a:t>407.039</a:t>
                      </a:r>
                      <a:endParaRPr lang="tr-TR" sz="1400" dirty="0"/>
                    </a:p>
                  </a:txBody>
                  <a:tcPr>
                    <a:solidFill>
                      <a:schemeClr val="bg2">
                        <a:lumMod val="90000"/>
                      </a:schemeClr>
                    </a:solidFill>
                  </a:tcPr>
                </a:tc>
                <a:tc>
                  <a:txBody>
                    <a:bodyPr/>
                    <a:lstStyle/>
                    <a:p>
                      <a:pPr algn="ctr"/>
                      <a:r>
                        <a:rPr lang="tr-TR" sz="1400" dirty="0" smtClean="0"/>
                        <a:t>473.339</a:t>
                      </a:r>
                      <a:endParaRPr lang="tr-TR" sz="1400" dirty="0"/>
                    </a:p>
                  </a:txBody>
                  <a:tcPr>
                    <a:solidFill>
                      <a:schemeClr val="bg2">
                        <a:lumMod val="90000"/>
                      </a:schemeClr>
                    </a:solidFill>
                  </a:tcPr>
                </a:tc>
                <a:tc>
                  <a:txBody>
                    <a:bodyPr/>
                    <a:lstStyle/>
                    <a:p>
                      <a:pPr algn="ctr"/>
                      <a:r>
                        <a:rPr lang="tr-TR" sz="1400" dirty="0" smtClean="0"/>
                        <a:t>810.571</a:t>
                      </a:r>
                      <a:endParaRPr lang="tr-TR" sz="1400" dirty="0"/>
                    </a:p>
                  </a:txBody>
                  <a:tcPr>
                    <a:solidFill>
                      <a:schemeClr val="bg2">
                        <a:lumMod val="90000"/>
                      </a:schemeClr>
                    </a:solidFill>
                  </a:tcPr>
                </a:tc>
                <a:extLst>
                  <a:ext uri="{0D108BD9-81ED-4DB2-BD59-A6C34878D82A}">
                    <a16:rowId xmlns:a16="http://schemas.microsoft.com/office/drawing/2014/main" val="3068418419"/>
                  </a:ext>
                </a:extLst>
              </a:tr>
            </a:tbl>
          </a:graphicData>
        </a:graphic>
      </p:graphicFrame>
      <p:graphicFrame>
        <p:nvGraphicFramePr>
          <p:cNvPr id="25" name="Tablo 24"/>
          <p:cNvGraphicFramePr>
            <a:graphicFrameLocks noGrp="1"/>
          </p:cNvGraphicFramePr>
          <p:nvPr>
            <p:extLst>
              <p:ext uri="{D42A27DB-BD31-4B8C-83A1-F6EECF244321}">
                <p14:modId xmlns:p14="http://schemas.microsoft.com/office/powerpoint/2010/main" val="2150269988"/>
              </p:ext>
            </p:extLst>
          </p:nvPr>
        </p:nvGraphicFramePr>
        <p:xfrm>
          <a:off x="590204" y="4569053"/>
          <a:ext cx="6508864" cy="640080"/>
        </p:xfrm>
        <a:graphic>
          <a:graphicData uri="http://schemas.openxmlformats.org/drawingml/2006/table">
            <a:tbl>
              <a:tblPr firstRow="1" bandRow="1">
                <a:tableStyleId>{5C22544A-7EE6-4342-B048-85BDC9FD1C3A}</a:tableStyleId>
              </a:tblPr>
              <a:tblGrid>
                <a:gridCol w="2442578">
                  <a:extLst>
                    <a:ext uri="{9D8B030D-6E8A-4147-A177-3AD203B41FA5}">
                      <a16:colId xmlns:a16="http://schemas.microsoft.com/office/drawing/2014/main" val="2975512768"/>
                    </a:ext>
                  </a:extLst>
                </a:gridCol>
                <a:gridCol w="801641">
                  <a:extLst>
                    <a:ext uri="{9D8B030D-6E8A-4147-A177-3AD203B41FA5}">
                      <a16:colId xmlns:a16="http://schemas.microsoft.com/office/drawing/2014/main" val="3754504195"/>
                    </a:ext>
                  </a:extLst>
                </a:gridCol>
                <a:gridCol w="815114">
                  <a:extLst>
                    <a:ext uri="{9D8B030D-6E8A-4147-A177-3AD203B41FA5}">
                      <a16:colId xmlns:a16="http://schemas.microsoft.com/office/drawing/2014/main" val="683446744"/>
                    </a:ext>
                  </a:extLst>
                </a:gridCol>
                <a:gridCol w="770864">
                  <a:extLst>
                    <a:ext uri="{9D8B030D-6E8A-4147-A177-3AD203B41FA5}">
                      <a16:colId xmlns:a16="http://schemas.microsoft.com/office/drawing/2014/main" val="3618219396"/>
                    </a:ext>
                  </a:extLst>
                </a:gridCol>
                <a:gridCol w="770864">
                  <a:extLst>
                    <a:ext uri="{9D8B030D-6E8A-4147-A177-3AD203B41FA5}">
                      <a16:colId xmlns:a16="http://schemas.microsoft.com/office/drawing/2014/main" val="1897458737"/>
                    </a:ext>
                  </a:extLst>
                </a:gridCol>
                <a:gridCol w="907803">
                  <a:extLst>
                    <a:ext uri="{9D8B030D-6E8A-4147-A177-3AD203B41FA5}">
                      <a16:colId xmlns:a16="http://schemas.microsoft.com/office/drawing/2014/main" val="942578578"/>
                    </a:ext>
                  </a:extLst>
                </a:gridCol>
              </a:tblGrid>
              <a:tr h="301545">
                <a:tc>
                  <a:txBody>
                    <a:bodyPr/>
                    <a:lstStyle/>
                    <a:p>
                      <a:r>
                        <a:rPr lang="tr-TR" sz="1600" dirty="0" smtClean="0"/>
                        <a:t>Finansal İstatistikleri</a:t>
                      </a:r>
                      <a:endParaRPr lang="tr-TR" sz="1600" dirty="0"/>
                    </a:p>
                  </a:txBody>
                  <a:tcPr/>
                </a:tc>
                <a:tc>
                  <a:txBody>
                    <a:bodyPr/>
                    <a:lstStyle/>
                    <a:p>
                      <a:pPr algn="ctr"/>
                      <a:r>
                        <a:rPr lang="tr-TR" sz="1600" dirty="0" smtClean="0"/>
                        <a:t>2014</a:t>
                      </a:r>
                      <a:endParaRPr lang="tr-TR" sz="1600" dirty="0"/>
                    </a:p>
                  </a:txBody>
                  <a:tcPr/>
                </a:tc>
                <a:tc>
                  <a:txBody>
                    <a:bodyPr/>
                    <a:lstStyle/>
                    <a:p>
                      <a:pPr algn="ctr"/>
                      <a:r>
                        <a:rPr lang="tr-TR" sz="1600" dirty="0" smtClean="0"/>
                        <a:t>2015</a:t>
                      </a:r>
                      <a:endParaRPr lang="tr-TR" sz="1600" dirty="0"/>
                    </a:p>
                  </a:txBody>
                  <a:tcPr/>
                </a:tc>
                <a:tc>
                  <a:txBody>
                    <a:bodyPr/>
                    <a:lstStyle/>
                    <a:p>
                      <a:pPr algn="ctr"/>
                      <a:r>
                        <a:rPr lang="tr-TR" sz="1600" dirty="0" smtClean="0"/>
                        <a:t>2016</a:t>
                      </a:r>
                      <a:endParaRPr lang="tr-TR" sz="1600" dirty="0"/>
                    </a:p>
                  </a:txBody>
                  <a:tcPr/>
                </a:tc>
                <a:tc>
                  <a:txBody>
                    <a:bodyPr/>
                    <a:lstStyle/>
                    <a:p>
                      <a:pPr algn="ctr"/>
                      <a:r>
                        <a:rPr lang="tr-TR" sz="1600" dirty="0" smtClean="0"/>
                        <a:t>2017</a:t>
                      </a:r>
                      <a:endParaRPr lang="tr-TR" sz="1600" dirty="0"/>
                    </a:p>
                  </a:txBody>
                  <a:tcPr/>
                </a:tc>
                <a:tc>
                  <a:txBody>
                    <a:bodyPr/>
                    <a:lstStyle/>
                    <a:p>
                      <a:pPr algn="ctr"/>
                      <a:r>
                        <a:rPr lang="tr-TR" sz="1600" dirty="0" smtClean="0"/>
                        <a:t>2018</a:t>
                      </a:r>
                      <a:endParaRPr lang="tr-TR" sz="1600" dirty="0"/>
                    </a:p>
                  </a:txBody>
                  <a:tcPr/>
                </a:tc>
                <a:extLst>
                  <a:ext uri="{0D108BD9-81ED-4DB2-BD59-A6C34878D82A}">
                    <a16:rowId xmlns:a16="http://schemas.microsoft.com/office/drawing/2014/main" val="168613906"/>
                  </a:ext>
                </a:extLst>
              </a:tr>
              <a:tr h="251288">
                <a:tc>
                  <a:txBody>
                    <a:bodyPr/>
                    <a:lstStyle/>
                    <a:p>
                      <a:r>
                        <a:rPr lang="tr-TR" sz="1400" dirty="0" smtClean="0"/>
                        <a:t>Toner ve Kağıt Tasarrufu (TL)</a:t>
                      </a:r>
                      <a:endParaRPr lang="tr-TR" sz="1400" dirty="0"/>
                    </a:p>
                  </a:txBody>
                  <a:tcPr>
                    <a:solidFill>
                      <a:schemeClr val="bg2">
                        <a:lumMod val="90000"/>
                      </a:schemeClr>
                    </a:solidFill>
                  </a:tcPr>
                </a:tc>
                <a:tc>
                  <a:txBody>
                    <a:bodyPr/>
                    <a:lstStyle/>
                    <a:p>
                      <a:pPr algn="ctr"/>
                      <a:r>
                        <a:rPr lang="tr-TR" sz="1400" dirty="0" smtClean="0"/>
                        <a:t>4.247</a:t>
                      </a:r>
                      <a:endParaRPr lang="tr-TR" sz="1400" dirty="0"/>
                    </a:p>
                  </a:txBody>
                  <a:tcPr>
                    <a:solidFill>
                      <a:schemeClr val="bg2">
                        <a:lumMod val="90000"/>
                      </a:schemeClr>
                    </a:solidFill>
                  </a:tcPr>
                </a:tc>
                <a:tc>
                  <a:txBody>
                    <a:bodyPr/>
                    <a:lstStyle/>
                    <a:p>
                      <a:pPr algn="ctr"/>
                      <a:r>
                        <a:rPr lang="tr-TR" sz="1400" dirty="0" smtClean="0"/>
                        <a:t>24.133</a:t>
                      </a:r>
                      <a:endParaRPr lang="tr-TR" sz="1400" dirty="0"/>
                    </a:p>
                  </a:txBody>
                  <a:tcPr>
                    <a:solidFill>
                      <a:schemeClr val="bg2">
                        <a:lumMod val="90000"/>
                      </a:schemeClr>
                    </a:solidFill>
                  </a:tcPr>
                </a:tc>
                <a:tc>
                  <a:txBody>
                    <a:bodyPr/>
                    <a:lstStyle/>
                    <a:p>
                      <a:pPr algn="ctr"/>
                      <a:r>
                        <a:rPr lang="tr-TR" sz="1400" dirty="0" smtClean="0"/>
                        <a:t>32.563</a:t>
                      </a:r>
                      <a:endParaRPr lang="tr-TR" sz="1400" dirty="0"/>
                    </a:p>
                  </a:txBody>
                  <a:tcPr>
                    <a:solidFill>
                      <a:schemeClr val="bg2">
                        <a:lumMod val="90000"/>
                      </a:schemeClr>
                    </a:solidFill>
                  </a:tcPr>
                </a:tc>
                <a:tc>
                  <a:txBody>
                    <a:bodyPr/>
                    <a:lstStyle/>
                    <a:p>
                      <a:pPr algn="ctr"/>
                      <a:r>
                        <a:rPr lang="tr-TR" sz="1400" dirty="0" smtClean="0"/>
                        <a:t>37.867</a:t>
                      </a:r>
                      <a:endParaRPr lang="tr-TR" sz="1400" dirty="0"/>
                    </a:p>
                  </a:txBody>
                  <a:tcPr>
                    <a:solidFill>
                      <a:schemeClr val="bg2">
                        <a:lumMod val="90000"/>
                      </a:schemeClr>
                    </a:solidFill>
                  </a:tcPr>
                </a:tc>
                <a:tc>
                  <a:txBody>
                    <a:bodyPr/>
                    <a:lstStyle/>
                    <a:p>
                      <a:pPr algn="ctr"/>
                      <a:r>
                        <a:rPr lang="tr-TR" sz="1400" dirty="0" smtClean="0"/>
                        <a:t>64.846</a:t>
                      </a:r>
                      <a:endParaRPr lang="tr-TR" sz="1400" dirty="0"/>
                    </a:p>
                  </a:txBody>
                  <a:tcPr>
                    <a:solidFill>
                      <a:schemeClr val="bg2">
                        <a:lumMod val="90000"/>
                      </a:schemeClr>
                    </a:solidFill>
                  </a:tcPr>
                </a:tc>
                <a:extLst>
                  <a:ext uri="{0D108BD9-81ED-4DB2-BD59-A6C34878D82A}">
                    <a16:rowId xmlns:a16="http://schemas.microsoft.com/office/drawing/2014/main" val="168914669"/>
                  </a:ext>
                </a:extLst>
              </a:tr>
            </a:tbl>
          </a:graphicData>
        </a:graphic>
      </p:graphicFrame>
      <p:pic>
        <p:nvPicPr>
          <p:cNvPr id="3" name="Resi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79114" y="1165463"/>
            <a:ext cx="4511334" cy="2898980"/>
          </a:xfrm>
          <a:prstGeom prst="rect">
            <a:avLst/>
          </a:prstGeom>
        </p:spPr>
      </p:pic>
      <p:pic>
        <p:nvPicPr>
          <p:cNvPr id="4" name="Resi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94390" y="4064443"/>
            <a:ext cx="2877713" cy="2429857"/>
          </a:xfrm>
          <a:prstGeom prst="rect">
            <a:avLst/>
          </a:prstGeom>
        </p:spPr>
      </p:pic>
    </p:spTree>
    <p:extLst>
      <p:ext uri="{BB962C8B-B14F-4D97-AF65-F5344CB8AC3E}">
        <p14:creationId xmlns:p14="http://schemas.microsoft.com/office/powerpoint/2010/main" val="3414912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a:ln>
                  <a:noFill/>
                </a:ln>
                <a:solidFill>
                  <a:prstClr val="black"/>
                </a:solidFill>
                <a:effectLst/>
                <a:uLnTx/>
                <a:uFillTx/>
                <a:latin typeface="Calibri"/>
                <a:ea typeface="+mn-ea"/>
                <a:cs typeface="+mn-cs"/>
              </a:rPr>
              <a:t>2018 YILI </a:t>
            </a: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FAALİYETLERİMİZ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Metin kutusu 10"/>
          <p:cNvSpPr txBox="1"/>
          <p:nvPr/>
        </p:nvSpPr>
        <p:spPr>
          <a:xfrm>
            <a:off x="1776845" y="1100931"/>
            <a:ext cx="532222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schemeClr val="accent2">
                    <a:lumMod val="75000"/>
                  </a:schemeClr>
                </a:solidFill>
                <a:effectLst/>
                <a:uLnTx/>
                <a:uFillTx/>
                <a:latin typeface="Calibri"/>
                <a:ea typeface="+mn-ea"/>
                <a:cs typeface="+mn-cs"/>
              </a:rPr>
              <a:t>Teknik Destek</a:t>
            </a:r>
            <a:endParaRPr kumimoji="0" lang="tr-TR" sz="18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graphicFrame>
        <p:nvGraphicFramePr>
          <p:cNvPr id="5" name="Grafik 4"/>
          <p:cNvGraphicFramePr/>
          <p:nvPr>
            <p:extLst>
              <p:ext uri="{D42A27DB-BD31-4B8C-83A1-F6EECF244321}">
                <p14:modId xmlns:p14="http://schemas.microsoft.com/office/powerpoint/2010/main" val="3844324879"/>
              </p:ext>
            </p:extLst>
          </p:nvPr>
        </p:nvGraphicFramePr>
        <p:xfrm>
          <a:off x="434206" y="1568918"/>
          <a:ext cx="4436177" cy="4004109"/>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3" name="Grafik 12"/>
          <p:cNvGraphicFramePr/>
          <p:nvPr>
            <p:extLst>
              <p:ext uri="{D42A27DB-BD31-4B8C-83A1-F6EECF244321}">
                <p14:modId xmlns:p14="http://schemas.microsoft.com/office/powerpoint/2010/main" val="3034466140"/>
              </p:ext>
            </p:extLst>
          </p:nvPr>
        </p:nvGraphicFramePr>
        <p:xfrm>
          <a:off x="5005137" y="991402"/>
          <a:ext cx="7036067" cy="502438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556442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2018 YILI </a:t>
            </a:r>
            <a:r>
              <a:rPr lang="tr-TR" sz="2400" b="1" dirty="0" smtClean="0"/>
              <a:t>FAALİYETLERİMİZ</a:t>
            </a:r>
            <a:endParaRPr lang="tr-TR" sz="2400" b="1" dirty="0"/>
          </a:p>
        </p:txBody>
      </p:sp>
      <p:sp>
        <p:nvSpPr>
          <p:cNvPr id="3" name="Metin kutusu 2"/>
          <p:cNvSpPr txBox="1"/>
          <p:nvPr/>
        </p:nvSpPr>
        <p:spPr>
          <a:xfrm>
            <a:off x="698269" y="1371600"/>
            <a:ext cx="10390909" cy="646331"/>
          </a:xfrm>
          <a:prstGeom prst="rect">
            <a:avLst/>
          </a:prstGeom>
          <a:noFill/>
        </p:spPr>
        <p:txBody>
          <a:bodyPr wrap="square" rtlCol="0">
            <a:spAutoFit/>
          </a:bodyPr>
          <a:lstStyle/>
          <a:p>
            <a:pPr marL="285750" indent="-285750">
              <a:buFont typeface="Wingdings" panose="05000000000000000000" pitchFamily="2" charset="2"/>
              <a:buChar char="Ø"/>
            </a:pPr>
            <a:r>
              <a:rPr lang="tr-TR" dirty="0" smtClean="0"/>
              <a:t>Sistem Odasına 1 adet 48000 </a:t>
            </a:r>
            <a:r>
              <a:rPr lang="tr-TR" dirty="0" err="1" smtClean="0"/>
              <a:t>btu</a:t>
            </a:r>
            <a:r>
              <a:rPr lang="tr-TR" dirty="0" smtClean="0"/>
              <a:t> salon tipi klima alındı. Ayrıca eski sistem odasında bulunan 24000 </a:t>
            </a:r>
            <a:r>
              <a:rPr lang="tr-TR" dirty="0" err="1" smtClean="0"/>
              <a:t>btu</a:t>
            </a:r>
            <a:r>
              <a:rPr lang="tr-TR" dirty="0" smtClean="0"/>
              <a:t> duvar tipi klima yedek olarak yeni sitem odasına taşındı.</a:t>
            </a:r>
            <a:endParaRPr lang="tr-TR" dirty="0"/>
          </a:p>
        </p:txBody>
      </p:sp>
      <p:sp>
        <p:nvSpPr>
          <p:cNvPr id="4" name="Metin kutusu 3"/>
          <p:cNvSpPr txBox="1"/>
          <p:nvPr/>
        </p:nvSpPr>
        <p:spPr>
          <a:xfrm>
            <a:off x="698267" y="2017931"/>
            <a:ext cx="10789922" cy="646331"/>
          </a:xfrm>
          <a:prstGeom prst="rect">
            <a:avLst/>
          </a:prstGeom>
          <a:noFill/>
        </p:spPr>
        <p:txBody>
          <a:bodyPr wrap="square" rtlCol="0">
            <a:spAutoFit/>
          </a:bodyPr>
          <a:lstStyle/>
          <a:p>
            <a:pPr marL="285750" indent="-285750">
              <a:buFont typeface="Wingdings" panose="05000000000000000000" pitchFamily="2" charset="2"/>
              <a:buChar char="Ø"/>
            </a:pPr>
            <a:r>
              <a:rPr lang="tr-TR" dirty="0" smtClean="0"/>
              <a:t>Tek enerji beslemeli cihazlarımız için ATS ünitesi ve </a:t>
            </a:r>
            <a:r>
              <a:rPr lang="tr-TR" dirty="0" err="1" smtClean="0"/>
              <a:t>Spare</a:t>
            </a:r>
            <a:r>
              <a:rPr lang="tr-TR" dirty="0" smtClean="0"/>
              <a:t> </a:t>
            </a:r>
            <a:r>
              <a:rPr lang="tr-TR" dirty="0" err="1" smtClean="0"/>
              <a:t>Power</a:t>
            </a:r>
            <a:r>
              <a:rPr lang="tr-TR" dirty="0" smtClean="0"/>
              <a:t> </a:t>
            </a:r>
            <a:r>
              <a:rPr lang="tr-TR" dirty="0" err="1" smtClean="0"/>
              <a:t>Supply</a:t>
            </a:r>
            <a:r>
              <a:rPr lang="tr-TR" dirty="0" smtClean="0"/>
              <a:t> alınarak, birden fazla UPS ‘ten beslenmeleri sağlandı. Elektrik kesintilerine karşı sistem desteği biraz arttırılmıştır.</a:t>
            </a:r>
            <a:endParaRPr lang="tr-TR" dirty="0"/>
          </a:p>
        </p:txBody>
      </p:sp>
      <p:sp>
        <p:nvSpPr>
          <p:cNvPr id="5" name="Metin kutusu 4"/>
          <p:cNvSpPr txBox="1"/>
          <p:nvPr/>
        </p:nvSpPr>
        <p:spPr>
          <a:xfrm>
            <a:off x="698269" y="2664262"/>
            <a:ext cx="10582103" cy="369332"/>
          </a:xfrm>
          <a:prstGeom prst="rect">
            <a:avLst/>
          </a:prstGeom>
          <a:noFill/>
        </p:spPr>
        <p:txBody>
          <a:bodyPr wrap="square" rtlCol="0">
            <a:spAutoFit/>
          </a:bodyPr>
          <a:lstStyle/>
          <a:p>
            <a:pPr marL="285750" indent="-285750">
              <a:buFont typeface="Wingdings" panose="05000000000000000000" pitchFamily="2" charset="2"/>
              <a:buChar char="Ø"/>
            </a:pPr>
            <a:r>
              <a:rPr lang="tr-TR" dirty="0" smtClean="0"/>
              <a:t>Diğer Fakültelerde elverişsiz koşullarda bulunan Kayıt Cihazlarımız yeni sistem odasına taşındı.</a:t>
            </a:r>
          </a:p>
        </p:txBody>
      </p:sp>
      <p:sp>
        <p:nvSpPr>
          <p:cNvPr id="6" name="Metin kutusu 5"/>
          <p:cNvSpPr txBox="1"/>
          <p:nvPr/>
        </p:nvSpPr>
        <p:spPr>
          <a:xfrm>
            <a:off x="698267" y="3154465"/>
            <a:ext cx="9127375" cy="369332"/>
          </a:xfrm>
          <a:prstGeom prst="rect">
            <a:avLst/>
          </a:prstGeom>
          <a:noFill/>
        </p:spPr>
        <p:txBody>
          <a:bodyPr wrap="square" rtlCol="0">
            <a:spAutoFit/>
          </a:bodyPr>
          <a:lstStyle/>
          <a:p>
            <a:pPr marL="285750" indent="-285750">
              <a:buFont typeface="Wingdings" panose="05000000000000000000" pitchFamily="2" charset="2"/>
              <a:buChar char="Ø"/>
            </a:pPr>
            <a:r>
              <a:rPr lang="tr-TR" dirty="0" smtClean="0"/>
              <a:t> 10 adedi hibe toplam 45 Access Point alındı (40 adet Cisco , 5 adet </a:t>
            </a:r>
            <a:r>
              <a:rPr lang="tr-TR" dirty="0" err="1" smtClean="0"/>
              <a:t>Unifi</a:t>
            </a:r>
            <a:r>
              <a:rPr lang="tr-TR" dirty="0" smtClean="0"/>
              <a:t>) </a:t>
            </a:r>
            <a:endParaRPr lang="tr-TR" dirty="0"/>
          </a:p>
        </p:txBody>
      </p:sp>
      <p:sp>
        <p:nvSpPr>
          <p:cNvPr id="7" name="Metin kutusu 6"/>
          <p:cNvSpPr txBox="1"/>
          <p:nvPr/>
        </p:nvSpPr>
        <p:spPr>
          <a:xfrm>
            <a:off x="719047" y="3523797"/>
            <a:ext cx="10133217" cy="369332"/>
          </a:xfrm>
          <a:prstGeom prst="rect">
            <a:avLst/>
          </a:prstGeom>
          <a:noFill/>
        </p:spPr>
        <p:txBody>
          <a:bodyPr wrap="square" rtlCol="0">
            <a:spAutoFit/>
          </a:bodyPr>
          <a:lstStyle/>
          <a:p>
            <a:pPr marL="285750" indent="-285750">
              <a:buFont typeface="Wingdings" panose="05000000000000000000" pitchFamily="2" charset="2"/>
              <a:buChar char="Ø"/>
            </a:pPr>
            <a:r>
              <a:rPr lang="tr-TR" dirty="0"/>
              <a:t> </a:t>
            </a:r>
            <a:r>
              <a:rPr lang="tr-TR" dirty="0" smtClean="0"/>
              <a:t>VEEAM Yedekleme yazılımı alındı. (1 CPU lisansı ve 3 yıllık teknik desteği hibe toplam 6 CPU lisansı)</a:t>
            </a:r>
            <a:endParaRPr lang="tr-TR" dirty="0"/>
          </a:p>
        </p:txBody>
      </p:sp>
      <p:sp>
        <p:nvSpPr>
          <p:cNvPr id="8" name="Metin kutusu 7"/>
          <p:cNvSpPr txBox="1"/>
          <p:nvPr/>
        </p:nvSpPr>
        <p:spPr>
          <a:xfrm>
            <a:off x="719046" y="3888559"/>
            <a:ext cx="9127375" cy="369332"/>
          </a:xfrm>
          <a:prstGeom prst="rect">
            <a:avLst/>
          </a:prstGeom>
          <a:noFill/>
        </p:spPr>
        <p:txBody>
          <a:bodyPr wrap="square" rtlCol="0">
            <a:spAutoFit/>
          </a:bodyPr>
          <a:lstStyle/>
          <a:p>
            <a:pPr marL="285750" indent="-285750">
              <a:buFont typeface="Wingdings" panose="05000000000000000000" pitchFamily="2" charset="2"/>
              <a:buChar char="Ø"/>
            </a:pPr>
            <a:r>
              <a:rPr lang="tr-TR" dirty="0" smtClean="0"/>
              <a:t>E-Diploma entegrasyon modülü alındı.</a:t>
            </a:r>
            <a:endParaRPr lang="tr-TR" dirty="0"/>
          </a:p>
        </p:txBody>
      </p:sp>
      <p:sp>
        <p:nvSpPr>
          <p:cNvPr id="10" name="Metin kutusu 9"/>
          <p:cNvSpPr txBox="1"/>
          <p:nvPr/>
        </p:nvSpPr>
        <p:spPr>
          <a:xfrm>
            <a:off x="719047" y="4275455"/>
            <a:ext cx="9127375" cy="369332"/>
          </a:xfrm>
          <a:prstGeom prst="rect">
            <a:avLst/>
          </a:prstGeom>
          <a:noFill/>
        </p:spPr>
        <p:txBody>
          <a:bodyPr wrap="square" rtlCol="0">
            <a:spAutoFit/>
          </a:bodyPr>
          <a:lstStyle/>
          <a:p>
            <a:pPr marL="285750" indent="-285750">
              <a:buFont typeface="Wingdings" panose="05000000000000000000" pitchFamily="2" charset="2"/>
              <a:buChar char="Ø"/>
            </a:pPr>
            <a:r>
              <a:rPr lang="tr-TR" dirty="0" smtClean="0"/>
              <a:t>3 Yıllık ve toplam 500 </a:t>
            </a:r>
            <a:r>
              <a:rPr lang="tr-TR" dirty="0"/>
              <a:t>kullanıcılı </a:t>
            </a:r>
            <a:r>
              <a:rPr lang="tr-TR" dirty="0" err="1" smtClean="0"/>
              <a:t>Kaspersky</a:t>
            </a:r>
            <a:r>
              <a:rPr lang="tr-TR" dirty="0" smtClean="0"/>
              <a:t> Anti-Virüs yazılımı alındı.</a:t>
            </a:r>
            <a:endParaRPr lang="tr-TR" dirty="0"/>
          </a:p>
        </p:txBody>
      </p:sp>
      <p:sp>
        <p:nvSpPr>
          <p:cNvPr id="11" name="Metin kutusu 10"/>
          <p:cNvSpPr txBox="1"/>
          <p:nvPr/>
        </p:nvSpPr>
        <p:spPr>
          <a:xfrm>
            <a:off x="698266" y="4644787"/>
            <a:ext cx="9127375" cy="369332"/>
          </a:xfrm>
          <a:prstGeom prst="rect">
            <a:avLst/>
          </a:prstGeom>
          <a:noFill/>
        </p:spPr>
        <p:txBody>
          <a:bodyPr wrap="square" rtlCol="0">
            <a:spAutoFit/>
          </a:bodyPr>
          <a:lstStyle/>
          <a:p>
            <a:pPr marL="285750" indent="-285750">
              <a:buFont typeface="Wingdings" panose="05000000000000000000" pitchFamily="2" charset="2"/>
              <a:buChar char="Ø"/>
            </a:pPr>
            <a:r>
              <a:rPr lang="tr-TR" dirty="0" smtClean="0"/>
              <a:t>24 TB kapasiteli FKM’ de kullanılmak üzere NAS ünitesi alındı.</a:t>
            </a:r>
            <a:endParaRPr lang="tr-TR" dirty="0"/>
          </a:p>
        </p:txBody>
      </p:sp>
      <p:sp>
        <p:nvSpPr>
          <p:cNvPr id="12" name="Metin kutusu 11"/>
          <p:cNvSpPr txBox="1"/>
          <p:nvPr/>
        </p:nvSpPr>
        <p:spPr>
          <a:xfrm>
            <a:off x="719047" y="5046208"/>
            <a:ext cx="9127375" cy="369332"/>
          </a:xfrm>
          <a:prstGeom prst="rect">
            <a:avLst/>
          </a:prstGeom>
          <a:noFill/>
        </p:spPr>
        <p:txBody>
          <a:bodyPr wrap="square" rtlCol="0">
            <a:spAutoFit/>
          </a:bodyPr>
          <a:lstStyle/>
          <a:p>
            <a:pPr marL="285750" indent="-285750">
              <a:buFont typeface="Wingdings" panose="05000000000000000000" pitchFamily="2" charset="2"/>
              <a:buChar char="Ø"/>
            </a:pPr>
            <a:r>
              <a:rPr lang="tr-TR" dirty="0" smtClean="0"/>
              <a:t>Sunucu durum kontrollerini izlemek amacıyla ZABBİX sunucu kurulmuştur.</a:t>
            </a:r>
            <a:endParaRPr lang="tr-TR" dirty="0"/>
          </a:p>
        </p:txBody>
      </p:sp>
    </p:spTree>
    <p:extLst>
      <p:ext uri="{BB962C8B-B14F-4D97-AF65-F5344CB8AC3E}">
        <p14:creationId xmlns:p14="http://schemas.microsoft.com/office/powerpoint/2010/main" val="1295060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a:ln>
                  <a:noFill/>
                </a:ln>
                <a:solidFill>
                  <a:prstClr val="black"/>
                </a:solidFill>
                <a:effectLst/>
                <a:uLnTx/>
                <a:uFillTx/>
                <a:latin typeface="Calibri"/>
                <a:ea typeface="+mn-ea"/>
                <a:cs typeface="+mn-cs"/>
              </a:rPr>
              <a:t>2018 YILI </a:t>
            </a: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FAALİYETLERİMİZ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Metin kutusu 2"/>
          <p:cNvSpPr txBox="1"/>
          <p:nvPr/>
        </p:nvSpPr>
        <p:spPr>
          <a:xfrm>
            <a:off x="216816" y="1767526"/>
            <a:ext cx="2413263" cy="1754326"/>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1800" b="0" i="0" u="none" strike="noStrike" kern="1200" cap="none" spc="0" normalizeH="0" baseline="0" noProof="0" dirty="0" smtClean="0">
                <a:ln>
                  <a:noFill/>
                </a:ln>
                <a:solidFill>
                  <a:prstClr val="black"/>
                </a:solidFill>
                <a:effectLst/>
                <a:uLnTx/>
                <a:uFillTx/>
                <a:latin typeface="Calibri"/>
                <a:ea typeface="+mn-ea"/>
                <a:cs typeface="+mn-cs"/>
              </a:rPr>
              <a:t>2 kamera lisansı</a:t>
            </a:r>
            <a:r>
              <a:rPr kumimoji="0" lang="tr-TR" sz="1800" b="0" i="0" u="none" strike="noStrike" kern="1200" cap="none" spc="0" normalizeH="0" noProof="0" dirty="0" smtClean="0">
                <a:ln>
                  <a:noFill/>
                </a:ln>
                <a:solidFill>
                  <a:prstClr val="black"/>
                </a:solidFill>
                <a:effectLst/>
                <a:uLnTx/>
                <a:uFillTx/>
                <a:latin typeface="Calibri"/>
                <a:ea typeface="+mn-ea"/>
                <a:cs typeface="+mn-cs"/>
              </a:rPr>
              <a:t> hibe olmak üzere toplam 9 </a:t>
            </a:r>
            <a:r>
              <a:rPr lang="tr-TR" dirty="0" smtClean="0">
                <a:solidFill>
                  <a:prstClr val="black"/>
                </a:solidFill>
                <a:latin typeface="Calibri"/>
              </a:rPr>
              <a:t>kamera lisanslı PLAKA TANIMA Sİ</a:t>
            </a:r>
            <a:r>
              <a:rPr kumimoji="0" lang="tr-TR" sz="1800" b="0" i="0" u="none" strike="noStrike" kern="1200" cap="none" spc="0" normalizeH="0" baseline="0" noProof="0" dirty="0" smtClean="0">
                <a:ln>
                  <a:noFill/>
                </a:ln>
                <a:solidFill>
                  <a:prstClr val="black"/>
                </a:solidFill>
                <a:effectLst/>
                <a:uLnTx/>
                <a:uFillTx/>
                <a:latin typeface="Calibri"/>
                <a:ea typeface="+mn-ea"/>
                <a:cs typeface="+mn-cs"/>
              </a:rPr>
              <a:t>STEMİ yazılımı alındı.</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4" name="Resim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9310" y="1470263"/>
            <a:ext cx="8892219" cy="4638813"/>
          </a:xfrm>
          <a:prstGeom prst="rect">
            <a:avLst/>
          </a:prstGeom>
          <a:effectLst>
            <a:outerShdw blurRad="571500" dist="50800" dir="5400000" sx="103000" sy="103000" algn="ctr" rotWithShape="0">
              <a:srgbClr val="000000">
                <a:alpha val="62000"/>
              </a:srgbClr>
            </a:outerShdw>
          </a:effectLst>
        </p:spPr>
      </p:pic>
      <p:sp>
        <p:nvSpPr>
          <p:cNvPr id="15" name="Metin kutusu 14"/>
          <p:cNvSpPr txBox="1"/>
          <p:nvPr/>
        </p:nvSpPr>
        <p:spPr>
          <a:xfrm>
            <a:off x="1776845" y="1100931"/>
            <a:ext cx="532222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schemeClr val="accent2">
                    <a:lumMod val="75000"/>
                  </a:schemeClr>
                </a:solidFill>
                <a:effectLst/>
                <a:uLnTx/>
                <a:uFillTx/>
                <a:latin typeface="Calibri"/>
                <a:ea typeface="+mn-ea"/>
                <a:cs typeface="+mn-cs"/>
              </a:rPr>
              <a:t>Plaka Tanıma Sistemi</a:t>
            </a:r>
            <a:endParaRPr kumimoji="0" lang="tr-TR" sz="18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sp>
        <p:nvSpPr>
          <p:cNvPr id="17" name="Metin kutusu 16"/>
          <p:cNvSpPr txBox="1"/>
          <p:nvPr/>
        </p:nvSpPr>
        <p:spPr>
          <a:xfrm>
            <a:off x="216815" y="3521852"/>
            <a:ext cx="2413263" cy="2308324"/>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tr-TR" dirty="0" smtClean="0">
                <a:solidFill>
                  <a:prstClr val="black"/>
                </a:solidFill>
                <a:latin typeface="Calibri"/>
              </a:rPr>
              <a:t>2 adet Ana Giriş</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1800" b="0" i="0" u="none" strike="noStrike" kern="1200" cap="none" spc="0" normalizeH="0" baseline="0" noProof="0" dirty="0" smtClean="0">
                <a:ln>
                  <a:noFill/>
                </a:ln>
                <a:solidFill>
                  <a:prstClr val="black"/>
                </a:solidFill>
                <a:effectLst/>
                <a:uLnTx/>
                <a:uFillTx/>
                <a:latin typeface="Calibri"/>
                <a:ea typeface="+mn-ea"/>
                <a:cs typeface="+mn-cs"/>
              </a:rPr>
              <a:t>1</a:t>
            </a:r>
            <a:r>
              <a:rPr kumimoji="0" lang="tr-TR" sz="1800" b="0" i="0" u="none" strike="noStrike" kern="1200" cap="none" spc="0" normalizeH="0" noProof="0" dirty="0" smtClean="0">
                <a:ln>
                  <a:noFill/>
                </a:ln>
                <a:solidFill>
                  <a:prstClr val="black"/>
                </a:solidFill>
                <a:effectLst/>
                <a:uLnTx/>
                <a:uFillTx/>
                <a:latin typeface="Calibri"/>
                <a:ea typeface="+mn-ea"/>
                <a:cs typeface="+mn-cs"/>
              </a:rPr>
              <a:t> adet Ana Çıkış</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tr-TR" noProof="0" dirty="0" smtClean="0">
                <a:solidFill>
                  <a:prstClr val="black"/>
                </a:solidFill>
                <a:latin typeface="Calibri"/>
              </a:rPr>
              <a:t>1 adet Lojman Giriş</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1800" b="0" i="0" u="none" strike="noStrike" kern="1200" cap="none" spc="0" normalizeH="0" baseline="0" dirty="0" smtClean="0">
                <a:ln>
                  <a:noFill/>
                </a:ln>
                <a:solidFill>
                  <a:prstClr val="black"/>
                </a:solidFill>
                <a:effectLst/>
                <a:uLnTx/>
                <a:uFillTx/>
                <a:latin typeface="Calibri"/>
                <a:ea typeface="+mn-ea"/>
                <a:cs typeface="+mn-cs"/>
              </a:rPr>
              <a:t>1</a:t>
            </a:r>
            <a:r>
              <a:rPr kumimoji="0" lang="tr-TR" sz="1800" b="0" i="0" u="none" strike="noStrike" kern="1200" cap="none" spc="0" normalizeH="0" dirty="0" smtClean="0">
                <a:ln>
                  <a:noFill/>
                </a:ln>
                <a:solidFill>
                  <a:prstClr val="black"/>
                </a:solidFill>
                <a:effectLst/>
                <a:uLnTx/>
                <a:uFillTx/>
                <a:latin typeface="Calibri"/>
                <a:ea typeface="+mn-ea"/>
                <a:cs typeface="+mn-cs"/>
              </a:rPr>
              <a:t> adet Lojman Çıkış</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tr-TR" baseline="0" noProof="0" dirty="0" smtClean="0">
                <a:solidFill>
                  <a:prstClr val="black"/>
                </a:solidFill>
                <a:latin typeface="Calibri"/>
              </a:rPr>
              <a:t>1</a:t>
            </a:r>
            <a:r>
              <a:rPr lang="tr-TR" noProof="0" dirty="0" smtClean="0">
                <a:solidFill>
                  <a:prstClr val="black"/>
                </a:solidFill>
                <a:latin typeface="Calibri"/>
              </a:rPr>
              <a:t> adet Kuzey Giriş</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1800" b="0" i="0" u="none" strike="noStrike" kern="1200" cap="none" spc="0" normalizeH="0" baseline="0" dirty="0" smtClean="0">
                <a:ln>
                  <a:noFill/>
                </a:ln>
                <a:solidFill>
                  <a:prstClr val="black"/>
                </a:solidFill>
                <a:effectLst/>
                <a:uLnTx/>
                <a:uFillTx/>
                <a:latin typeface="Calibri"/>
                <a:ea typeface="+mn-ea"/>
                <a:cs typeface="+mn-cs"/>
              </a:rPr>
              <a:t>1 adet Kuzey Çıkış</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tr-TR" noProof="0" dirty="0" smtClean="0">
                <a:solidFill>
                  <a:prstClr val="black"/>
                </a:solidFill>
                <a:latin typeface="Calibri"/>
              </a:rPr>
              <a:t>1 adet Merkez Giriş</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1800" b="0" i="0" u="none" strike="noStrike" kern="1200" cap="none" spc="0" normalizeH="0" baseline="0" dirty="0" smtClean="0">
                <a:ln>
                  <a:noFill/>
                </a:ln>
                <a:solidFill>
                  <a:prstClr val="black"/>
                </a:solidFill>
                <a:effectLst/>
                <a:uLnTx/>
                <a:uFillTx/>
                <a:latin typeface="Calibri"/>
                <a:ea typeface="+mn-ea"/>
                <a:cs typeface="+mn-cs"/>
              </a:rPr>
              <a:t>1</a:t>
            </a:r>
            <a:r>
              <a:rPr kumimoji="0" lang="tr-TR" sz="1800" b="0" i="0" u="none" strike="noStrike" kern="1200" cap="none" spc="0" normalizeH="0" dirty="0" smtClean="0">
                <a:ln>
                  <a:noFill/>
                </a:ln>
                <a:solidFill>
                  <a:prstClr val="black"/>
                </a:solidFill>
                <a:effectLst/>
                <a:uLnTx/>
                <a:uFillTx/>
                <a:latin typeface="Calibri"/>
                <a:ea typeface="+mn-ea"/>
                <a:cs typeface="+mn-cs"/>
              </a:rPr>
              <a:t> adet Merkez Çıkış</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6618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a:ln>
                  <a:noFill/>
                </a:ln>
                <a:solidFill>
                  <a:prstClr val="black"/>
                </a:solidFill>
                <a:effectLst/>
                <a:uLnTx/>
                <a:uFillTx/>
                <a:latin typeface="Calibri"/>
                <a:ea typeface="+mn-ea"/>
                <a:cs typeface="+mn-cs"/>
              </a:rPr>
              <a:t>2018 YILI </a:t>
            </a: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FAALİYETLERİMİZ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Metin kutusu 4"/>
          <p:cNvSpPr txBox="1"/>
          <p:nvPr/>
        </p:nvSpPr>
        <p:spPr>
          <a:xfrm>
            <a:off x="731517" y="1568893"/>
            <a:ext cx="10582103" cy="369332"/>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1800" b="0" i="0" u="none" strike="noStrike" kern="1200" cap="none" spc="0" normalizeH="0" baseline="0" noProof="0" dirty="0">
                <a:ln>
                  <a:noFill/>
                </a:ln>
                <a:solidFill>
                  <a:prstClr val="black"/>
                </a:solidFill>
                <a:effectLst/>
                <a:uLnTx/>
                <a:uFillTx/>
                <a:latin typeface="Calibri"/>
                <a:ea typeface="+mn-ea"/>
                <a:cs typeface="+mn-cs"/>
              </a:rPr>
              <a:t>Kuzey Giriş Güvenliği için 2 adet IP kamera takıldı.</a:t>
            </a:r>
            <a:endParaRPr kumimoji="0" lang="tr-TR" sz="1800" b="0" i="0" u="none" strike="noStrike" kern="1200" cap="none" spc="0" normalizeH="0" baseline="0" noProof="0" dirty="0" smtClean="0">
              <a:ln>
                <a:noFill/>
              </a:ln>
              <a:solidFill>
                <a:prstClr val="black"/>
              </a:solidFill>
              <a:effectLst/>
              <a:uLnTx/>
              <a:uFillTx/>
              <a:latin typeface="Calibri"/>
              <a:ea typeface="+mn-ea"/>
              <a:cs typeface="+mn-cs"/>
            </a:endParaRPr>
          </a:p>
        </p:txBody>
      </p:sp>
      <p:sp>
        <p:nvSpPr>
          <p:cNvPr id="6" name="Metin kutusu 5"/>
          <p:cNvSpPr txBox="1"/>
          <p:nvPr/>
        </p:nvSpPr>
        <p:spPr>
          <a:xfrm>
            <a:off x="731517" y="1958293"/>
            <a:ext cx="9127375" cy="369332"/>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1800" b="0" i="0" u="none" strike="noStrike" kern="1200" cap="none" spc="0" normalizeH="0" baseline="0" noProof="0" dirty="0">
                <a:ln>
                  <a:noFill/>
                </a:ln>
                <a:solidFill>
                  <a:prstClr val="black"/>
                </a:solidFill>
                <a:effectLst/>
                <a:uLnTx/>
                <a:uFillTx/>
                <a:latin typeface="Calibri"/>
                <a:ea typeface="+mn-ea"/>
                <a:cs typeface="+mn-cs"/>
              </a:rPr>
              <a:t>Ana Giriş Güvenliği için 1 adet IP kamera takıldı.</a:t>
            </a:r>
          </a:p>
        </p:txBody>
      </p:sp>
      <p:sp>
        <p:nvSpPr>
          <p:cNvPr id="7" name="Metin kutusu 6"/>
          <p:cNvSpPr txBox="1"/>
          <p:nvPr/>
        </p:nvSpPr>
        <p:spPr>
          <a:xfrm>
            <a:off x="731517" y="2372085"/>
            <a:ext cx="10133217" cy="369332"/>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1800" b="0" i="0" u="none" strike="noStrike" kern="1200" cap="none" spc="0" normalizeH="0" baseline="0" noProof="0" dirty="0">
                <a:ln>
                  <a:noFill/>
                </a:ln>
                <a:solidFill>
                  <a:prstClr val="black"/>
                </a:solidFill>
                <a:effectLst/>
                <a:uLnTx/>
                <a:uFillTx/>
                <a:latin typeface="Calibri"/>
                <a:ea typeface="+mn-ea"/>
                <a:cs typeface="+mn-cs"/>
              </a:rPr>
              <a:t>Merkezi Laboratuvar için 4 adet IP kamera ile 2 adet Analog kamera takıldı.</a:t>
            </a:r>
          </a:p>
        </p:txBody>
      </p:sp>
      <p:sp>
        <p:nvSpPr>
          <p:cNvPr id="10" name="Metin kutusu 9"/>
          <p:cNvSpPr txBox="1"/>
          <p:nvPr/>
        </p:nvSpPr>
        <p:spPr>
          <a:xfrm>
            <a:off x="731517" y="2781220"/>
            <a:ext cx="10357661" cy="369332"/>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1800" b="0" i="0" u="none" strike="noStrike" kern="1200" cap="none" spc="0" normalizeH="0" baseline="0" noProof="0" dirty="0">
                <a:ln>
                  <a:noFill/>
                </a:ln>
                <a:solidFill>
                  <a:prstClr val="black"/>
                </a:solidFill>
                <a:effectLst/>
                <a:uLnTx/>
                <a:uFillTx/>
                <a:latin typeface="Calibri"/>
                <a:ea typeface="+mn-ea"/>
                <a:cs typeface="+mn-cs"/>
              </a:rPr>
              <a:t>İlahiyat Fakültesi Konferans Salonuna 2 adet IP sabit kamera ile 1 adet hareketli kamera takıldı. </a:t>
            </a:r>
          </a:p>
        </p:txBody>
      </p:sp>
      <p:sp>
        <p:nvSpPr>
          <p:cNvPr id="11" name="Metin kutusu 10"/>
          <p:cNvSpPr txBox="1"/>
          <p:nvPr/>
        </p:nvSpPr>
        <p:spPr>
          <a:xfrm>
            <a:off x="731515" y="3519885"/>
            <a:ext cx="9127375" cy="369332"/>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1800" b="0" i="0" u="none" strike="noStrike" kern="1200" cap="none" spc="0" normalizeH="0" baseline="0" noProof="0" dirty="0">
                <a:ln>
                  <a:noFill/>
                </a:ln>
                <a:solidFill>
                  <a:prstClr val="black"/>
                </a:solidFill>
                <a:effectLst/>
                <a:uLnTx/>
                <a:uFillTx/>
                <a:latin typeface="Calibri"/>
                <a:ea typeface="+mn-ea"/>
                <a:cs typeface="+mn-cs"/>
              </a:rPr>
              <a:t>Eruh Meslek Yüksekokulu Ana Girişine 2 adet Analog kamera montajı yapıldı.</a:t>
            </a:r>
          </a:p>
        </p:txBody>
      </p:sp>
      <p:sp>
        <p:nvSpPr>
          <p:cNvPr id="12" name="Metin kutusu 11"/>
          <p:cNvSpPr txBox="1"/>
          <p:nvPr/>
        </p:nvSpPr>
        <p:spPr>
          <a:xfrm>
            <a:off x="731515" y="3929117"/>
            <a:ext cx="9127375" cy="369332"/>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1800" b="0" i="0" u="none" strike="noStrike" kern="1200" cap="none" spc="0" normalizeH="0" baseline="0" noProof="0" dirty="0">
                <a:ln>
                  <a:noFill/>
                </a:ln>
                <a:solidFill>
                  <a:prstClr val="black"/>
                </a:solidFill>
                <a:effectLst/>
                <a:uLnTx/>
                <a:uFillTx/>
                <a:latin typeface="Calibri"/>
                <a:ea typeface="+mn-ea"/>
                <a:cs typeface="+mn-cs"/>
              </a:rPr>
              <a:t>İzleme Odasına 1 adet İş İstasyonu alınıp kurulumu yapıldı.</a:t>
            </a:r>
          </a:p>
        </p:txBody>
      </p:sp>
      <p:sp>
        <p:nvSpPr>
          <p:cNvPr id="13" name="Metin kutusu 12"/>
          <p:cNvSpPr txBox="1"/>
          <p:nvPr/>
        </p:nvSpPr>
        <p:spPr>
          <a:xfrm>
            <a:off x="731515" y="4323077"/>
            <a:ext cx="9127375" cy="369332"/>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1800" b="0" i="0" u="none" strike="noStrike" kern="1200" cap="none" spc="0" normalizeH="0" baseline="0" noProof="0" dirty="0">
                <a:ln>
                  <a:noFill/>
                </a:ln>
                <a:solidFill>
                  <a:prstClr val="black"/>
                </a:solidFill>
                <a:effectLst/>
                <a:uLnTx/>
                <a:uFillTx/>
                <a:latin typeface="Calibri"/>
                <a:ea typeface="+mn-ea"/>
                <a:cs typeface="+mn-cs"/>
              </a:rPr>
              <a:t>İzleme Odasına 2 adet izleme monitörü alınıp montajı yapıldı.</a:t>
            </a:r>
          </a:p>
        </p:txBody>
      </p:sp>
      <p:sp>
        <p:nvSpPr>
          <p:cNvPr id="14" name="Metin kutusu 13"/>
          <p:cNvSpPr txBox="1"/>
          <p:nvPr/>
        </p:nvSpPr>
        <p:spPr>
          <a:xfrm>
            <a:off x="1776845" y="1100931"/>
            <a:ext cx="532222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schemeClr val="accent2">
                    <a:lumMod val="75000"/>
                  </a:schemeClr>
                </a:solidFill>
                <a:effectLst/>
                <a:uLnTx/>
                <a:uFillTx/>
                <a:latin typeface="Calibri"/>
                <a:ea typeface="+mn-ea"/>
                <a:cs typeface="+mn-cs"/>
              </a:rPr>
              <a:t>Kamera Güvenlik Sistemleri</a:t>
            </a:r>
            <a:endParaRPr kumimoji="0" lang="tr-TR" sz="18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sp>
        <p:nvSpPr>
          <p:cNvPr id="15" name="Metin kutusu 14"/>
          <p:cNvSpPr txBox="1"/>
          <p:nvPr/>
        </p:nvSpPr>
        <p:spPr>
          <a:xfrm>
            <a:off x="731517" y="3190355"/>
            <a:ext cx="10357661" cy="369332"/>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tr-TR" sz="1800" b="0" i="0" u="none" strike="noStrike" kern="1200" cap="none" spc="0" normalizeH="0" baseline="0" noProof="0" dirty="0">
                <a:ln>
                  <a:noFill/>
                </a:ln>
                <a:solidFill>
                  <a:prstClr val="black"/>
                </a:solidFill>
                <a:effectLst/>
                <a:uLnTx/>
                <a:uFillTx/>
                <a:latin typeface="Calibri"/>
                <a:ea typeface="+mn-ea"/>
                <a:cs typeface="+mn-cs"/>
              </a:rPr>
              <a:t>İlahiyat Fakültesi </a:t>
            </a:r>
            <a:r>
              <a:rPr kumimoji="0" lang="tr-TR" sz="1800" b="0" i="0" u="none" strike="noStrike" kern="1200" cap="none" spc="0" normalizeH="0" baseline="0" noProof="0" dirty="0" smtClean="0">
                <a:ln>
                  <a:noFill/>
                </a:ln>
                <a:solidFill>
                  <a:prstClr val="black"/>
                </a:solidFill>
                <a:effectLst/>
                <a:uLnTx/>
                <a:uFillTx/>
                <a:latin typeface="Calibri"/>
                <a:ea typeface="+mn-ea"/>
                <a:cs typeface="+mn-cs"/>
              </a:rPr>
              <a:t>Kantinine</a:t>
            </a:r>
            <a:r>
              <a:rPr kumimoji="0" lang="tr-TR" sz="1800" b="0" i="0" u="none" strike="noStrike" kern="1200" cap="none" spc="0" normalizeH="0" noProof="0" dirty="0" smtClean="0">
                <a:ln>
                  <a:noFill/>
                </a:ln>
                <a:solidFill>
                  <a:prstClr val="black"/>
                </a:solidFill>
                <a:effectLst/>
                <a:uLnTx/>
                <a:uFillTx/>
                <a:latin typeface="Calibri"/>
                <a:ea typeface="+mn-ea"/>
                <a:cs typeface="+mn-cs"/>
              </a:rPr>
              <a:t> </a:t>
            </a:r>
            <a:r>
              <a:rPr kumimoji="0" lang="tr-TR" sz="1800" b="0" i="0" u="none" strike="noStrike" kern="1200" cap="none" spc="0" normalizeH="0" baseline="0" noProof="0" dirty="0" smtClean="0">
                <a:ln>
                  <a:noFill/>
                </a:ln>
                <a:solidFill>
                  <a:prstClr val="black"/>
                </a:solidFill>
                <a:effectLst/>
                <a:uLnTx/>
                <a:uFillTx/>
                <a:latin typeface="Calibri"/>
                <a:ea typeface="+mn-ea"/>
                <a:cs typeface="+mn-cs"/>
              </a:rPr>
              <a:t>2 </a:t>
            </a:r>
            <a:r>
              <a:rPr kumimoji="0" lang="tr-TR" sz="1800" b="0" i="0" u="none" strike="noStrike" kern="1200" cap="none" spc="0" normalizeH="0" baseline="0" noProof="0" dirty="0">
                <a:ln>
                  <a:noFill/>
                </a:ln>
                <a:solidFill>
                  <a:prstClr val="black"/>
                </a:solidFill>
                <a:effectLst/>
                <a:uLnTx/>
                <a:uFillTx/>
                <a:latin typeface="Calibri"/>
                <a:ea typeface="+mn-ea"/>
                <a:cs typeface="+mn-cs"/>
              </a:rPr>
              <a:t>adet IP sabit kamera ile 1 adet hareketli kamera takıldı. </a:t>
            </a:r>
          </a:p>
        </p:txBody>
      </p:sp>
      <p:sp>
        <p:nvSpPr>
          <p:cNvPr id="16" name="Metin kutusu 15"/>
          <p:cNvSpPr txBox="1"/>
          <p:nvPr/>
        </p:nvSpPr>
        <p:spPr>
          <a:xfrm>
            <a:off x="731515" y="4692409"/>
            <a:ext cx="9127375" cy="369332"/>
          </a:xfrm>
          <a:prstGeom prst="rect">
            <a:avLst/>
          </a:prstGeom>
          <a:noFill/>
        </p:spPr>
        <p:txBody>
          <a:bodyPr wrap="square" rtlCol="0">
            <a:spAutoFit/>
          </a:bodyPr>
          <a:lstStyle/>
          <a:p>
            <a:pPr marL="285750" lvl="0" indent="-285750">
              <a:buFont typeface="Wingdings" panose="05000000000000000000" pitchFamily="2" charset="2"/>
              <a:buChar char="Ø"/>
            </a:pPr>
            <a:r>
              <a:rPr lang="tr-TR" dirty="0" smtClean="0">
                <a:solidFill>
                  <a:prstClr val="black"/>
                </a:solidFill>
              </a:rPr>
              <a:t>Mühendislik </a:t>
            </a:r>
            <a:r>
              <a:rPr lang="tr-TR" dirty="0">
                <a:solidFill>
                  <a:prstClr val="black"/>
                </a:solidFill>
              </a:rPr>
              <a:t>Fakültesi Konferans Salonuna 1 adet hareketli kamera </a:t>
            </a:r>
            <a:r>
              <a:rPr lang="tr-TR" dirty="0" smtClean="0">
                <a:solidFill>
                  <a:prstClr val="black"/>
                </a:solidFill>
              </a:rPr>
              <a:t>takıldı.</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Metin kutusu 16"/>
          <p:cNvSpPr txBox="1"/>
          <p:nvPr/>
        </p:nvSpPr>
        <p:spPr>
          <a:xfrm>
            <a:off x="731515" y="5081477"/>
            <a:ext cx="9127375" cy="369332"/>
          </a:xfrm>
          <a:prstGeom prst="rect">
            <a:avLst/>
          </a:prstGeom>
          <a:noFill/>
        </p:spPr>
        <p:txBody>
          <a:bodyPr wrap="square" rtlCol="0">
            <a:spAutoFit/>
          </a:bodyPr>
          <a:lstStyle/>
          <a:p>
            <a:pPr marL="285750" lvl="0" indent="-285750">
              <a:buFont typeface="Wingdings" panose="05000000000000000000" pitchFamily="2" charset="2"/>
              <a:buChar char="Ø"/>
            </a:pPr>
            <a:r>
              <a:rPr lang="tr-TR" dirty="0" smtClean="0">
                <a:solidFill>
                  <a:prstClr val="black"/>
                </a:solidFill>
              </a:rPr>
              <a:t>Konukevi </a:t>
            </a:r>
            <a:r>
              <a:rPr lang="tr-TR" dirty="0">
                <a:solidFill>
                  <a:prstClr val="black"/>
                </a:solidFill>
              </a:rPr>
              <a:t>Kayıt Cihazı değiştirildi.</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14389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a:ln>
                  <a:noFill/>
                </a:ln>
                <a:solidFill>
                  <a:prstClr val="black"/>
                </a:solidFill>
                <a:effectLst/>
                <a:uLnTx/>
                <a:uFillTx/>
                <a:latin typeface="Calibri"/>
                <a:ea typeface="+mn-ea"/>
                <a:cs typeface="+mn-cs"/>
              </a:rPr>
              <a:t>2018 YILI </a:t>
            </a: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FAALİYETLERİMİZ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14" name="Metin kutusu 13"/>
          <p:cNvSpPr txBox="1"/>
          <p:nvPr/>
        </p:nvSpPr>
        <p:spPr>
          <a:xfrm>
            <a:off x="1776845" y="1100931"/>
            <a:ext cx="532222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schemeClr val="accent2">
                    <a:lumMod val="75000"/>
                  </a:schemeClr>
                </a:solidFill>
                <a:effectLst/>
                <a:uLnTx/>
                <a:uFillTx/>
                <a:latin typeface="Calibri"/>
                <a:ea typeface="+mn-ea"/>
                <a:cs typeface="+mn-cs"/>
              </a:rPr>
              <a:t>Kamera Güvenlik Sistemleri</a:t>
            </a:r>
            <a:endParaRPr kumimoji="0" lang="tr-TR" sz="18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45152" y="1470260"/>
            <a:ext cx="1994087" cy="4456870"/>
          </a:xfrm>
          <a:prstGeom prst="rect">
            <a:avLst/>
          </a:prstGeom>
        </p:spPr>
      </p:pic>
      <p:pic>
        <p:nvPicPr>
          <p:cNvPr id="8" name="Resi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66034" y="1470258"/>
            <a:ext cx="2088752" cy="4456871"/>
          </a:xfrm>
          <a:prstGeom prst="rect">
            <a:avLst/>
          </a:prstGeom>
        </p:spPr>
      </p:pic>
      <p:pic>
        <p:nvPicPr>
          <p:cNvPr id="9" name="Resim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2842" y="1470262"/>
            <a:ext cx="1868080" cy="4472683"/>
          </a:xfrm>
          <a:prstGeom prst="rect">
            <a:avLst/>
          </a:prstGeom>
        </p:spPr>
      </p:pic>
      <p:pic>
        <p:nvPicPr>
          <p:cNvPr id="3" name="Resim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98140" y="1464375"/>
            <a:ext cx="2056856" cy="4484455"/>
          </a:xfrm>
          <a:prstGeom prst="rect">
            <a:avLst/>
          </a:prstGeom>
        </p:spPr>
      </p:pic>
      <p:pic>
        <p:nvPicPr>
          <p:cNvPr id="6" name="Resim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82594" y="1486075"/>
            <a:ext cx="1840086" cy="4456870"/>
          </a:xfrm>
          <a:prstGeom prst="rect">
            <a:avLst/>
          </a:prstGeom>
        </p:spPr>
      </p:pic>
      <p:pic>
        <p:nvPicPr>
          <p:cNvPr id="7" name="Resim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298351" y="1464376"/>
            <a:ext cx="1690450" cy="4462754"/>
          </a:xfrm>
          <a:prstGeom prst="rect">
            <a:avLst/>
          </a:prstGeom>
        </p:spPr>
      </p:pic>
    </p:spTree>
    <p:extLst>
      <p:ext uri="{BB962C8B-B14F-4D97-AF65-F5344CB8AC3E}">
        <p14:creationId xmlns:p14="http://schemas.microsoft.com/office/powerpoint/2010/main" val="1337898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a:ln>
                  <a:noFill/>
                </a:ln>
                <a:solidFill>
                  <a:prstClr val="black"/>
                </a:solidFill>
                <a:effectLst/>
                <a:uLnTx/>
                <a:uFillTx/>
                <a:latin typeface="Calibri"/>
                <a:ea typeface="+mn-ea"/>
                <a:cs typeface="+mn-cs"/>
              </a:rPr>
              <a:t>2018 YILI </a:t>
            </a: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FAALİYETLERİMİZ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14" name="Metin kutusu 13"/>
          <p:cNvSpPr txBox="1"/>
          <p:nvPr/>
        </p:nvSpPr>
        <p:spPr>
          <a:xfrm>
            <a:off x="1776845" y="1100931"/>
            <a:ext cx="532222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schemeClr val="accent2">
                    <a:lumMod val="75000"/>
                  </a:schemeClr>
                </a:solidFill>
                <a:effectLst/>
                <a:uLnTx/>
                <a:uFillTx/>
                <a:latin typeface="Calibri"/>
                <a:ea typeface="+mn-ea"/>
                <a:cs typeface="+mn-cs"/>
              </a:rPr>
              <a:t>Kamera Güvenlik Sistemleri</a:t>
            </a:r>
            <a:endParaRPr kumimoji="0" lang="tr-TR" sz="18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pic>
        <p:nvPicPr>
          <p:cNvPr id="5" name="Resim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5885" y="1511828"/>
            <a:ext cx="7384474" cy="369223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3" name="Resim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7365453" y="1734738"/>
            <a:ext cx="4578004" cy="343350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Metin kutusu 3"/>
          <p:cNvSpPr txBox="1"/>
          <p:nvPr/>
        </p:nvSpPr>
        <p:spPr>
          <a:xfrm>
            <a:off x="3334791" y="5257602"/>
            <a:ext cx="1346661" cy="307777"/>
          </a:xfrm>
          <a:prstGeom prst="rect">
            <a:avLst/>
          </a:prstGeom>
          <a:noFill/>
        </p:spPr>
        <p:txBody>
          <a:bodyPr wrap="square" rtlCol="0">
            <a:spAutoFit/>
          </a:bodyPr>
          <a:lstStyle/>
          <a:p>
            <a:r>
              <a:rPr lang="tr-TR" sz="1400" dirty="0" err="1" smtClean="0"/>
              <a:t>Kezer</a:t>
            </a:r>
            <a:r>
              <a:rPr lang="tr-TR" sz="1400" dirty="0" smtClean="0"/>
              <a:t> Yerleşkesi</a:t>
            </a:r>
            <a:endParaRPr lang="tr-TR" sz="1400" dirty="0"/>
          </a:p>
        </p:txBody>
      </p:sp>
      <p:sp>
        <p:nvSpPr>
          <p:cNvPr id="7" name="Metin kutusu 6"/>
          <p:cNvSpPr txBox="1"/>
          <p:nvPr/>
        </p:nvSpPr>
        <p:spPr>
          <a:xfrm>
            <a:off x="8792963" y="5817860"/>
            <a:ext cx="1448318" cy="307777"/>
          </a:xfrm>
          <a:prstGeom prst="rect">
            <a:avLst/>
          </a:prstGeom>
          <a:noFill/>
        </p:spPr>
        <p:txBody>
          <a:bodyPr wrap="square" rtlCol="0">
            <a:spAutoFit/>
          </a:bodyPr>
          <a:lstStyle/>
          <a:p>
            <a:r>
              <a:rPr lang="tr-TR" sz="1400" dirty="0" smtClean="0"/>
              <a:t>Merkez Yerleşke</a:t>
            </a:r>
            <a:endParaRPr lang="tr-TR" sz="1400" dirty="0"/>
          </a:p>
        </p:txBody>
      </p:sp>
    </p:spTree>
    <p:extLst>
      <p:ext uri="{BB962C8B-B14F-4D97-AF65-F5344CB8AC3E}">
        <p14:creationId xmlns:p14="http://schemas.microsoft.com/office/powerpoint/2010/main" val="3695531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SORUNLARIMIZ</a:t>
            </a:r>
            <a:endParaRPr lang="tr-TR" sz="2400" b="1" dirty="0"/>
          </a:p>
        </p:txBody>
      </p:sp>
      <p:sp>
        <p:nvSpPr>
          <p:cNvPr id="3" name="Metin kutusu 2"/>
          <p:cNvSpPr txBox="1"/>
          <p:nvPr/>
        </p:nvSpPr>
        <p:spPr>
          <a:xfrm>
            <a:off x="802191" y="3532819"/>
            <a:ext cx="11144250" cy="923330"/>
          </a:xfrm>
          <a:prstGeom prst="rect">
            <a:avLst/>
          </a:prstGeom>
          <a:noFill/>
        </p:spPr>
        <p:txBody>
          <a:bodyPr wrap="square" rtlCol="0">
            <a:spAutoFit/>
          </a:bodyPr>
          <a:lstStyle/>
          <a:p>
            <a:pPr marL="285750" indent="-285750">
              <a:buFont typeface="Wingdings" panose="05000000000000000000" pitchFamily="2" charset="2"/>
              <a:buChar char="Ø"/>
            </a:pPr>
            <a:r>
              <a:rPr lang="tr-TR" dirty="0"/>
              <a:t>Yapılan yeni binalarda proje aşamasında Bilgi İşlem Daire Başkanlığı ile koordineli çalışma gerçekleşmediğinden dolayı proje bitiminde mevcut sistemlerimizle uyumsuz cihaz kullanımı ile karşılaşılmakta, dolayısıyla kamusal zarara neden olmaktadır.</a:t>
            </a:r>
          </a:p>
        </p:txBody>
      </p:sp>
      <p:sp>
        <p:nvSpPr>
          <p:cNvPr id="4" name="Dikdörtgen 3"/>
          <p:cNvSpPr/>
          <p:nvPr/>
        </p:nvSpPr>
        <p:spPr>
          <a:xfrm>
            <a:off x="802192" y="2046570"/>
            <a:ext cx="11144249" cy="369332"/>
          </a:xfrm>
          <a:prstGeom prst="rect">
            <a:avLst/>
          </a:prstGeom>
        </p:spPr>
        <p:txBody>
          <a:bodyPr wrap="square">
            <a:spAutoFit/>
          </a:bodyPr>
          <a:lstStyle/>
          <a:p>
            <a:pPr marL="285750" indent="-285750">
              <a:buFont typeface="Wingdings" panose="05000000000000000000" pitchFamily="2" charset="2"/>
              <a:buChar char="Ø"/>
            </a:pPr>
            <a:r>
              <a:rPr lang="tr-TR" dirty="0"/>
              <a:t>Daha güvenli, kontrol edilebilir, kesintisiz bir hizmet kalitesi için Sistem Odası (Data Center) ihtiyacı bulunmaktadır.</a:t>
            </a:r>
          </a:p>
        </p:txBody>
      </p:sp>
      <p:sp>
        <p:nvSpPr>
          <p:cNvPr id="5" name="Dikdörtgen 4"/>
          <p:cNvSpPr/>
          <p:nvPr/>
        </p:nvSpPr>
        <p:spPr>
          <a:xfrm>
            <a:off x="802192" y="2442730"/>
            <a:ext cx="10610849" cy="369332"/>
          </a:xfrm>
          <a:prstGeom prst="rect">
            <a:avLst/>
          </a:prstGeom>
        </p:spPr>
        <p:txBody>
          <a:bodyPr wrap="square">
            <a:spAutoFit/>
          </a:bodyPr>
          <a:lstStyle/>
          <a:p>
            <a:pPr marL="285750" indent="-285750">
              <a:buFont typeface="Wingdings" panose="05000000000000000000" pitchFamily="2" charset="2"/>
              <a:buChar char="Ø"/>
            </a:pPr>
            <a:r>
              <a:rPr lang="tr-TR" dirty="0"/>
              <a:t>Mevcut ihtiyacımızı karşılayacak ve internet hizmetlerini daha kaliteli seviyeye ulaştıracak Güvenlik Duvarı.</a:t>
            </a:r>
          </a:p>
        </p:txBody>
      </p:sp>
      <p:sp>
        <p:nvSpPr>
          <p:cNvPr id="6" name="Dikdörtgen 5"/>
          <p:cNvSpPr/>
          <p:nvPr/>
        </p:nvSpPr>
        <p:spPr>
          <a:xfrm>
            <a:off x="802192" y="1644765"/>
            <a:ext cx="5293437" cy="369332"/>
          </a:xfrm>
          <a:prstGeom prst="rect">
            <a:avLst/>
          </a:prstGeom>
        </p:spPr>
        <p:txBody>
          <a:bodyPr wrap="none">
            <a:spAutoFit/>
          </a:bodyPr>
          <a:lstStyle/>
          <a:p>
            <a:pPr marL="285750" indent="-285750">
              <a:buFont typeface="Wingdings" panose="05000000000000000000" pitchFamily="2" charset="2"/>
              <a:buChar char="Ø"/>
            </a:pPr>
            <a:r>
              <a:rPr lang="tr-TR" dirty="0"/>
              <a:t>Siber güvenlik alanında yetişmiş personel </a:t>
            </a:r>
            <a:r>
              <a:rPr lang="tr-TR" dirty="0" smtClean="0"/>
              <a:t>istihdamı.</a:t>
            </a:r>
            <a:endParaRPr lang="tr-TR" dirty="0"/>
          </a:p>
        </p:txBody>
      </p:sp>
      <p:sp>
        <p:nvSpPr>
          <p:cNvPr id="7" name="Dikdörtgen 6"/>
          <p:cNvSpPr/>
          <p:nvPr/>
        </p:nvSpPr>
        <p:spPr>
          <a:xfrm>
            <a:off x="802191" y="2850180"/>
            <a:ext cx="11144249" cy="646331"/>
          </a:xfrm>
          <a:prstGeom prst="rect">
            <a:avLst/>
          </a:prstGeom>
        </p:spPr>
        <p:txBody>
          <a:bodyPr wrap="square">
            <a:spAutoFit/>
          </a:bodyPr>
          <a:lstStyle/>
          <a:p>
            <a:pPr marL="285750" indent="-285750">
              <a:buFont typeface="Wingdings" panose="05000000000000000000" pitchFamily="2" charset="2"/>
              <a:buChar char="Ø"/>
            </a:pPr>
            <a:r>
              <a:rPr lang="tr-TR" dirty="0"/>
              <a:t>Personellerimizin hızla gelişen teknolojik gelişmeleri takip edebilmesi ve güncel bilgi donanımı için belli periyodlarla kurum dışı Eğitim gereksinimi.</a:t>
            </a:r>
          </a:p>
        </p:txBody>
      </p:sp>
      <p:sp>
        <p:nvSpPr>
          <p:cNvPr id="8" name="Dikdörtgen 7"/>
          <p:cNvSpPr/>
          <p:nvPr/>
        </p:nvSpPr>
        <p:spPr>
          <a:xfrm>
            <a:off x="802192" y="1242960"/>
            <a:ext cx="6197017" cy="369332"/>
          </a:xfrm>
          <a:prstGeom prst="rect">
            <a:avLst/>
          </a:prstGeom>
        </p:spPr>
        <p:txBody>
          <a:bodyPr wrap="none">
            <a:spAutoFit/>
          </a:bodyPr>
          <a:lstStyle/>
          <a:p>
            <a:pPr marL="285750" indent="-285750">
              <a:buFont typeface="Wingdings" panose="05000000000000000000" pitchFamily="2" charset="2"/>
              <a:buChar char="Ø"/>
            </a:pPr>
            <a:r>
              <a:rPr lang="tr-TR" b="1" dirty="0"/>
              <a:t>Personel yetersizliği </a:t>
            </a:r>
            <a:r>
              <a:rPr lang="tr-TR" dirty="0"/>
              <a:t>(Yazılım Mühendisi , Tekniker, Teknisyen )</a:t>
            </a:r>
          </a:p>
        </p:txBody>
      </p:sp>
      <p:sp>
        <p:nvSpPr>
          <p:cNvPr id="9" name="Dikdörtgen 8"/>
          <p:cNvSpPr/>
          <p:nvPr/>
        </p:nvSpPr>
        <p:spPr>
          <a:xfrm>
            <a:off x="802192" y="4456149"/>
            <a:ext cx="11144250" cy="923330"/>
          </a:xfrm>
          <a:prstGeom prst="rect">
            <a:avLst/>
          </a:prstGeom>
        </p:spPr>
        <p:txBody>
          <a:bodyPr wrap="square">
            <a:spAutoFit/>
          </a:bodyPr>
          <a:lstStyle/>
          <a:p>
            <a:pPr marL="285750" indent="-285750">
              <a:buFont typeface="Wingdings" panose="05000000000000000000" pitchFamily="2" charset="2"/>
              <a:buChar char="Ø"/>
            </a:pPr>
            <a:r>
              <a:rPr lang="tr-TR" dirty="0"/>
              <a:t>Özellikle Mühendislik Fakültesi A-B-C Bloklarında, Fen Edebiyat Fakültesi, BESYO, </a:t>
            </a:r>
            <a:r>
              <a:rPr lang="tr-TR"/>
              <a:t>Merkezi </a:t>
            </a:r>
            <a:r>
              <a:rPr lang="tr-TR" smtClean="0"/>
              <a:t>Laboratuvar, </a:t>
            </a:r>
            <a:r>
              <a:rPr lang="tr-TR" dirty="0"/>
              <a:t>Konukevi, Kurtalan MYO ve ERUH MYO da hizmet veren ve ekonomik ömürlerini tamamlamış analog güvenlik kamera ve analog kayıt cihazlarının değişimi gerekmektedir. Bu kameralar ile olay tespiti yapmak mümkün olamamaktadır.</a:t>
            </a:r>
          </a:p>
        </p:txBody>
      </p:sp>
    </p:spTree>
    <p:extLst>
      <p:ext uri="{BB962C8B-B14F-4D97-AF65-F5344CB8AC3E}">
        <p14:creationId xmlns:p14="http://schemas.microsoft.com/office/powerpoint/2010/main" val="697258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down)">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down)">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wipe(down)">
                                      <p:cBhvr>
                                        <p:cTn id="37" dur="500"/>
                                        <p:tgtEl>
                                          <p:spTgt spid="3"/>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wipe(down)">
                                      <p:cBhvr>
                                        <p:cTn id="4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SORUNLARIMIZ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Dikdörtgen 2"/>
          <p:cNvSpPr/>
          <p:nvPr/>
        </p:nvSpPr>
        <p:spPr>
          <a:xfrm>
            <a:off x="802192" y="1337392"/>
            <a:ext cx="11144250" cy="646331"/>
          </a:xfrm>
          <a:prstGeom prst="rect">
            <a:avLst/>
          </a:prstGeom>
        </p:spPr>
        <p:txBody>
          <a:bodyPr wrap="square">
            <a:spAutoFit/>
          </a:bodyPr>
          <a:lstStyle/>
          <a:p>
            <a:pPr marL="285750" indent="-285750">
              <a:buFont typeface="Wingdings" panose="05000000000000000000" pitchFamily="2" charset="2"/>
              <a:buChar char="Ø"/>
            </a:pPr>
            <a:r>
              <a:rPr lang="tr-TR" dirty="0" smtClean="0"/>
              <a:t>Merkez kampüs kamera izleme odasında sabit güvenlik personeli olmaması kamera yönetiminde güvenlik zafiyeti oluşturmaktadır.</a:t>
            </a:r>
            <a:endParaRPr lang="tr-TR" dirty="0"/>
          </a:p>
        </p:txBody>
      </p:sp>
      <p:sp>
        <p:nvSpPr>
          <p:cNvPr id="4" name="Dikdörtgen 3"/>
          <p:cNvSpPr/>
          <p:nvPr/>
        </p:nvSpPr>
        <p:spPr>
          <a:xfrm>
            <a:off x="802192" y="1983723"/>
            <a:ext cx="11144250" cy="646331"/>
          </a:xfrm>
          <a:prstGeom prst="rect">
            <a:avLst/>
          </a:prstGeom>
        </p:spPr>
        <p:txBody>
          <a:bodyPr wrap="square">
            <a:spAutoFit/>
          </a:bodyPr>
          <a:lstStyle/>
          <a:p>
            <a:pPr marL="285750" indent="-285750">
              <a:buFont typeface="Wingdings" panose="05000000000000000000" pitchFamily="2" charset="2"/>
              <a:buChar char="Ø"/>
            </a:pPr>
            <a:r>
              <a:rPr lang="tr-TR" dirty="0" smtClean="0"/>
              <a:t>Bir çok binalarda UPS ( Kesintisiz Güç Kaynağı ) olmaması. (Mühendislik Fak. C-Blok, SBMYO, Eruh MYO, Kurtalan MYO, Yemekhane, Kapalı Spor Salonu, TBMYO, SHMYO)</a:t>
            </a:r>
            <a:endParaRPr lang="tr-TR" dirty="0"/>
          </a:p>
        </p:txBody>
      </p:sp>
      <p:sp>
        <p:nvSpPr>
          <p:cNvPr id="5" name="Dikdörtgen 4"/>
          <p:cNvSpPr/>
          <p:nvPr/>
        </p:nvSpPr>
        <p:spPr>
          <a:xfrm>
            <a:off x="802192" y="2630054"/>
            <a:ext cx="11144250" cy="369332"/>
          </a:xfrm>
          <a:prstGeom prst="rect">
            <a:avLst/>
          </a:prstGeom>
        </p:spPr>
        <p:txBody>
          <a:bodyPr wrap="square">
            <a:spAutoFit/>
          </a:bodyPr>
          <a:lstStyle/>
          <a:p>
            <a:pPr marL="285750" indent="-285750">
              <a:buFont typeface="Wingdings" panose="05000000000000000000" pitchFamily="2" charset="2"/>
              <a:buChar char="Ø"/>
            </a:pPr>
            <a:r>
              <a:rPr lang="tr-TR" dirty="0" smtClean="0"/>
              <a:t>Daire Başkanlığı’mızca yapılan Web Ana sayfa duyuru onayları.</a:t>
            </a:r>
            <a:endParaRPr lang="tr-TR" dirty="0"/>
          </a:p>
        </p:txBody>
      </p:sp>
      <p:sp>
        <p:nvSpPr>
          <p:cNvPr id="6" name="Dikdörtgen 5"/>
          <p:cNvSpPr/>
          <p:nvPr/>
        </p:nvSpPr>
        <p:spPr>
          <a:xfrm>
            <a:off x="802192" y="3091719"/>
            <a:ext cx="11144250" cy="923330"/>
          </a:xfrm>
          <a:prstGeom prst="rect">
            <a:avLst/>
          </a:prstGeom>
        </p:spPr>
        <p:txBody>
          <a:bodyPr wrap="square">
            <a:spAutoFit/>
          </a:bodyPr>
          <a:lstStyle/>
          <a:p>
            <a:pPr marL="285750" indent="-285750">
              <a:buFont typeface="Wingdings" panose="05000000000000000000" pitchFamily="2" charset="2"/>
              <a:buChar char="Ø"/>
            </a:pPr>
            <a:r>
              <a:rPr lang="tr-TR" dirty="0" smtClean="0"/>
              <a:t>Yıllık bakım sözleşmelerinden kaynaklanan fatura ödemelerinin  ( Güvenlik Duvarı , EBYS , Kamu Sertifikasyon </a:t>
            </a:r>
            <a:r>
              <a:rPr lang="tr-TR" dirty="0" err="1" smtClean="0"/>
              <a:t>v.b</a:t>
            </a:r>
            <a:r>
              <a:rPr lang="tr-TR" dirty="0" smtClean="0"/>
              <a:t>) zamanında yapılabilmesi açısında Daire Başkanlığımıza 6.3 (Bilgisayar Yazılımları) Bütçe Tertibinden ödenek tahsis edilmesi. </a:t>
            </a:r>
            <a:endParaRPr lang="tr-TR" dirty="0"/>
          </a:p>
        </p:txBody>
      </p:sp>
    </p:spTree>
    <p:extLst>
      <p:ext uri="{BB962C8B-B14F-4D97-AF65-F5344CB8AC3E}">
        <p14:creationId xmlns:p14="http://schemas.microsoft.com/office/powerpoint/2010/main" val="3787454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down)">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down)">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0" name="Düz Bağlayıcı 39"/>
          <p:cNvCxnSpPr/>
          <p:nvPr/>
        </p:nvCxnSpPr>
        <p:spPr>
          <a:xfrm flipH="1" flipV="1">
            <a:off x="6894038" y="2467044"/>
            <a:ext cx="1" cy="714444"/>
          </a:xfrm>
          <a:prstGeom prst="line">
            <a:avLst/>
          </a:prstGeom>
          <a:ln w="76200" cap="rnd" cmpd="thinThick">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5" name="Düz Bağlayıcı 54"/>
          <p:cNvCxnSpPr/>
          <p:nvPr/>
        </p:nvCxnSpPr>
        <p:spPr>
          <a:xfrm>
            <a:off x="10124545" y="3104471"/>
            <a:ext cx="315572" cy="0"/>
          </a:xfrm>
          <a:prstGeom prst="line">
            <a:avLst/>
          </a:prstGeom>
          <a:ln w="76200" cmpd="thickThin">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5" name="Düz Bağlayıcı 44"/>
          <p:cNvCxnSpPr/>
          <p:nvPr/>
        </p:nvCxnSpPr>
        <p:spPr>
          <a:xfrm>
            <a:off x="7023378" y="2891590"/>
            <a:ext cx="2780963" cy="0"/>
          </a:xfrm>
          <a:prstGeom prst="line">
            <a:avLst/>
          </a:prstGeom>
          <a:ln w="76200" cap="rnd" cmpd="thickThin">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3" name="Düz Bağlayıcı 42"/>
          <p:cNvCxnSpPr/>
          <p:nvPr/>
        </p:nvCxnSpPr>
        <p:spPr>
          <a:xfrm flipV="1">
            <a:off x="7698514" y="3089033"/>
            <a:ext cx="7604" cy="280022"/>
          </a:xfrm>
          <a:prstGeom prst="line">
            <a:avLst/>
          </a:prstGeom>
          <a:ln w="76200" cap="rnd" cmpd="thinThick">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HEDEFLERİMİZ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Metin kutusu 4"/>
          <p:cNvSpPr txBox="1"/>
          <p:nvPr/>
        </p:nvSpPr>
        <p:spPr>
          <a:xfrm>
            <a:off x="1776845" y="1100931"/>
            <a:ext cx="640513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schemeClr val="accent2">
                    <a:lumMod val="75000"/>
                  </a:schemeClr>
                </a:solidFill>
                <a:effectLst/>
                <a:uLnTx/>
                <a:uFillTx/>
                <a:latin typeface="Calibri"/>
                <a:ea typeface="+mn-ea"/>
                <a:cs typeface="+mn-cs"/>
              </a:rPr>
              <a:t>Data Center ( Veri Merkezi) Kurulumu</a:t>
            </a:r>
            <a:endParaRPr kumimoji="0" lang="tr-TR" sz="18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pic>
        <p:nvPicPr>
          <p:cNvPr id="6" name="Resim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76453" y="2753680"/>
            <a:ext cx="5203765" cy="3310259"/>
          </a:xfrm>
          <a:prstGeom prst="rect">
            <a:avLst/>
          </a:prstGeom>
          <a:effectLst>
            <a:softEdge rad="0"/>
          </a:effectLst>
        </p:spPr>
      </p:pic>
      <p:pic>
        <p:nvPicPr>
          <p:cNvPr id="7" name="Resim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22564"/>
            <a:ext cx="6533138" cy="3466887"/>
          </a:xfrm>
          <a:prstGeom prst="rect">
            <a:avLst/>
          </a:prstGeom>
        </p:spPr>
      </p:pic>
      <p:pic>
        <p:nvPicPr>
          <p:cNvPr id="3" name="Resim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19075" y="4210920"/>
            <a:ext cx="1491717" cy="1255562"/>
          </a:xfrm>
          <a:prstGeom prst="rect">
            <a:avLst/>
          </a:prstGeom>
        </p:spPr>
      </p:pic>
      <p:pic>
        <p:nvPicPr>
          <p:cNvPr id="9" name="Resim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9021699" y="3872387"/>
            <a:ext cx="569421" cy="1356024"/>
          </a:xfrm>
          <a:prstGeom prst="rect">
            <a:avLst/>
          </a:prstGeom>
        </p:spPr>
      </p:pic>
      <p:cxnSp>
        <p:nvCxnSpPr>
          <p:cNvPr id="11" name="Düz Bağlayıcı 10"/>
          <p:cNvCxnSpPr/>
          <p:nvPr/>
        </p:nvCxnSpPr>
        <p:spPr>
          <a:xfrm flipV="1">
            <a:off x="4076700" y="2517541"/>
            <a:ext cx="3460390" cy="768584"/>
          </a:xfrm>
          <a:prstGeom prst="line">
            <a:avLst/>
          </a:prstGeom>
          <a:ln w="76200" cap="rnd" cmpd="thinThick">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Düz Bağlayıcı 14"/>
          <p:cNvCxnSpPr/>
          <p:nvPr/>
        </p:nvCxnSpPr>
        <p:spPr>
          <a:xfrm>
            <a:off x="7709591" y="3085421"/>
            <a:ext cx="1594453" cy="0"/>
          </a:xfrm>
          <a:prstGeom prst="line">
            <a:avLst/>
          </a:prstGeom>
          <a:ln w="76200" cap="rnd" cmpd="thickThi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Düz Bağlayıcı 18"/>
          <p:cNvCxnSpPr/>
          <p:nvPr/>
        </p:nvCxnSpPr>
        <p:spPr>
          <a:xfrm flipH="1" flipV="1">
            <a:off x="7537090" y="2514600"/>
            <a:ext cx="1" cy="714444"/>
          </a:xfrm>
          <a:prstGeom prst="line">
            <a:avLst/>
          </a:prstGeom>
          <a:ln w="76200" cap="rnd" cmpd="thinThick">
            <a:solidFill>
              <a:srgbClr val="FF0000"/>
            </a:solidFill>
          </a:ln>
        </p:spPr>
        <p:style>
          <a:lnRef idx="1">
            <a:schemeClr val="accent1"/>
          </a:lnRef>
          <a:fillRef idx="0">
            <a:schemeClr val="accent1"/>
          </a:fillRef>
          <a:effectRef idx="0">
            <a:schemeClr val="accent1"/>
          </a:effectRef>
          <a:fontRef idx="minor">
            <a:schemeClr val="tx1"/>
          </a:fontRef>
        </p:style>
      </p:cxnSp>
      <p:pic>
        <p:nvPicPr>
          <p:cNvPr id="25" name="Resim 2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10800000" flipH="1" flipV="1">
            <a:off x="6533138" y="3201986"/>
            <a:ext cx="789252" cy="1587465"/>
          </a:xfrm>
          <a:prstGeom prst="rect">
            <a:avLst/>
          </a:prstGeom>
        </p:spPr>
      </p:pic>
      <p:pic>
        <p:nvPicPr>
          <p:cNvPr id="8" name="Resim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10800000" flipH="1" flipV="1">
            <a:off x="7062216" y="3201987"/>
            <a:ext cx="789252" cy="1636714"/>
          </a:xfrm>
          <a:prstGeom prst="rect">
            <a:avLst/>
          </a:prstGeom>
        </p:spPr>
      </p:pic>
      <p:cxnSp>
        <p:nvCxnSpPr>
          <p:cNvPr id="27" name="Düz Bağlayıcı 26"/>
          <p:cNvCxnSpPr/>
          <p:nvPr/>
        </p:nvCxnSpPr>
        <p:spPr>
          <a:xfrm flipH="1" flipV="1">
            <a:off x="9304044" y="3089033"/>
            <a:ext cx="2365" cy="792879"/>
          </a:xfrm>
          <a:prstGeom prst="line">
            <a:avLst/>
          </a:prstGeom>
          <a:ln w="76200" cap="rnd" cmpd="thinThick">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7" name="Düz Bağlayıcı 36"/>
          <p:cNvCxnSpPr/>
          <p:nvPr/>
        </p:nvCxnSpPr>
        <p:spPr>
          <a:xfrm flipV="1">
            <a:off x="4067174" y="3286125"/>
            <a:ext cx="7604" cy="280022"/>
          </a:xfrm>
          <a:prstGeom prst="line">
            <a:avLst/>
          </a:prstGeom>
          <a:ln w="76200" cap="rnd" cmpd="thinThick">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9" name="Düz Bağlayıcı 38"/>
          <p:cNvCxnSpPr/>
          <p:nvPr/>
        </p:nvCxnSpPr>
        <p:spPr>
          <a:xfrm flipV="1">
            <a:off x="3441862" y="2458955"/>
            <a:ext cx="3460390" cy="768584"/>
          </a:xfrm>
          <a:prstGeom prst="line">
            <a:avLst/>
          </a:prstGeom>
          <a:ln w="76200" cap="rnd" cmpd="thinThick">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1" name="Düz Bağlayıcı 40"/>
          <p:cNvCxnSpPr/>
          <p:nvPr/>
        </p:nvCxnSpPr>
        <p:spPr>
          <a:xfrm flipV="1">
            <a:off x="3428208" y="3216724"/>
            <a:ext cx="7604" cy="280022"/>
          </a:xfrm>
          <a:prstGeom prst="line">
            <a:avLst/>
          </a:prstGeom>
          <a:ln w="76200" cap="rnd" cmpd="thinThick">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pic>
        <p:nvPicPr>
          <p:cNvPr id="44" name="Resim 4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457763" y="2734180"/>
            <a:ext cx="1565831" cy="1317942"/>
          </a:xfrm>
          <a:prstGeom prst="rect">
            <a:avLst/>
          </a:prstGeom>
        </p:spPr>
      </p:pic>
      <p:pic>
        <p:nvPicPr>
          <p:cNvPr id="47" name="Resim 4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9726299" y="2646645"/>
            <a:ext cx="455234" cy="1077457"/>
          </a:xfrm>
          <a:prstGeom prst="rect">
            <a:avLst/>
          </a:prstGeom>
        </p:spPr>
      </p:pic>
      <p:cxnSp>
        <p:nvCxnSpPr>
          <p:cNvPr id="51" name="Düz Bağlayıcı 50"/>
          <p:cNvCxnSpPr/>
          <p:nvPr/>
        </p:nvCxnSpPr>
        <p:spPr>
          <a:xfrm flipV="1">
            <a:off x="7020945" y="2891590"/>
            <a:ext cx="0" cy="280373"/>
          </a:xfrm>
          <a:prstGeom prst="line">
            <a:avLst/>
          </a:prstGeom>
          <a:ln w="76200" cap="rnd" cmpd="thinThick">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 name="Düz Bağlayıcı 52"/>
          <p:cNvCxnSpPr/>
          <p:nvPr/>
        </p:nvCxnSpPr>
        <p:spPr>
          <a:xfrm>
            <a:off x="9591120" y="4686300"/>
            <a:ext cx="922167" cy="13113"/>
          </a:xfrm>
          <a:prstGeom prst="line">
            <a:avLst/>
          </a:prstGeom>
          <a:ln w="76200" cmpd="thickThin">
            <a:solidFill>
              <a:srgbClr val="FF0000"/>
            </a:solidFill>
          </a:ln>
        </p:spPr>
        <p:style>
          <a:lnRef idx="1">
            <a:schemeClr val="accent1"/>
          </a:lnRef>
          <a:fillRef idx="0">
            <a:schemeClr val="accent1"/>
          </a:fillRef>
          <a:effectRef idx="0">
            <a:schemeClr val="accent1"/>
          </a:effectRef>
          <a:fontRef idx="minor">
            <a:schemeClr val="tx1"/>
          </a:fontRef>
        </p:style>
      </p:cxnSp>
      <p:sp>
        <p:nvSpPr>
          <p:cNvPr id="4" name="Metin kutusu 3"/>
          <p:cNvSpPr txBox="1"/>
          <p:nvPr/>
        </p:nvSpPr>
        <p:spPr>
          <a:xfrm>
            <a:off x="6499940" y="5305930"/>
            <a:ext cx="2043985" cy="1015663"/>
          </a:xfrm>
          <a:prstGeom prst="rect">
            <a:avLst/>
          </a:prstGeom>
          <a:noFill/>
        </p:spPr>
        <p:txBody>
          <a:bodyPr wrap="square" rtlCol="0">
            <a:spAutoFit/>
          </a:bodyPr>
          <a:lstStyle/>
          <a:p>
            <a:pPr marL="171450" indent="-171450">
              <a:buFont typeface="Arial" panose="020B0604020202020204" pitchFamily="34" charset="0"/>
              <a:buChar char="•"/>
            </a:pPr>
            <a:r>
              <a:rPr lang="tr-TR" sz="1200" dirty="0" smtClean="0"/>
              <a:t>6 adet </a:t>
            </a:r>
            <a:r>
              <a:rPr lang="tr-TR" sz="1200" dirty="0" err="1" smtClean="0"/>
              <a:t>Kabinet</a:t>
            </a:r>
            <a:endParaRPr lang="tr-TR" sz="1200" dirty="0" smtClean="0"/>
          </a:p>
          <a:p>
            <a:pPr marL="171450" indent="-171450">
              <a:buFont typeface="Arial" panose="020B0604020202020204" pitchFamily="34" charset="0"/>
              <a:buChar char="•"/>
            </a:pPr>
            <a:r>
              <a:rPr lang="tr-TR" sz="1200" dirty="0" smtClean="0"/>
              <a:t>2 adet 25 </a:t>
            </a:r>
            <a:r>
              <a:rPr lang="tr-TR" sz="1200" dirty="0" err="1" smtClean="0"/>
              <a:t>kVA</a:t>
            </a:r>
            <a:r>
              <a:rPr lang="tr-TR" sz="1200" dirty="0" smtClean="0"/>
              <a:t> UPS</a:t>
            </a:r>
          </a:p>
          <a:p>
            <a:pPr marL="171450" indent="-171450">
              <a:buFont typeface="Arial" panose="020B0604020202020204" pitchFamily="34" charset="0"/>
              <a:buChar char="•"/>
            </a:pPr>
            <a:r>
              <a:rPr lang="tr-TR" sz="1200" dirty="0" smtClean="0"/>
              <a:t>2 adet  25 </a:t>
            </a:r>
            <a:r>
              <a:rPr lang="tr-TR" sz="1200" dirty="0" err="1" smtClean="0"/>
              <a:t>Kw</a:t>
            </a:r>
            <a:r>
              <a:rPr lang="tr-TR" sz="1200" dirty="0" smtClean="0"/>
              <a:t> Hassas Klima</a:t>
            </a:r>
          </a:p>
          <a:p>
            <a:pPr marL="171450" indent="-171450">
              <a:buFont typeface="Arial" panose="020B0604020202020204" pitchFamily="34" charset="0"/>
              <a:buChar char="•"/>
            </a:pPr>
            <a:r>
              <a:rPr lang="tr-TR" sz="1200" dirty="0" smtClean="0"/>
              <a:t>Ortam izleme</a:t>
            </a:r>
          </a:p>
          <a:p>
            <a:endParaRPr lang="tr-TR" sz="1200" dirty="0" smtClean="0"/>
          </a:p>
        </p:txBody>
      </p:sp>
      <p:sp>
        <p:nvSpPr>
          <p:cNvPr id="10" name="Dikdörtgen 9"/>
          <p:cNvSpPr/>
          <p:nvPr/>
        </p:nvSpPr>
        <p:spPr>
          <a:xfrm>
            <a:off x="7329252" y="1099163"/>
            <a:ext cx="4794093" cy="1569660"/>
          </a:xfrm>
          <a:prstGeom prst="rect">
            <a:avLst/>
          </a:prstGeom>
        </p:spPr>
        <p:txBody>
          <a:bodyPr wrap="square">
            <a:spAutoFit/>
          </a:bodyPr>
          <a:lstStyle/>
          <a:p>
            <a:pPr marL="171450" indent="-171450">
              <a:buFont typeface="Arial" panose="020B0604020202020204" pitchFamily="34" charset="0"/>
              <a:buChar char="•"/>
            </a:pPr>
            <a:r>
              <a:rPr lang="tr-TR" sz="1200" dirty="0"/>
              <a:t>Veriyi korumak, yedeklemek, güvenliğini sağlamak,</a:t>
            </a:r>
          </a:p>
          <a:p>
            <a:pPr marL="171450" indent="-171450">
              <a:buFont typeface="Arial" panose="020B0604020202020204" pitchFamily="34" charset="0"/>
              <a:buChar char="•"/>
            </a:pPr>
            <a:r>
              <a:rPr lang="tr-TR" sz="1200" dirty="0"/>
              <a:t>7/24 verimli, hızlı ve kesintisiz çalışmasını sağlamak,</a:t>
            </a:r>
          </a:p>
          <a:p>
            <a:pPr marL="171450" indent="-171450">
              <a:buFont typeface="Arial" panose="020B0604020202020204" pitchFamily="34" charset="0"/>
              <a:buChar char="•"/>
            </a:pPr>
            <a:r>
              <a:rPr lang="tr-TR" sz="1200" dirty="0"/>
              <a:t>Cihazların ekonomik ömürlerini uzatmak,</a:t>
            </a:r>
          </a:p>
          <a:p>
            <a:pPr marL="171450" indent="-171450">
              <a:buFont typeface="Arial" panose="020B0604020202020204" pitchFamily="34" charset="0"/>
              <a:buChar char="•"/>
            </a:pPr>
            <a:r>
              <a:rPr lang="tr-TR" sz="1200" dirty="0"/>
              <a:t>Oluşacak aksaklıklarda alternatif çözümler üretmek,</a:t>
            </a:r>
          </a:p>
          <a:p>
            <a:pPr marL="171450" indent="-171450">
              <a:buFont typeface="Arial" panose="020B0604020202020204" pitchFamily="34" charset="0"/>
              <a:buChar char="•"/>
            </a:pPr>
            <a:r>
              <a:rPr lang="tr-TR" sz="1200" dirty="0"/>
              <a:t>Sistem Cihazları için Sağlıklı Çalışma Ortamı </a:t>
            </a:r>
            <a:r>
              <a:rPr lang="tr-TR" sz="1200" dirty="0" smtClean="0"/>
              <a:t>Oluşturmak,</a:t>
            </a:r>
          </a:p>
          <a:p>
            <a:pPr marL="171450" indent="-171450">
              <a:buFont typeface="Arial" panose="020B0604020202020204" pitchFamily="34" charset="0"/>
              <a:buChar char="•"/>
            </a:pPr>
            <a:r>
              <a:rPr lang="tr-TR" sz="1200" dirty="0"/>
              <a:t>27001 -Kurumsal Bilgi Güvenliği Standardı oluşması </a:t>
            </a:r>
            <a:r>
              <a:rPr lang="tr-TR" sz="1200" dirty="0" smtClean="0"/>
              <a:t>aşamalarından, Fiziksel </a:t>
            </a:r>
            <a:r>
              <a:rPr lang="tr-TR" sz="1200" dirty="0"/>
              <a:t>ve çevresel güvenlik ile İletişim ve işletme yönetimi, aşamalarını kapsar</a:t>
            </a:r>
          </a:p>
        </p:txBody>
      </p:sp>
      <p:sp>
        <p:nvSpPr>
          <p:cNvPr id="17" name="Dikdörtgen 16"/>
          <p:cNvSpPr/>
          <p:nvPr/>
        </p:nvSpPr>
        <p:spPr>
          <a:xfrm>
            <a:off x="8639365" y="5305930"/>
            <a:ext cx="2173865" cy="830997"/>
          </a:xfrm>
          <a:prstGeom prst="rect">
            <a:avLst/>
          </a:prstGeom>
        </p:spPr>
        <p:txBody>
          <a:bodyPr wrap="square">
            <a:spAutoFit/>
          </a:bodyPr>
          <a:lstStyle/>
          <a:p>
            <a:pPr marL="171450" indent="-171450">
              <a:buFont typeface="Arial" panose="020B0604020202020204" pitchFamily="34" charset="0"/>
              <a:buChar char="•"/>
            </a:pPr>
            <a:r>
              <a:rPr lang="tr-TR" sz="1200" dirty="0"/>
              <a:t>Yangın Söndürme Sistemi</a:t>
            </a:r>
          </a:p>
          <a:p>
            <a:pPr marL="171450" indent="-171450">
              <a:buFont typeface="Arial" panose="020B0604020202020204" pitchFamily="34" charset="0"/>
              <a:buChar char="•"/>
            </a:pPr>
            <a:r>
              <a:rPr lang="tr-TR" sz="1200" dirty="0"/>
              <a:t>Yedek Jeneratör</a:t>
            </a:r>
          </a:p>
          <a:p>
            <a:pPr marL="171450" indent="-171450">
              <a:buFont typeface="Arial" panose="020B0604020202020204" pitchFamily="34" charset="0"/>
              <a:buChar char="•"/>
            </a:pPr>
            <a:r>
              <a:rPr lang="tr-TR" sz="1200" dirty="0"/>
              <a:t>Sunucu ve Depolama Ünitesi</a:t>
            </a:r>
          </a:p>
          <a:p>
            <a:pPr marL="171450" indent="-171450">
              <a:buFont typeface="Arial" panose="020B0604020202020204" pitchFamily="34" charset="0"/>
              <a:buChar char="•"/>
            </a:pPr>
            <a:r>
              <a:rPr lang="tr-TR" sz="1200" dirty="0"/>
              <a:t>Enerji Dağıtım Panoları</a:t>
            </a:r>
          </a:p>
        </p:txBody>
      </p:sp>
    </p:spTree>
    <p:extLst>
      <p:ext uri="{BB962C8B-B14F-4D97-AF65-F5344CB8AC3E}">
        <p14:creationId xmlns:p14="http://schemas.microsoft.com/office/powerpoint/2010/main" val="3814201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par>
                          <p:cTn id="13" fill="hold">
                            <p:stCondLst>
                              <p:cond delay="1000"/>
                            </p:stCondLst>
                            <p:childTnLst>
                              <p:par>
                                <p:cTn id="14" presetID="18" presetClass="entr" presetSubtype="12" fill="hold" nodeType="after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strips(downLeft)">
                                      <p:cBhvr>
                                        <p:cTn id="16" dur="500"/>
                                        <p:tgtEl>
                                          <p:spTgt spid="25"/>
                                        </p:tgtEl>
                                      </p:cBhvr>
                                    </p:animEffect>
                                  </p:childTnLst>
                                </p:cTn>
                              </p:par>
                              <p:par>
                                <p:cTn id="17" presetID="18" presetClass="entr" presetSubtype="12" fill="hold" nodeType="with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strips(downLeft)">
                                      <p:cBhvr>
                                        <p:cTn id="19" dur="500"/>
                                        <p:tgtEl>
                                          <p:spTgt spid="40"/>
                                        </p:tgtEl>
                                      </p:cBhvr>
                                    </p:animEffect>
                                  </p:childTnLst>
                                </p:cTn>
                              </p:par>
                              <p:par>
                                <p:cTn id="20" presetID="18" presetClass="entr" presetSubtype="12"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strips(downLeft)">
                                      <p:cBhvr>
                                        <p:cTn id="22" dur="500"/>
                                        <p:tgtEl>
                                          <p:spTgt spid="39"/>
                                        </p:tgtEl>
                                      </p:cBhvr>
                                    </p:animEffect>
                                  </p:childTnLst>
                                </p:cTn>
                              </p:par>
                              <p:par>
                                <p:cTn id="23" presetID="18" presetClass="entr" presetSubtype="12" fill="hold" nodeType="with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strips(downLeft)">
                                      <p:cBhvr>
                                        <p:cTn id="25" dur="500"/>
                                        <p:tgtEl>
                                          <p:spTgt spid="41"/>
                                        </p:tgtEl>
                                      </p:cBhvr>
                                    </p:animEffect>
                                  </p:childTnLst>
                                </p:cTn>
                              </p:par>
                            </p:childTnLst>
                          </p:cTn>
                        </p:par>
                        <p:par>
                          <p:cTn id="26" fill="hold">
                            <p:stCondLst>
                              <p:cond delay="1500"/>
                            </p:stCondLst>
                            <p:childTnLst>
                              <p:par>
                                <p:cTn id="27" presetID="18" presetClass="entr" presetSubtype="12" fill="hold" nodeType="afterEffect">
                                  <p:stCondLst>
                                    <p:cond delay="0"/>
                                  </p:stCondLst>
                                  <p:childTnLst>
                                    <p:set>
                                      <p:cBhvr>
                                        <p:cTn id="28" dur="1" fill="hold">
                                          <p:stCondLst>
                                            <p:cond delay="0"/>
                                          </p:stCondLst>
                                        </p:cTn>
                                        <p:tgtEl>
                                          <p:spTgt spid="51"/>
                                        </p:tgtEl>
                                        <p:attrNameLst>
                                          <p:attrName>style.visibility</p:attrName>
                                        </p:attrNameLst>
                                      </p:cBhvr>
                                      <p:to>
                                        <p:strVal val="visible"/>
                                      </p:to>
                                    </p:set>
                                    <p:animEffect transition="in" filter="strips(downLeft)">
                                      <p:cBhvr>
                                        <p:cTn id="29" dur="500"/>
                                        <p:tgtEl>
                                          <p:spTgt spid="51"/>
                                        </p:tgtEl>
                                      </p:cBhvr>
                                    </p:animEffect>
                                  </p:childTnLst>
                                </p:cTn>
                              </p:par>
                              <p:par>
                                <p:cTn id="30" presetID="18" presetClass="entr" presetSubtype="12" fill="hold" nodeType="with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strips(downLeft)">
                                      <p:cBhvr>
                                        <p:cTn id="32" dur="500"/>
                                        <p:tgtEl>
                                          <p:spTgt spid="45"/>
                                        </p:tgtEl>
                                      </p:cBhvr>
                                    </p:animEffect>
                                  </p:childTnLst>
                                </p:cTn>
                              </p:par>
                              <p:par>
                                <p:cTn id="33" presetID="18" presetClass="entr" presetSubtype="12" fill="hold" nodeType="withEffect">
                                  <p:stCondLst>
                                    <p:cond delay="0"/>
                                  </p:stCondLst>
                                  <p:childTnLst>
                                    <p:set>
                                      <p:cBhvr>
                                        <p:cTn id="34" dur="1" fill="hold">
                                          <p:stCondLst>
                                            <p:cond delay="0"/>
                                          </p:stCondLst>
                                        </p:cTn>
                                        <p:tgtEl>
                                          <p:spTgt spid="47"/>
                                        </p:tgtEl>
                                        <p:attrNameLst>
                                          <p:attrName>style.visibility</p:attrName>
                                        </p:attrNameLst>
                                      </p:cBhvr>
                                      <p:to>
                                        <p:strVal val="visible"/>
                                      </p:to>
                                    </p:set>
                                    <p:animEffect transition="in" filter="strips(downLeft)">
                                      <p:cBhvr>
                                        <p:cTn id="35" dur="500"/>
                                        <p:tgtEl>
                                          <p:spTgt spid="47"/>
                                        </p:tgtEl>
                                      </p:cBhvr>
                                    </p:animEffect>
                                  </p:childTnLst>
                                </p:cTn>
                              </p:par>
                              <p:par>
                                <p:cTn id="36" presetID="18" presetClass="entr" presetSubtype="12" fill="hold" nodeType="withEffect">
                                  <p:stCondLst>
                                    <p:cond delay="0"/>
                                  </p:stCondLst>
                                  <p:childTnLst>
                                    <p:set>
                                      <p:cBhvr>
                                        <p:cTn id="37" dur="1" fill="hold">
                                          <p:stCondLst>
                                            <p:cond delay="0"/>
                                          </p:stCondLst>
                                        </p:cTn>
                                        <p:tgtEl>
                                          <p:spTgt spid="55"/>
                                        </p:tgtEl>
                                        <p:attrNameLst>
                                          <p:attrName>style.visibility</p:attrName>
                                        </p:attrNameLst>
                                      </p:cBhvr>
                                      <p:to>
                                        <p:strVal val="visible"/>
                                      </p:to>
                                    </p:set>
                                    <p:animEffect transition="in" filter="strips(downLeft)">
                                      <p:cBhvr>
                                        <p:cTn id="38" dur="500"/>
                                        <p:tgtEl>
                                          <p:spTgt spid="55"/>
                                        </p:tgtEl>
                                      </p:cBhvr>
                                    </p:animEffect>
                                  </p:childTnLst>
                                </p:cTn>
                              </p:par>
                              <p:par>
                                <p:cTn id="39" presetID="18" presetClass="entr" presetSubtype="12" fill="hold" nodeType="withEffect">
                                  <p:stCondLst>
                                    <p:cond delay="0"/>
                                  </p:stCondLst>
                                  <p:childTnLst>
                                    <p:set>
                                      <p:cBhvr>
                                        <p:cTn id="40" dur="1" fill="hold">
                                          <p:stCondLst>
                                            <p:cond delay="0"/>
                                          </p:stCondLst>
                                        </p:cTn>
                                        <p:tgtEl>
                                          <p:spTgt spid="44"/>
                                        </p:tgtEl>
                                        <p:attrNameLst>
                                          <p:attrName>style.visibility</p:attrName>
                                        </p:attrNameLst>
                                      </p:cBhvr>
                                      <p:to>
                                        <p:strVal val="visible"/>
                                      </p:to>
                                    </p:set>
                                    <p:animEffect transition="in" filter="strips(downLeft)">
                                      <p:cBhvr>
                                        <p:cTn id="41" dur="500"/>
                                        <p:tgtEl>
                                          <p:spTgt spid="44"/>
                                        </p:tgtEl>
                                      </p:cBhvr>
                                    </p:animEffect>
                                  </p:childTnLst>
                                </p:cTn>
                              </p:par>
                            </p:childTnLst>
                          </p:cTn>
                        </p:par>
                        <p:par>
                          <p:cTn id="42" fill="hold">
                            <p:stCondLst>
                              <p:cond delay="2000"/>
                            </p:stCondLst>
                            <p:childTnLst>
                              <p:par>
                                <p:cTn id="43" presetID="18" presetClass="entr" presetSubtype="12" fill="hold" nodeType="after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strips(downLeft)">
                                      <p:cBhvr>
                                        <p:cTn id="45" dur="500"/>
                                        <p:tgtEl>
                                          <p:spTgt spid="8"/>
                                        </p:tgtEl>
                                      </p:cBhvr>
                                    </p:animEffect>
                                  </p:childTnLst>
                                </p:cTn>
                              </p:par>
                              <p:par>
                                <p:cTn id="46" presetID="18" presetClass="entr" presetSubtype="12" fill="hold"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strips(downLeft)">
                                      <p:cBhvr>
                                        <p:cTn id="48" dur="500"/>
                                        <p:tgtEl>
                                          <p:spTgt spid="19"/>
                                        </p:tgtEl>
                                      </p:cBhvr>
                                    </p:animEffect>
                                  </p:childTnLst>
                                </p:cTn>
                              </p:par>
                              <p:par>
                                <p:cTn id="49" presetID="18"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strips(downLeft)">
                                      <p:cBhvr>
                                        <p:cTn id="51" dur="500"/>
                                        <p:tgtEl>
                                          <p:spTgt spid="11"/>
                                        </p:tgtEl>
                                      </p:cBhvr>
                                    </p:animEffect>
                                  </p:childTnLst>
                                </p:cTn>
                              </p:par>
                              <p:par>
                                <p:cTn id="52" presetID="18" presetClass="entr" presetSubtype="12" fill="hold" nodeType="withEffect">
                                  <p:stCondLst>
                                    <p:cond delay="0"/>
                                  </p:stCondLst>
                                  <p:childTnLst>
                                    <p:set>
                                      <p:cBhvr>
                                        <p:cTn id="53" dur="1" fill="hold">
                                          <p:stCondLst>
                                            <p:cond delay="0"/>
                                          </p:stCondLst>
                                        </p:cTn>
                                        <p:tgtEl>
                                          <p:spTgt spid="37"/>
                                        </p:tgtEl>
                                        <p:attrNameLst>
                                          <p:attrName>style.visibility</p:attrName>
                                        </p:attrNameLst>
                                      </p:cBhvr>
                                      <p:to>
                                        <p:strVal val="visible"/>
                                      </p:to>
                                    </p:set>
                                    <p:animEffect transition="in" filter="strips(downLeft)">
                                      <p:cBhvr>
                                        <p:cTn id="54" dur="500"/>
                                        <p:tgtEl>
                                          <p:spTgt spid="37"/>
                                        </p:tgtEl>
                                      </p:cBhvr>
                                    </p:animEffect>
                                  </p:childTnLst>
                                </p:cTn>
                              </p:par>
                            </p:childTnLst>
                          </p:cTn>
                        </p:par>
                        <p:par>
                          <p:cTn id="55" fill="hold">
                            <p:stCondLst>
                              <p:cond delay="2500"/>
                            </p:stCondLst>
                            <p:childTnLst>
                              <p:par>
                                <p:cTn id="56" presetID="18" presetClass="entr" presetSubtype="12" fill="hold" nodeType="afterEffect">
                                  <p:stCondLst>
                                    <p:cond delay="0"/>
                                  </p:stCondLst>
                                  <p:childTnLst>
                                    <p:set>
                                      <p:cBhvr>
                                        <p:cTn id="57" dur="1" fill="hold">
                                          <p:stCondLst>
                                            <p:cond delay="0"/>
                                          </p:stCondLst>
                                        </p:cTn>
                                        <p:tgtEl>
                                          <p:spTgt spid="43"/>
                                        </p:tgtEl>
                                        <p:attrNameLst>
                                          <p:attrName>style.visibility</p:attrName>
                                        </p:attrNameLst>
                                      </p:cBhvr>
                                      <p:to>
                                        <p:strVal val="visible"/>
                                      </p:to>
                                    </p:set>
                                    <p:animEffect transition="in" filter="strips(downLeft)">
                                      <p:cBhvr>
                                        <p:cTn id="58" dur="500"/>
                                        <p:tgtEl>
                                          <p:spTgt spid="43"/>
                                        </p:tgtEl>
                                      </p:cBhvr>
                                    </p:animEffect>
                                  </p:childTnLst>
                                </p:cTn>
                              </p:par>
                              <p:par>
                                <p:cTn id="59" presetID="18" presetClass="entr" presetSubtype="12"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strips(downLeft)">
                                      <p:cBhvr>
                                        <p:cTn id="61" dur="500"/>
                                        <p:tgtEl>
                                          <p:spTgt spid="15"/>
                                        </p:tgtEl>
                                      </p:cBhvr>
                                    </p:animEffect>
                                  </p:childTnLst>
                                </p:cTn>
                              </p:par>
                              <p:par>
                                <p:cTn id="62" presetID="18" presetClass="entr" presetSubtype="12" fill="hold" nodeType="with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strips(downLeft)">
                                      <p:cBhvr>
                                        <p:cTn id="64" dur="500"/>
                                        <p:tgtEl>
                                          <p:spTgt spid="27"/>
                                        </p:tgtEl>
                                      </p:cBhvr>
                                    </p:animEffect>
                                  </p:childTnLst>
                                </p:cTn>
                              </p:par>
                              <p:par>
                                <p:cTn id="65" presetID="18" presetClass="entr" presetSubtype="12"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strips(downLeft)">
                                      <p:cBhvr>
                                        <p:cTn id="67" dur="500"/>
                                        <p:tgtEl>
                                          <p:spTgt spid="9"/>
                                        </p:tgtEl>
                                      </p:cBhvr>
                                    </p:animEffect>
                                  </p:childTnLst>
                                </p:cTn>
                              </p:par>
                              <p:par>
                                <p:cTn id="68" presetID="18" presetClass="entr" presetSubtype="12" fill="hold" nodeType="withEffect">
                                  <p:stCondLst>
                                    <p:cond delay="0"/>
                                  </p:stCondLst>
                                  <p:childTnLst>
                                    <p:set>
                                      <p:cBhvr>
                                        <p:cTn id="69" dur="1" fill="hold">
                                          <p:stCondLst>
                                            <p:cond delay="0"/>
                                          </p:stCondLst>
                                        </p:cTn>
                                        <p:tgtEl>
                                          <p:spTgt spid="53"/>
                                        </p:tgtEl>
                                        <p:attrNameLst>
                                          <p:attrName>style.visibility</p:attrName>
                                        </p:attrNameLst>
                                      </p:cBhvr>
                                      <p:to>
                                        <p:strVal val="visible"/>
                                      </p:to>
                                    </p:set>
                                    <p:animEffect transition="in" filter="strips(downLeft)">
                                      <p:cBhvr>
                                        <p:cTn id="70" dur="500"/>
                                        <p:tgtEl>
                                          <p:spTgt spid="53"/>
                                        </p:tgtEl>
                                      </p:cBhvr>
                                    </p:animEffect>
                                  </p:childTnLst>
                                </p:cTn>
                              </p:par>
                              <p:par>
                                <p:cTn id="71" presetID="18" presetClass="entr" presetSubtype="12" fill="hold" nodeType="withEffect">
                                  <p:stCondLst>
                                    <p:cond delay="0"/>
                                  </p:stCondLst>
                                  <p:childTnLst>
                                    <p:set>
                                      <p:cBhvr>
                                        <p:cTn id="72" dur="1" fill="hold">
                                          <p:stCondLst>
                                            <p:cond delay="0"/>
                                          </p:stCondLst>
                                        </p:cTn>
                                        <p:tgtEl>
                                          <p:spTgt spid="3"/>
                                        </p:tgtEl>
                                        <p:attrNameLst>
                                          <p:attrName>style.visibility</p:attrName>
                                        </p:attrNameLst>
                                      </p:cBhvr>
                                      <p:to>
                                        <p:strVal val="visible"/>
                                      </p:to>
                                    </p:set>
                                    <p:animEffect transition="in" filter="strips(downLeft)">
                                      <p:cBhvr>
                                        <p:cTn id="73" dur="500"/>
                                        <p:tgtEl>
                                          <p:spTgt spid="3"/>
                                        </p:tgtEl>
                                      </p:cBhvr>
                                    </p:animEffect>
                                  </p:childTnLst>
                                </p:cTn>
                              </p:par>
                            </p:childTnLst>
                          </p:cTn>
                        </p:par>
                        <p:par>
                          <p:cTn id="74" fill="hold">
                            <p:stCondLst>
                              <p:cond delay="3000"/>
                            </p:stCondLst>
                            <p:childTnLst>
                              <p:par>
                                <p:cTn id="75" presetID="22" presetClass="entr" presetSubtype="4" fill="hold" grpId="0" nodeType="after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wipe(down)">
                                      <p:cBhvr>
                                        <p:cTn id="77" dur="500"/>
                                        <p:tgtEl>
                                          <p:spTgt spid="17"/>
                                        </p:tgtEl>
                                      </p:cBhvr>
                                    </p:animEffect>
                                  </p:childTnLst>
                                </p:cTn>
                              </p:par>
                            </p:childTnLst>
                          </p:cTn>
                        </p:par>
                        <p:par>
                          <p:cTn id="78" fill="hold">
                            <p:stCondLst>
                              <p:cond delay="3500"/>
                            </p:stCondLst>
                            <p:childTnLst>
                              <p:par>
                                <p:cTn id="79" presetID="18" presetClass="entr" presetSubtype="12" fill="hold" nodeType="afterEffect">
                                  <p:stCondLst>
                                    <p:cond delay="0"/>
                                  </p:stCondLst>
                                  <p:childTnLst>
                                    <p:set>
                                      <p:cBhvr>
                                        <p:cTn id="80" dur="1" fill="hold">
                                          <p:stCondLst>
                                            <p:cond delay="0"/>
                                          </p:stCondLst>
                                        </p:cTn>
                                        <p:tgtEl>
                                          <p:spTgt spid="7"/>
                                        </p:tgtEl>
                                        <p:attrNameLst>
                                          <p:attrName>style.visibility</p:attrName>
                                        </p:attrNameLst>
                                      </p:cBhvr>
                                      <p:to>
                                        <p:strVal val="visible"/>
                                      </p:to>
                                    </p:set>
                                    <p:animEffect transition="in" filter="strips(downLeft)">
                                      <p:cBhvr>
                                        <p:cTn id="81" dur="500"/>
                                        <p:tgtEl>
                                          <p:spTgt spid="7"/>
                                        </p:tgtEl>
                                      </p:cBhvr>
                                    </p:animEffect>
                                  </p:childTnLst>
                                </p:cTn>
                              </p:par>
                            </p:childTnLst>
                          </p:cTn>
                        </p:par>
                        <p:par>
                          <p:cTn id="82" fill="hold">
                            <p:stCondLst>
                              <p:cond delay="4000"/>
                            </p:stCondLst>
                            <p:childTnLst>
                              <p:par>
                                <p:cTn id="83" presetID="22" presetClass="entr" presetSubtype="4" fill="hold" grpId="0" nodeType="afterEffect">
                                  <p:stCondLst>
                                    <p:cond delay="0"/>
                                  </p:stCondLst>
                                  <p:childTnLst>
                                    <p:set>
                                      <p:cBhvr>
                                        <p:cTn id="84" dur="1" fill="hold">
                                          <p:stCondLst>
                                            <p:cond delay="0"/>
                                          </p:stCondLst>
                                        </p:cTn>
                                        <p:tgtEl>
                                          <p:spTgt spid="4"/>
                                        </p:tgtEl>
                                        <p:attrNameLst>
                                          <p:attrName>style.visibility</p:attrName>
                                        </p:attrNameLst>
                                      </p:cBhvr>
                                      <p:to>
                                        <p:strVal val="visible"/>
                                      </p:to>
                                    </p:set>
                                    <p:animEffect transition="in" filter="wipe(down)">
                                      <p:cBhvr>
                                        <p:cTn id="8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1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HEDEFLERİMİZ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Metin kutusu 4"/>
          <p:cNvSpPr txBox="1"/>
          <p:nvPr/>
        </p:nvSpPr>
        <p:spPr>
          <a:xfrm>
            <a:off x="1776845" y="1100931"/>
            <a:ext cx="640513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u="none" strike="noStrike" kern="1200" cap="none" spc="0" normalizeH="0" baseline="0" noProof="0" dirty="0" smtClean="0">
                <a:ln>
                  <a:noFill/>
                </a:ln>
                <a:solidFill>
                  <a:schemeClr val="accent2">
                    <a:lumMod val="75000"/>
                  </a:schemeClr>
                </a:solidFill>
                <a:effectLst/>
                <a:uLnTx/>
                <a:uFillTx/>
                <a:latin typeface="Calibri"/>
                <a:ea typeface="+mn-ea"/>
                <a:cs typeface="+mn-cs"/>
              </a:rPr>
              <a:t>FKM( Felaket Kurtarma Merkezi) Kurulumu</a:t>
            </a:r>
            <a:endParaRPr kumimoji="0" lang="tr-TR" sz="1800" b="1"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sp>
        <p:nvSpPr>
          <p:cNvPr id="3" name="Metin kutusu 2"/>
          <p:cNvSpPr txBox="1"/>
          <p:nvPr/>
        </p:nvSpPr>
        <p:spPr>
          <a:xfrm>
            <a:off x="839441" y="2564492"/>
            <a:ext cx="3341063" cy="3293209"/>
          </a:xfrm>
          <a:prstGeom prst="rect">
            <a:avLst/>
          </a:prstGeom>
          <a:noFill/>
        </p:spPr>
        <p:txBody>
          <a:bodyPr wrap="square" rtlCol="0">
            <a:spAutoFit/>
          </a:bodyPr>
          <a:lstStyle/>
          <a:p>
            <a:r>
              <a:rPr lang="tr-TR" sz="1600" b="1" dirty="0" smtClean="0"/>
              <a:t>Avantajları :</a:t>
            </a:r>
            <a:endParaRPr lang="tr-TR" sz="1600" b="1" dirty="0"/>
          </a:p>
          <a:p>
            <a:pPr marL="285750" indent="-285750">
              <a:buFont typeface="Arial" panose="020B0604020202020204" pitchFamily="34" charset="0"/>
              <a:buChar char="•"/>
            </a:pPr>
            <a:r>
              <a:rPr lang="tr-TR" sz="1600" dirty="0">
                <a:ea typeface="Tahoma" panose="020B0604030504040204" pitchFamily="34" charset="0"/>
                <a:cs typeface="Tahoma" panose="020B0604030504040204" pitchFamily="34" charset="0"/>
              </a:rPr>
              <a:t>İş sürekliliği sağlanır.</a:t>
            </a:r>
          </a:p>
          <a:p>
            <a:pPr marL="285750" indent="-285750">
              <a:buFont typeface="Arial" panose="020B0604020202020204" pitchFamily="34" charset="0"/>
              <a:buChar char="•"/>
            </a:pPr>
            <a:r>
              <a:rPr lang="tr-TR" sz="1600" dirty="0">
                <a:ea typeface="Tahoma" panose="020B0604030504040204" pitchFamily="34" charset="0"/>
                <a:cs typeface="Tahoma" panose="020B0604030504040204" pitchFamily="34" charset="0"/>
              </a:rPr>
              <a:t>Veri kaybı riski ortadan kaldırılır.</a:t>
            </a:r>
          </a:p>
          <a:p>
            <a:pPr marL="285750" indent="-285750">
              <a:buFont typeface="Arial" panose="020B0604020202020204" pitchFamily="34" charset="0"/>
              <a:buChar char="•"/>
            </a:pPr>
            <a:r>
              <a:rPr lang="tr-TR" sz="1600" dirty="0">
                <a:ea typeface="Tahoma" panose="020B0604030504040204" pitchFamily="34" charset="0"/>
                <a:cs typeface="Tahoma" panose="020B0604030504040204" pitchFamily="34" charset="0"/>
              </a:rPr>
              <a:t>Felaket durumunda işletmenizin zarar görmeden devamlılığı sağlanır.</a:t>
            </a:r>
          </a:p>
          <a:p>
            <a:pPr marL="285750" indent="-285750">
              <a:buFont typeface="Arial" panose="020B0604020202020204" pitchFamily="34" charset="0"/>
              <a:buChar char="•"/>
            </a:pPr>
            <a:r>
              <a:rPr lang="tr-TR" sz="1600" dirty="0">
                <a:ea typeface="Tahoma" panose="020B0604030504040204" pitchFamily="34" charset="0"/>
                <a:cs typeface="Tahoma" panose="020B0604030504040204" pitchFamily="34" charset="0"/>
              </a:rPr>
              <a:t>Sistemlerin çalışabilir şekilde kalması sağlandığından dolayı maliyetler düşürülür ve rekabet avantajı sağlanır. </a:t>
            </a:r>
          </a:p>
          <a:p>
            <a:pPr marL="285750" indent="-285750">
              <a:buFont typeface="Arial" panose="020B0604020202020204" pitchFamily="34" charset="0"/>
              <a:buChar char="•"/>
            </a:pPr>
            <a:r>
              <a:rPr lang="tr-TR" sz="1600" dirty="0">
                <a:ea typeface="Tahoma" panose="020B0604030504040204" pitchFamily="34" charset="0"/>
                <a:cs typeface="Tahoma" panose="020B0604030504040204" pitchFamily="34" charset="0"/>
              </a:rPr>
              <a:t>Talep doğrultusunda, istenilen bilgiye 7*24 erişim </a:t>
            </a:r>
            <a:r>
              <a:rPr lang="tr-TR" sz="1600" dirty="0" smtClean="0">
                <a:ea typeface="Tahoma" panose="020B0604030504040204" pitchFamily="34" charset="0"/>
                <a:cs typeface="Tahoma" panose="020B0604030504040204" pitchFamily="34" charset="0"/>
              </a:rPr>
              <a:t>gerçekleştirilebilir.</a:t>
            </a:r>
            <a:endParaRPr lang="tr-TR" sz="1600" dirty="0">
              <a:ea typeface="Tahoma" panose="020B0604030504040204" pitchFamily="34" charset="0"/>
              <a:cs typeface="Tahoma" panose="020B0604030504040204" pitchFamily="34" charset="0"/>
            </a:endParaRPr>
          </a:p>
        </p:txBody>
      </p:sp>
      <p:sp>
        <p:nvSpPr>
          <p:cNvPr id="4" name="Dikdörtgen 3"/>
          <p:cNvSpPr/>
          <p:nvPr/>
        </p:nvSpPr>
        <p:spPr>
          <a:xfrm>
            <a:off x="1127341" y="1486075"/>
            <a:ext cx="10344221" cy="830997"/>
          </a:xfrm>
          <a:prstGeom prst="rect">
            <a:avLst/>
          </a:prstGeom>
        </p:spPr>
        <p:txBody>
          <a:bodyPr wrap="square">
            <a:spAutoFit/>
          </a:bodyPr>
          <a:lstStyle/>
          <a:p>
            <a:pPr algn="just"/>
            <a:r>
              <a:rPr lang="tr-TR" sz="1600" dirty="0">
                <a:solidFill>
                  <a:srgbClr val="000000"/>
                </a:solidFill>
                <a:ea typeface="Times New Roman" panose="02020603050405020304" pitchFamily="18" charset="0"/>
              </a:rPr>
              <a:t>İş sürekliliğinin sağlanması için verilerin güvenliğinin sürdürülebilmesi ve  korunması gerekir. Bu nedenle </a:t>
            </a:r>
            <a:r>
              <a:rPr lang="tr-TR" sz="1600" dirty="0" smtClean="0">
                <a:solidFill>
                  <a:srgbClr val="000000"/>
                </a:solidFill>
                <a:ea typeface="Times New Roman" panose="02020603050405020304" pitchFamily="18" charset="0"/>
              </a:rPr>
              <a:t>kurum </a:t>
            </a:r>
            <a:r>
              <a:rPr lang="tr-TR" sz="1600" dirty="0">
                <a:solidFill>
                  <a:srgbClr val="000000"/>
                </a:solidFill>
                <a:ea typeface="Times New Roman" panose="02020603050405020304" pitchFamily="18" charset="0"/>
              </a:rPr>
              <a:t>içerisinde herhangi bir problem olasılığına karşı verilerin sürekli korunması sağlayan felaket kurtarma çözümlerinin oluşturulması önemlidir. </a:t>
            </a:r>
            <a:endParaRPr lang="tr-TR" sz="1600" dirty="0"/>
          </a:p>
        </p:txBody>
      </p:sp>
      <p:sp>
        <p:nvSpPr>
          <p:cNvPr id="6" name="Dikdörtgen 5"/>
          <p:cNvSpPr/>
          <p:nvPr/>
        </p:nvSpPr>
        <p:spPr>
          <a:xfrm>
            <a:off x="3937376" y="5274124"/>
            <a:ext cx="7747462" cy="830997"/>
          </a:xfrm>
          <a:prstGeom prst="rect">
            <a:avLst/>
          </a:prstGeom>
        </p:spPr>
        <p:txBody>
          <a:bodyPr wrap="square">
            <a:spAutoFit/>
          </a:bodyPr>
          <a:lstStyle/>
          <a:p>
            <a:pPr algn="just"/>
            <a:r>
              <a:rPr lang="tr-TR" sz="1600" dirty="0" smtClean="0">
                <a:solidFill>
                  <a:srgbClr val="000000"/>
                </a:solidFill>
              </a:rPr>
              <a:t>Bu amaçla FKM ‘</a:t>
            </a:r>
            <a:r>
              <a:rPr lang="tr-TR" sz="1600" dirty="0" err="1" smtClean="0">
                <a:solidFill>
                  <a:srgbClr val="000000"/>
                </a:solidFill>
              </a:rPr>
              <a:t>nin</a:t>
            </a:r>
            <a:r>
              <a:rPr lang="tr-TR" sz="1600" dirty="0" smtClean="0">
                <a:solidFill>
                  <a:srgbClr val="000000"/>
                </a:solidFill>
              </a:rPr>
              <a:t> Mühendislik A Blok’ta bulunan Bilgi İşlem Odasına kurulması planlanmıştır. Mevcut Sistem Odasında çalışan eski UPS, Klima, Sunucu, Depolama Üniteleri  ve Yedek </a:t>
            </a:r>
            <a:r>
              <a:rPr lang="tr-TR" sz="1600" dirty="0" err="1" smtClean="0">
                <a:solidFill>
                  <a:srgbClr val="000000"/>
                </a:solidFill>
              </a:rPr>
              <a:t>switch’lerden</a:t>
            </a:r>
            <a:r>
              <a:rPr lang="tr-TR" sz="1600" dirty="0" smtClean="0">
                <a:solidFill>
                  <a:srgbClr val="000000"/>
                </a:solidFill>
              </a:rPr>
              <a:t> asgari ölçüde oluşturulacaktır. </a:t>
            </a:r>
            <a:endParaRPr lang="tr-TR" sz="1600" dirty="0"/>
          </a:p>
        </p:txBody>
      </p:sp>
      <p:pic>
        <p:nvPicPr>
          <p:cNvPr id="8" name="Resim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37376" y="2146260"/>
            <a:ext cx="8122607" cy="3081849"/>
          </a:xfrm>
          <a:prstGeom prst="rect">
            <a:avLst/>
          </a:prstGeom>
        </p:spPr>
      </p:pic>
    </p:spTree>
    <p:extLst>
      <p:ext uri="{BB962C8B-B14F-4D97-AF65-F5344CB8AC3E}">
        <p14:creationId xmlns:p14="http://schemas.microsoft.com/office/powerpoint/2010/main" val="1927747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Resim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14514" y="4247850"/>
            <a:ext cx="3955300" cy="2460923"/>
          </a:xfrm>
          <a:prstGeom prst="rect">
            <a:avLst/>
          </a:prstGeom>
        </p:spPr>
      </p:pic>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HEDEFLERİMİZ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Metin kutusu 4"/>
          <p:cNvSpPr txBox="1"/>
          <p:nvPr/>
        </p:nvSpPr>
        <p:spPr>
          <a:xfrm>
            <a:off x="1776845" y="1100931"/>
            <a:ext cx="640513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schemeClr val="accent2">
                    <a:lumMod val="75000"/>
                  </a:schemeClr>
                </a:solidFill>
                <a:effectLst/>
                <a:uLnTx/>
                <a:uFillTx/>
                <a:latin typeface="Calibri"/>
                <a:ea typeface="+mn-ea"/>
                <a:cs typeface="+mn-cs"/>
              </a:rPr>
              <a:t>Güvenlik Duvarı</a:t>
            </a:r>
            <a:endParaRPr kumimoji="0" lang="tr-TR" sz="18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sp>
        <p:nvSpPr>
          <p:cNvPr id="4" name="Dikdörtgen 3"/>
          <p:cNvSpPr/>
          <p:nvPr/>
        </p:nvSpPr>
        <p:spPr>
          <a:xfrm>
            <a:off x="1106580" y="5004942"/>
            <a:ext cx="4898967" cy="954107"/>
          </a:xfrm>
          <a:prstGeom prst="rect">
            <a:avLst/>
          </a:prstGeom>
        </p:spPr>
        <p:txBody>
          <a:bodyPr wrap="square">
            <a:spAutoFit/>
          </a:bodyPr>
          <a:lstStyle/>
          <a:p>
            <a:pPr marL="285750" indent="-285750">
              <a:buFont typeface="Arial" panose="020B0604020202020204" pitchFamily="34" charset="0"/>
              <a:buChar char="•"/>
            </a:pPr>
            <a:r>
              <a:rPr lang="tr-TR" sz="1400" dirty="0"/>
              <a:t>Güvenlik kuralları (Layer7 seviyesinin çok altında)</a:t>
            </a:r>
          </a:p>
          <a:p>
            <a:pPr marL="285750" indent="-285750">
              <a:buFont typeface="Arial" panose="020B0604020202020204" pitchFamily="34" charset="0"/>
              <a:buChar char="•"/>
            </a:pPr>
            <a:r>
              <a:rPr lang="tr-TR" sz="1400" dirty="0"/>
              <a:t>SSH-VPN Açığı</a:t>
            </a:r>
          </a:p>
          <a:p>
            <a:pPr marL="285750" indent="-285750">
              <a:buFont typeface="Arial" panose="020B0604020202020204" pitchFamily="34" charset="0"/>
              <a:buChar char="•"/>
            </a:pPr>
            <a:r>
              <a:rPr lang="tr-TR" sz="1400" dirty="0"/>
              <a:t>İstemci </a:t>
            </a:r>
            <a:r>
              <a:rPr lang="tr-TR" sz="1400" dirty="0" err="1"/>
              <a:t>Hotspot</a:t>
            </a:r>
            <a:r>
              <a:rPr lang="tr-TR" sz="1400" dirty="0"/>
              <a:t> tanımları (Yabancı uyruklu)</a:t>
            </a:r>
          </a:p>
          <a:p>
            <a:pPr marL="285750" indent="-285750">
              <a:buFont typeface="Arial" panose="020B0604020202020204" pitchFamily="34" charset="0"/>
              <a:buChar char="•"/>
            </a:pPr>
            <a:r>
              <a:rPr lang="tr-TR" sz="1400" dirty="0" err="1" smtClean="0"/>
              <a:t>Karaliste</a:t>
            </a:r>
            <a:r>
              <a:rPr lang="tr-TR" sz="1400" dirty="0" smtClean="0"/>
              <a:t> </a:t>
            </a:r>
            <a:r>
              <a:rPr lang="tr-TR" sz="1400" dirty="0"/>
              <a:t>uygulama süresinin (30 dk.) uzunluğu</a:t>
            </a:r>
          </a:p>
        </p:txBody>
      </p:sp>
      <p:sp>
        <p:nvSpPr>
          <p:cNvPr id="6" name="Dikdörtgen 5"/>
          <p:cNvSpPr/>
          <p:nvPr/>
        </p:nvSpPr>
        <p:spPr>
          <a:xfrm>
            <a:off x="595746" y="3442491"/>
            <a:ext cx="11316392" cy="1077218"/>
          </a:xfrm>
          <a:prstGeom prst="rect">
            <a:avLst/>
          </a:prstGeom>
        </p:spPr>
        <p:txBody>
          <a:bodyPr wrap="square">
            <a:spAutoFit/>
          </a:bodyPr>
          <a:lstStyle/>
          <a:p>
            <a:pPr algn="just"/>
            <a:r>
              <a:rPr lang="tr-TR" sz="1600" dirty="0"/>
              <a:t>2016-2019 Ulusal Siber Güvenlik ve Eylem planı kapsamında  </a:t>
            </a:r>
            <a:r>
              <a:rPr lang="tr-TR" sz="1600" dirty="0" smtClean="0"/>
              <a:t>2018 Ocak ayında yaptırılan </a:t>
            </a:r>
            <a:r>
              <a:rPr lang="tr-TR" sz="1600" dirty="0"/>
              <a:t>güvenlik taramaları ve </a:t>
            </a:r>
            <a:r>
              <a:rPr lang="tr-TR" sz="1600" dirty="0" err="1" smtClean="0"/>
              <a:t>Penetrasyon</a:t>
            </a:r>
            <a:r>
              <a:rPr lang="tr-TR" sz="1600" dirty="0" smtClean="0"/>
              <a:t> </a:t>
            </a:r>
            <a:r>
              <a:rPr lang="tr-TR" sz="1600" dirty="0"/>
              <a:t>testleri </a:t>
            </a:r>
            <a:r>
              <a:rPr lang="tr-TR" sz="1600" dirty="0" smtClean="0"/>
              <a:t>sonucunda;</a:t>
            </a:r>
          </a:p>
          <a:p>
            <a:r>
              <a:rPr lang="tr-TR" sz="1600" dirty="0"/>
              <a:t>	</a:t>
            </a:r>
            <a:r>
              <a:rPr lang="tr-TR" sz="1600" dirty="0" smtClean="0"/>
              <a:t>Mevcut güvenlik duvarımızın ihtiyaca cevap </a:t>
            </a:r>
            <a:r>
              <a:rPr lang="tr-TR" sz="1600" dirty="0"/>
              <a:t>vermediği gözlenmiş olup, raporda belirtilen önemli </a:t>
            </a:r>
            <a:r>
              <a:rPr lang="tr-TR" sz="1600" dirty="0" smtClean="0"/>
              <a:t>güvenlik </a:t>
            </a:r>
            <a:r>
              <a:rPr lang="tr-TR" sz="1600" dirty="0"/>
              <a:t>açıklarına karşı zafiyet göstermektedir.</a:t>
            </a:r>
          </a:p>
        </p:txBody>
      </p:sp>
      <p:sp>
        <p:nvSpPr>
          <p:cNvPr id="8" name="Dikdörtgen 7"/>
          <p:cNvSpPr/>
          <p:nvPr/>
        </p:nvSpPr>
        <p:spPr>
          <a:xfrm>
            <a:off x="595746" y="1483001"/>
            <a:ext cx="11316392" cy="830997"/>
          </a:xfrm>
          <a:prstGeom prst="rect">
            <a:avLst/>
          </a:prstGeom>
        </p:spPr>
        <p:txBody>
          <a:bodyPr wrap="square">
            <a:spAutoFit/>
          </a:bodyPr>
          <a:lstStyle/>
          <a:p>
            <a:pPr algn="just"/>
            <a:r>
              <a:rPr lang="tr-TR" sz="1600" dirty="0"/>
              <a:t>Artık kullanıcılar, işlerinin gereği olarak, birçok farklı cihaz türünü </a:t>
            </a:r>
            <a:r>
              <a:rPr lang="tr-TR" sz="1600" dirty="0" smtClean="0"/>
              <a:t>kullanarak her </a:t>
            </a:r>
            <a:r>
              <a:rPr lang="tr-TR" sz="1600" dirty="0"/>
              <a:t>türlü uygulamaya erişim sağlamaktadır. Bunun yanı sıra veri merkezlerinin genişlemesi, </a:t>
            </a:r>
            <a:r>
              <a:rPr lang="tr-TR" sz="1600" dirty="0" smtClean="0"/>
              <a:t>sanallaştırma, </a:t>
            </a:r>
            <a:r>
              <a:rPr lang="tr-TR" sz="1600" dirty="0" err="1" smtClean="0"/>
              <a:t>mobilite</a:t>
            </a:r>
            <a:r>
              <a:rPr lang="tr-TR" sz="1600" dirty="0" smtClean="0"/>
              <a:t> </a:t>
            </a:r>
            <a:r>
              <a:rPr lang="tr-TR" sz="1600" dirty="0"/>
              <a:t>ve bulut tabanlı servisler gibi unsurlar, bir yandan uygulamalara erişim sağlanırken diğer yandan </a:t>
            </a:r>
            <a:r>
              <a:rPr lang="tr-TR" sz="1600" dirty="0" smtClean="0"/>
              <a:t>da ağların </a:t>
            </a:r>
            <a:r>
              <a:rPr lang="tr-TR" sz="1600" dirty="0"/>
              <a:t>nasıl korunacağı konusunun yeniden düşünülmesi gerektiğini ortaya </a:t>
            </a:r>
            <a:r>
              <a:rPr lang="tr-TR" sz="1600" dirty="0" smtClean="0"/>
              <a:t>koymaktadır.</a:t>
            </a:r>
            <a:endParaRPr lang="tr-TR" sz="1600" dirty="0"/>
          </a:p>
        </p:txBody>
      </p:sp>
      <p:sp>
        <p:nvSpPr>
          <p:cNvPr id="10" name="Dikdörtgen 9"/>
          <p:cNvSpPr/>
          <p:nvPr/>
        </p:nvSpPr>
        <p:spPr>
          <a:xfrm>
            <a:off x="595746" y="2462746"/>
            <a:ext cx="11499272" cy="830997"/>
          </a:xfrm>
          <a:prstGeom prst="rect">
            <a:avLst/>
          </a:prstGeom>
        </p:spPr>
        <p:txBody>
          <a:bodyPr wrap="square">
            <a:spAutoFit/>
          </a:bodyPr>
          <a:lstStyle/>
          <a:p>
            <a:pPr algn="just"/>
            <a:r>
              <a:rPr lang="tr-TR" sz="1600" dirty="0"/>
              <a:t>Trafiği bilinen güvenlik açıkları, zararlı yazılımlar, </a:t>
            </a:r>
            <a:r>
              <a:rPr lang="tr-TR" sz="1600" dirty="0" smtClean="0"/>
              <a:t>casus yazılımlar</a:t>
            </a:r>
            <a:r>
              <a:rPr lang="tr-TR" sz="1600" dirty="0"/>
              <a:t>, kötü amaçlı URL’ler açısından analiz </a:t>
            </a:r>
            <a:r>
              <a:rPr lang="tr-TR" sz="1600" dirty="0" smtClean="0"/>
              <a:t>yapan </a:t>
            </a:r>
            <a:r>
              <a:rPr lang="tr-TR" sz="1600" dirty="0"/>
              <a:t>ve otomatik olarak </a:t>
            </a:r>
            <a:r>
              <a:rPr lang="tr-TR" sz="1600" dirty="0" smtClean="0"/>
              <a:t>daha önceden </a:t>
            </a:r>
            <a:r>
              <a:rPr lang="tr-TR" sz="1600" dirty="0"/>
              <a:t>bilinmeyen kötü amaçlı yazılımlara karşı koruma sağlarken bilinen tehditleri de </a:t>
            </a:r>
            <a:r>
              <a:rPr lang="tr-TR" sz="1600" dirty="0" smtClean="0"/>
              <a:t>önlemeyi sağlayacak yeni nesil bir güvenlik duvarına ihtiyaç vardır.</a:t>
            </a:r>
            <a:endParaRPr lang="tr-TR" sz="1600" dirty="0"/>
          </a:p>
        </p:txBody>
      </p:sp>
      <p:sp>
        <p:nvSpPr>
          <p:cNvPr id="12" name="Dikdörtgen 11"/>
          <p:cNvSpPr/>
          <p:nvPr/>
        </p:nvSpPr>
        <p:spPr>
          <a:xfrm>
            <a:off x="595746" y="4635688"/>
            <a:ext cx="4025333" cy="369332"/>
          </a:xfrm>
          <a:prstGeom prst="rect">
            <a:avLst/>
          </a:prstGeom>
        </p:spPr>
        <p:txBody>
          <a:bodyPr wrap="none">
            <a:spAutoFit/>
          </a:bodyPr>
          <a:lstStyle/>
          <a:p>
            <a:r>
              <a:rPr lang="tr-TR" dirty="0"/>
              <a:t>Mevcut güvenlik duvarımızın </a:t>
            </a:r>
            <a:r>
              <a:rPr lang="tr-TR" dirty="0" smtClean="0"/>
              <a:t>Zafiyetleri : </a:t>
            </a:r>
            <a:endParaRPr lang="tr-TR" dirty="0"/>
          </a:p>
        </p:txBody>
      </p:sp>
      <p:sp>
        <p:nvSpPr>
          <p:cNvPr id="13" name="Dikdörtgen 12"/>
          <p:cNvSpPr/>
          <p:nvPr/>
        </p:nvSpPr>
        <p:spPr>
          <a:xfrm>
            <a:off x="5142997" y="5001257"/>
            <a:ext cx="2877053" cy="1169551"/>
          </a:xfrm>
          <a:prstGeom prst="rect">
            <a:avLst/>
          </a:prstGeom>
        </p:spPr>
        <p:txBody>
          <a:bodyPr wrap="square">
            <a:spAutoFit/>
          </a:bodyPr>
          <a:lstStyle/>
          <a:p>
            <a:pPr marL="285750" indent="-285750">
              <a:buFont typeface="Arial" panose="020B0604020202020204" pitchFamily="34" charset="0"/>
              <a:buChar char="•"/>
            </a:pPr>
            <a:r>
              <a:rPr lang="tr-TR" sz="1400" dirty="0" smtClean="0"/>
              <a:t>Uygulama bazlı filtreleme</a:t>
            </a:r>
            <a:endParaRPr lang="tr-TR" sz="1400" dirty="0"/>
          </a:p>
          <a:p>
            <a:pPr marL="285750" indent="-285750">
              <a:buFont typeface="Arial" panose="020B0604020202020204" pitchFamily="34" charset="0"/>
              <a:buChar char="•"/>
            </a:pPr>
            <a:r>
              <a:rPr lang="tr-TR" sz="1400" dirty="0"/>
              <a:t>Erişim rapor boyutları</a:t>
            </a:r>
          </a:p>
          <a:p>
            <a:pPr marL="285750" indent="-285750">
              <a:buFont typeface="Arial" panose="020B0604020202020204" pitchFamily="34" charset="0"/>
              <a:buChar char="•"/>
            </a:pPr>
            <a:r>
              <a:rPr lang="tr-TR" sz="1400" dirty="0"/>
              <a:t>Raporlama</a:t>
            </a:r>
          </a:p>
          <a:p>
            <a:pPr marL="285750" indent="-285750">
              <a:buFont typeface="Arial" panose="020B0604020202020204" pitchFamily="34" charset="0"/>
              <a:buChar char="•"/>
            </a:pPr>
            <a:r>
              <a:rPr lang="tr-TR" sz="1400" dirty="0" smtClean="0"/>
              <a:t>Bant genişliği sınırlamaları</a:t>
            </a:r>
          </a:p>
          <a:p>
            <a:pPr marL="285750" indent="-285750">
              <a:buFont typeface="Arial" panose="020B0604020202020204" pitchFamily="34" charset="0"/>
              <a:buChar char="•"/>
            </a:pPr>
            <a:r>
              <a:rPr lang="tr-TR" sz="1400" dirty="0" smtClean="0"/>
              <a:t>Bant </a:t>
            </a:r>
            <a:r>
              <a:rPr lang="tr-TR" sz="1400" dirty="0"/>
              <a:t>genişliği grafik istatistikleri</a:t>
            </a:r>
          </a:p>
        </p:txBody>
      </p:sp>
    </p:spTree>
    <p:extLst>
      <p:ext uri="{BB962C8B-B14F-4D97-AF65-F5344CB8AC3E}">
        <p14:creationId xmlns:p14="http://schemas.microsoft.com/office/powerpoint/2010/main" val="452151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lvl="0">
              <a:defRPr/>
            </a:pPr>
            <a:r>
              <a:rPr lang="tr-TR" sz="2400" b="1" dirty="0">
                <a:solidFill>
                  <a:prstClr val="black"/>
                </a:solidFill>
              </a:rPr>
              <a:t>HEDEFLERİMİZ</a:t>
            </a:r>
          </a:p>
        </p:txBody>
      </p:sp>
      <p:sp>
        <p:nvSpPr>
          <p:cNvPr id="4" name="Metin kutusu 3"/>
          <p:cNvSpPr txBox="1"/>
          <p:nvPr/>
        </p:nvSpPr>
        <p:spPr>
          <a:xfrm>
            <a:off x="1776845" y="1100931"/>
            <a:ext cx="532222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srgbClr val="ED7D31">
                    <a:lumMod val="75000"/>
                  </a:srgbClr>
                </a:solidFill>
                <a:effectLst/>
                <a:uLnTx/>
                <a:uFillTx/>
                <a:latin typeface="Calibri"/>
                <a:ea typeface="+mn-ea"/>
                <a:cs typeface="+mn-cs"/>
              </a:rPr>
              <a:t>Ek Ders Yazılımı</a:t>
            </a:r>
            <a:endParaRPr kumimoji="0" lang="tr-TR" sz="1800" b="1" i="0" u="none" strike="noStrike" kern="1200" cap="none" spc="0" normalizeH="0" baseline="0" noProof="0" dirty="0">
              <a:ln>
                <a:noFill/>
              </a:ln>
              <a:solidFill>
                <a:srgbClr val="FF0000"/>
              </a:solidFill>
              <a:effectLst/>
              <a:uLnTx/>
              <a:uFillTx/>
              <a:latin typeface="Calibri"/>
              <a:ea typeface="+mn-ea"/>
              <a:cs typeface="+mn-cs"/>
            </a:endParaRPr>
          </a:p>
        </p:txBody>
      </p:sp>
      <p:sp>
        <p:nvSpPr>
          <p:cNvPr id="3" name="Metin kutusu 2"/>
          <p:cNvSpPr txBox="1"/>
          <p:nvPr/>
        </p:nvSpPr>
        <p:spPr>
          <a:xfrm>
            <a:off x="896982" y="1472009"/>
            <a:ext cx="10354491" cy="369332"/>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tr-TR" sz="1800" b="0" i="0" u="none" strike="noStrike" kern="1200" cap="none" spc="0" normalizeH="0" baseline="0" noProof="0" dirty="0" smtClean="0">
                <a:ln>
                  <a:noFill/>
                </a:ln>
                <a:solidFill>
                  <a:prstClr val="black"/>
                </a:solidFill>
                <a:effectLst/>
                <a:uLnTx/>
                <a:uFillTx/>
                <a:latin typeface="Calibri"/>
                <a:ea typeface="+mn-ea"/>
                <a:cs typeface="+mn-cs"/>
              </a:rPr>
              <a:t>E-imza ile EBYS sistemine</a:t>
            </a:r>
            <a:r>
              <a:rPr kumimoji="0" lang="tr-TR" sz="1800" b="0" i="0" u="none" strike="noStrike" kern="1200" cap="none" spc="0" normalizeH="0" noProof="0" dirty="0" smtClean="0">
                <a:ln>
                  <a:noFill/>
                </a:ln>
                <a:solidFill>
                  <a:prstClr val="black"/>
                </a:solidFill>
                <a:effectLst/>
                <a:uLnTx/>
                <a:uFillTx/>
                <a:latin typeface="Calibri"/>
                <a:ea typeface="+mn-ea"/>
                <a:cs typeface="+mn-cs"/>
              </a:rPr>
              <a:t> entegre edilmesi</a:t>
            </a:r>
            <a:endParaRPr kumimoji="0" lang="tr-TR" sz="1800" b="0" i="0" u="none" strike="noStrike" kern="1200" cap="none" spc="0" normalizeH="0" baseline="0" noProof="0" dirty="0" smtClean="0">
              <a:ln>
                <a:noFill/>
              </a:ln>
              <a:solidFill>
                <a:prstClr val="black"/>
              </a:solidFill>
              <a:effectLst/>
              <a:uLnTx/>
              <a:uFillTx/>
              <a:latin typeface="Calibri"/>
              <a:ea typeface="+mn-ea"/>
              <a:cs typeface="+mn-cs"/>
            </a:endParaRPr>
          </a:p>
        </p:txBody>
      </p:sp>
      <p:sp>
        <p:nvSpPr>
          <p:cNvPr id="5" name="Metin kutusu 4"/>
          <p:cNvSpPr txBox="1"/>
          <p:nvPr/>
        </p:nvSpPr>
        <p:spPr>
          <a:xfrm>
            <a:off x="896982" y="1789560"/>
            <a:ext cx="6000206" cy="369332"/>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r-TR" dirty="0" smtClean="0">
                <a:solidFill>
                  <a:prstClr val="black"/>
                </a:solidFill>
                <a:latin typeface="Calibri"/>
              </a:rPr>
              <a:t>Personel izinleri için Personel Sistemine entegre edilmesi</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Metin kutusu 5"/>
          <p:cNvSpPr txBox="1"/>
          <p:nvPr/>
        </p:nvSpPr>
        <p:spPr>
          <a:xfrm>
            <a:off x="896982" y="2092462"/>
            <a:ext cx="10128068" cy="369332"/>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r-TR" noProof="0" dirty="0" smtClean="0">
                <a:solidFill>
                  <a:prstClr val="black"/>
                </a:solidFill>
                <a:latin typeface="Calibri"/>
              </a:rPr>
              <a:t>Hazine ve Maliye Bakanlığı’nın KBS (Kamu Hesapları Bilgi Sistemi) ‘ye entegre edilmesi.</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etin kutusu 6"/>
          <p:cNvSpPr txBox="1"/>
          <p:nvPr/>
        </p:nvSpPr>
        <p:spPr>
          <a:xfrm>
            <a:off x="1776845" y="2547303"/>
            <a:ext cx="327729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srgbClr val="ED7D31">
                    <a:lumMod val="75000"/>
                  </a:srgbClr>
                </a:solidFill>
                <a:effectLst/>
                <a:uLnTx/>
                <a:uFillTx/>
                <a:latin typeface="Calibri"/>
                <a:ea typeface="+mn-ea"/>
                <a:cs typeface="+mn-cs"/>
              </a:rPr>
              <a:t>EBYS Versiyon Değişikliği</a:t>
            </a:r>
            <a:endParaRPr kumimoji="0" lang="tr-TR" sz="1800" b="1" i="0" u="none" strike="noStrike" kern="1200" cap="none" spc="0" normalizeH="0" baseline="0" noProof="0" dirty="0">
              <a:ln>
                <a:noFill/>
              </a:ln>
              <a:solidFill>
                <a:srgbClr val="ED7D31">
                  <a:lumMod val="75000"/>
                </a:srgbClr>
              </a:solidFill>
              <a:effectLst/>
              <a:uLnTx/>
              <a:uFillTx/>
              <a:latin typeface="Calibri"/>
              <a:ea typeface="+mn-ea"/>
              <a:cs typeface="+mn-cs"/>
            </a:endParaRPr>
          </a:p>
        </p:txBody>
      </p:sp>
      <p:sp>
        <p:nvSpPr>
          <p:cNvPr id="8" name="Metin kutusu 7"/>
          <p:cNvSpPr txBox="1"/>
          <p:nvPr/>
        </p:nvSpPr>
        <p:spPr>
          <a:xfrm>
            <a:off x="896982" y="2847219"/>
            <a:ext cx="10354491" cy="175432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tr-TR" sz="1800" b="0" i="0" u="none" strike="noStrike" kern="1200" cap="none" spc="0" normalizeH="0" baseline="0" noProof="0" dirty="0" smtClean="0">
                <a:ln>
                  <a:noFill/>
                </a:ln>
                <a:solidFill>
                  <a:prstClr val="black"/>
                </a:solidFill>
                <a:effectLst/>
                <a:uLnTx/>
                <a:uFillTx/>
                <a:latin typeface="Calibri"/>
                <a:ea typeface="+mn-ea"/>
                <a:cs typeface="+mn-cs"/>
              </a:rPr>
              <a:t>EBYS sisteminde</a:t>
            </a:r>
            <a:r>
              <a:rPr kumimoji="0" lang="tr-TR" sz="1800" b="0" i="0" u="none" strike="noStrike" kern="1200" cap="none" spc="0" normalizeH="0" noProof="0" dirty="0" smtClean="0">
                <a:ln>
                  <a:noFill/>
                </a:ln>
                <a:solidFill>
                  <a:prstClr val="black"/>
                </a:solidFill>
                <a:effectLst/>
                <a:uLnTx/>
                <a:uFillTx/>
                <a:latin typeface="Calibri"/>
                <a:ea typeface="+mn-ea"/>
                <a:cs typeface="+mn-cs"/>
              </a:rPr>
              <a:t> iyileştirmeler ve tespit edilen güvenlik açıklarının önlenmesi amacıyla versiyon değişikliği yapılması. 2019 şubat ortasında Şube Müdürü Mansur Beştaş tarafından tespit edilen, EBYS ‘ye </a:t>
            </a:r>
            <a:r>
              <a:rPr kumimoji="0" lang="tr-TR" sz="1800" b="0" i="0" u="none" strike="noStrike" kern="1200" cap="none" spc="0" normalizeH="0" noProof="0" dirty="0" err="1" smtClean="0">
                <a:ln>
                  <a:noFill/>
                </a:ln>
                <a:solidFill>
                  <a:prstClr val="black"/>
                </a:solidFill>
                <a:effectLst/>
                <a:uLnTx/>
                <a:uFillTx/>
                <a:latin typeface="Calibri"/>
                <a:ea typeface="+mn-ea"/>
                <a:cs typeface="+mn-cs"/>
              </a:rPr>
              <a:t>login</a:t>
            </a:r>
            <a:r>
              <a:rPr kumimoji="0" lang="tr-TR" sz="1800" b="0" i="0" u="none" strike="noStrike" kern="1200" cap="none" spc="0" normalizeH="0" noProof="0" dirty="0" smtClean="0">
                <a:ln>
                  <a:noFill/>
                </a:ln>
                <a:solidFill>
                  <a:prstClr val="black"/>
                </a:solidFill>
                <a:effectLst/>
                <a:uLnTx/>
                <a:uFillTx/>
                <a:latin typeface="Calibri"/>
                <a:ea typeface="+mn-ea"/>
                <a:cs typeface="+mn-cs"/>
              </a:rPr>
              <a:t> olunduktan sonra 3.parti yazılımlarla uygun bir ID numarası girildiğinde kişi kendisine ait olmayan bir evrakı görüntüleyebiliyordu. </a:t>
            </a:r>
            <a:r>
              <a:rPr kumimoji="0" lang="tr-TR" sz="1800" b="0" i="0" u="none" strike="noStrike" kern="1200" cap="none" spc="0" normalizeH="0" noProof="0" dirty="0" err="1" smtClean="0">
                <a:ln>
                  <a:noFill/>
                </a:ln>
                <a:solidFill>
                  <a:prstClr val="black"/>
                </a:solidFill>
                <a:effectLst/>
                <a:uLnTx/>
                <a:uFillTx/>
                <a:latin typeface="Calibri"/>
                <a:ea typeface="+mn-ea"/>
                <a:cs typeface="+mn-cs"/>
              </a:rPr>
              <a:t>Log</a:t>
            </a:r>
            <a:r>
              <a:rPr kumimoji="0" lang="tr-TR" sz="1800" b="0" i="0" u="none" strike="noStrike" kern="1200" cap="none" spc="0" normalizeH="0" noProof="0" dirty="0" smtClean="0">
                <a:ln>
                  <a:noFill/>
                </a:ln>
                <a:solidFill>
                  <a:prstClr val="black"/>
                </a:solidFill>
                <a:effectLst/>
                <a:uLnTx/>
                <a:uFillTx/>
                <a:latin typeface="Calibri"/>
                <a:ea typeface="+mn-ea"/>
                <a:cs typeface="+mn-cs"/>
              </a:rPr>
              <a:t> kayıtlarında bu durum arşivlenmiş olmasına rağmen konu firmaya ivedi olarak bildirildi. Firma bu sorunun versiyon değişikliği ile giderildiğini beyan edince, 01.03.2019 ivedi olarak versiyon değişikliği yapıldı.</a:t>
            </a:r>
            <a:endParaRPr kumimoji="0" lang="tr-TR" sz="1800" b="0" i="0" u="none" strike="noStrike" kern="1200" cap="none" spc="0" normalizeH="0" baseline="0" noProof="0" dirty="0" smtClean="0">
              <a:ln>
                <a:noFill/>
              </a:ln>
              <a:solidFill>
                <a:prstClr val="black"/>
              </a:solidFill>
              <a:effectLst/>
              <a:uLnTx/>
              <a:uFillTx/>
              <a:latin typeface="Calibri"/>
              <a:ea typeface="+mn-ea"/>
              <a:cs typeface="+mn-cs"/>
            </a:endParaRPr>
          </a:p>
        </p:txBody>
      </p:sp>
      <p:sp>
        <p:nvSpPr>
          <p:cNvPr id="9" name="Metin kutusu 8"/>
          <p:cNvSpPr txBox="1"/>
          <p:nvPr/>
        </p:nvSpPr>
        <p:spPr>
          <a:xfrm>
            <a:off x="1776845" y="4634797"/>
            <a:ext cx="293647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srgbClr val="ED7D31">
                    <a:lumMod val="75000"/>
                  </a:srgbClr>
                </a:solidFill>
                <a:effectLst/>
                <a:uLnTx/>
                <a:uFillTx/>
                <a:latin typeface="Calibri"/>
                <a:ea typeface="+mn-ea"/>
                <a:cs typeface="+mn-cs"/>
              </a:rPr>
              <a:t>Windows Ürün Lisansları</a:t>
            </a:r>
            <a:endParaRPr kumimoji="0" lang="tr-TR" sz="1800" b="1" i="0" u="none" strike="noStrike" kern="1200" cap="none" spc="0" normalizeH="0" baseline="0" noProof="0" dirty="0">
              <a:ln>
                <a:noFill/>
              </a:ln>
              <a:solidFill>
                <a:srgbClr val="ED7D31">
                  <a:lumMod val="75000"/>
                </a:srgbClr>
              </a:solidFill>
              <a:effectLst/>
              <a:uLnTx/>
              <a:uFillTx/>
              <a:latin typeface="Calibri"/>
              <a:ea typeface="+mn-ea"/>
              <a:cs typeface="+mn-cs"/>
            </a:endParaRPr>
          </a:p>
        </p:txBody>
      </p:sp>
      <p:sp>
        <p:nvSpPr>
          <p:cNvPr id="10" name="Metin kutusu 9"/>
          <p:cNvSpPr txBox="1"/>
          <p:nvPr/>
        </p:nvSpPr>
        <p:spPr>
          <a:xfrm>
            <a:off x="896982" y="4901461"/>
            <a:ext cx="10354491" cy="1200329"/>
          </a:xfrm>
          <a:prstGeom prst="rect">
            <a:avLst/>
          </a:prstGeom>
          <a:noFill/>
        </p:spPr>
        <p:txBody>
          <a:bodyPr wrap="square" rtlCol="0">
            <a:spAutoFit/>
          </a:bodyPr>
          <a:lstStyle/>
          <a:p>
            <a:pPr lvl="0" algn="just">
              <a:defRPr/>
            </a:pPr>
            <a:r>
              <a:rPr lang="tr-TR" dirty="0" smtClean="0">
                <a:solidFill>
                  <a:prstClr val="black"/>
                </a:solidFill>
                <a:latin typeface="Calibri"/>
              </a:rPr>
              <a:t>Microsoft tarafından t</a:t>
            </a:r>
            <a:r>
              <a:rPr kumimoji="0" lang="tr-TR" sz="1800" b="0" i="0" u="none" strike="noStrike" kern="1200" cap="none" spc="0" normalizeH="0" baseline="0" noProof="0" dirty="0" err="1" smtClean="0">
                <a:ln>
                  <a:noFill/>
                </a:ln>
                <a:solidFill>
                  <a:prstClr val="black"/>
                </a:solidFill>
                <a:effectLst/>
                <a:uLnTx/>
                <a:uFillTx/>
                <a:latin typeface="Calibri"/>
                <a:ea typeface="+mn-ea"/>
                <a:cs typeface="+mn-cs"/>
              </a:rPr>
              <a:t>eknik</a:t>
            </a:r>
            <a:r>
              <a:rPr kumimoji="0" lang="tr-TR" sz="1800" b="0" i="0" u="none" strike="noStrike" kern="1200" cap="none" spc="0" normalizeH="0" baseline="0" noProof="0" dirty="0" smtClean="0">
                <a:ln>
                  <a:noFill/>
                </a:ln>
                <a:solidFill>
                  <a:prstClr val="black"/>
                </a:solidFill>
                <a:effectLst/>
                <a:uLnTx/>
                <a:uFillTx/>
                <a:latin typeface="Calibri"/>
                <a:ea typeface="+mn-ea"/>
                <a:cs typeface="+mn-cs"/>
              </a:rPr>
              <a:t> desteği</a:t>
            </a:r>
            <a:r>
              <a:rPr kumimoji="0" lang="tr-TR" sz="1800" b="0" i="0" u="none" strike="noStrike" kern="1200" cap="none" spc="0" normalizeH="0" noProof="0" dirty="0" smtClean="0">
                <a:ln>
                  <a:noFill/>
                </a:ln>
                <a:solidFill>
                  <a:prstClr val="black"/>
                </a:solidFill>
                <a:effectLst/>
                <a:uLnTx/>
                <a:uFillTx/>
                <a:latin typeface="Calibri"/>
                <a:ea typeface="+mn-ea"/>
                <a:cs typeface="+mn-cs"/>
              </a:rPr>
              <a:t> sonlandırılan </a:t>
            </a:r>
            <a:r>
              <a:rPr lang="tr-TR" dirty="0">
                <a:solidFill>
                  <a:prstClr val="black"/>
                </a:solidFill>
              </a:rPr>
              <a:t>Windows Server 2008, Windows SQL Server 2008 ve </a:t>
            </a:r>
            <a:r>
              <a:rPr kumimoji="0" lang="tr-TR" sz="1800" b="0" i="0" u="none" strike="noStrike" kern="1200" cap="none" spc="0" normalizeH="0" noProof="0" dirty="0" smtClean="0">
                <a:ln>
                  <a:noFill/>
                </a:ln>
                <a:solidFill>
                  <a:prstClr val="black"/>
                </a:solidFill>
                <a:effectLst/>
                <a:uLnTx/>
                <a:uFillTx/>
                <a:latin typeface="Calibri"/>
                <a:ea typeface="+mn-ea"/>
                <a:cs typeface="+mn-cs"/>
              </a:rPr>
              <a:t>Windows 7 yerine sunucularımızda kullanılmak üzere </a:t>
            </a:r>
            <a:r>
              <a:rPr lang="tr-TR" dirty="0">
                <a:solidFill>
                  <a:prstClr val="black"/>
                </a:solidFill>
              </a:rPr>
              <a:t>Windows Server </a:t>
            </a:r>
            <a:r>
              <a:rPr lang="tr-TR" dirty="0" smtClean="0">
                <a:solidFill>
                  <a:prstClr val="black"/>
                </a:solidFill>
              </a:rPr>
              <a:t>2016 (30 adet), Windows </a:t>
            </a:r>
            <a:r>
              <a:rPr lang="tr-TR" dirty="0">
                <a:solidFill>
                  <a:prstClr val="black"/>
                </a:solidFill>
              </a:rPr>
              <a:t>SQL Server </a:t>
            </a:r>
            <a:r>
              <a:rPr lang="tr-TR" dirty="0" smtClean="0">
                <a:solidFill>
                  <a:prstClr val="black"/>
                </a:solidFill>
              </a:rPr>
              <a:t>2016 (15 adet), </a:t>
            </a:r>
            <a:r>
              <a:rPr kumimoji="0" lang="tr-TR" sz="1800" b="0" i="0" u="none" strike="noStrike" kern="1200" cap="none" spc="0" normalizeH="0" noProof="0" dirty="0" smtClean="0">
                <a:ln>
                  <a:noFill/>
                </a:ln>
                <a:solidFill>
                  <a:prstClr val="black"/>
                </a:solidFill>
                <a:effectLst/>
                <a:uLnTx/>
                <a:uFillTx/>
                <a:latin typeface="Calibri"/>
                <a:ea typeface="+mn-ea"/>
                <a:cs typeface="+mn-cs"/>
              </a:rPr>
              <a:t>Windows 10 Professional (50 adet) ve </a:t>
            </a:r>
            <a:r>
              <a:rPr lang="tr-TR" dirty="0">
                <a:solidFill>
                  <a:prstClr val="black"/>
                </a:solidFill>
              </a:rPr>
              <a:t>Office 2016 </a:t>
            </a:r>
            <a:r>
              <a:rPr lang="tr-TR" dirty="0" smtClean="0">
                <a:solidFill>
                  <a:prstClr val="black"/>
                </a:solidFill>
              </a:rPr>
              <a:t>Professional (200 adet) </a:t>
            </a:r>
            <a:r>
              <a:rPr kumimoji="0" lang="tr-TR" sz="1800" b="0" i="0" u="none" strike="noStrike" kern="1200" cap="none" spc="0" normalizeH="0" noProof="0" dirty="0" smtClean="0">
                <a:ln>
                  <a:noFill/>
                </a:ln>
                <a:solidFill>
                  <a:prstClr val="black"/>
                </a:solidFill>
                <a:effectLst/>
                <a:uLnTx/>
                <a:uFillTx/>
                <a:latin typeface="Calibri"/>
                <a:ea typeface="+mn-ea"/>
                <a:cs typeface="+mn-cs"/>
              </a:rPr>
              <a:t>lisans alınması gerekmektedir.</a:t>
            </a:r>
            <a:endParaRPr kumimoji="0" lang="tr-TR" sz="1800" b="0" i="0" u="none" strike="noStrike" kern="1200" cap="none" spc="0" normalizeH="0" baseline="0" noProof="0" dirty="0" smtClean="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9071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HEDEFLERİMİZ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Metin kutusu 4"/>
          <p:cNvSpPr txBox="1"/>
          <p:nvPr/>
        </p:nvSpPr>
        <p:spPr>
          <a:xfrm>
            <a:off x="1776845" y="1100931"/>
            <a:ext cx="6405130" cy="369332"/>
          </a:xfrm>
          <a:prstGeom prst="rect">
            <a:avLst/>
          </a:prstGeom>
          <a:noFill/>
        </p:spPr>
        <p:txBody>
          <a:bodyPr wrap="square" rtlCol="0">
            <a:spAutoFit/>
          </a:bodyPr>
          <a:lstStyle/>
          <a:p>
            <a:pPr lvl="0">
              <a:defRPr/>
            </a:pPr>
            <a:r>
              <a:rPr lang="tr-TR" b="1" dirty="0">
                <a:solidFill>
                  <a:schemeClr val="accent2">
                    <a:lumMod val="75000"/>
                  </a:schemeClr>
                </a:solidFill>
              </a:rPr>
              <a:t>Kullanıcı Kimlik Doğrulama </a:t>
            </a:r>
            <a:r>
              <a:rPr lang="tr-TR" b="1" dirty="0" smtClean="0">
                <a:solidFill>
                  <a:schemeClr val="accent2">
                    <a:lumMod val="75000"/>
                  </a:schemeClr>
                </a:solidFill>
              </a:rPr>
              <a:t>Yönetimi (LDAP, Active Directory) </a:t>
            </a:r>
            <a:endParaRPr kumimoji="0" lang="tr-TR" sz="1800" b="1" i="0" u="none" strike="noStrike" kern="1200" cap="none" spc="0" normalizeH="0" baseline="0" noProof="0" dirty="0">
              <a:ln>
                <a:noFill/>
              </a:ln>
              <a:solidFill>
                <a:schemeClr val="accent2">
                  <a:lumMod val="75000"/>
                </a:schemeClr>
              </a:solidFill>
              <a:effectLst/>
              <a:uLnTx/>
              <a:uFillTx/>
              <a:latin typeface="Calibri"/>
            </a:endParaRPr>
          </a:p>
        </p:txBody>
      </p:sp>
      <p:sp>
        <p:nvSpPr>
          <p:cNvPr id="4" name="Metin kutusu 3"/>
          <p:cNvSpPr txBox="1"/>
          <p:nvPr/>
        </p:nvSpPr>
        <p:spPr>
          <a:xfrm>
            <a:off x="1776845" y="3653184"/>
            <a:ext cx="5244440" cy="369332"/>
          </a:xfrm>
          <a:prstGeom prst="rect">
            <a:avLst/>
          </a:prstGeom>
          <a:noFill/>
        </p:spPr>
        <p:txBody>
          <a:bodyPr wrap="square" rtlCol="0">
            <a:spAutoFit/>
          </a:bodyPr>
          <a:lstStyle/>
          <a:p>
            <a:r>
              <a:rPr lang="tr-TR" b="1" dirty="0">
                <a:solidFill>
                  <a:schemeClr val="accent2">
                    <a:lumMod val="75000"/>
                  </a:schemeClr>
                </a:solidFill>
              </a:rPr>
              <a:t>Erişim Denetimi Sunucudan Güvenli Baskı</a:t>
            </a:r>
          </a:p>
        </p:txBody>
      </p:sp>
      <p:sp>
        <p:nvSpPr>
          <p:cNvPr id="3" name="Metin kutusu 2"/>
          <p:cNvSpPr txBox="1"/>
          <p:nvPr/>
        </p:nvSpPr>
        <p:spPr>
          <a:xfrm>
            <a:off x="881743" y="4022516"/>
            <a:ext cx="6076010" cy="1077218"/>
          </a:xfrm>
          <a:prstGeom prst="rect">
            <a:avLst/>
          </a:prstGeom>
          <a:noFill/>
        </p:spPr>
        <p:txBody>
          <a:bodyPr wrap="square" rtlCol="0">
            <a:spAutoFit/>
          </a:bodyPr>
          <a:lstStyle/>
          <a:p>
            <a:pPr algn="just"/>
            <a:r>
              <a:rPr lang="tr-TR" sz="1600" dirty="0" smtClean="0"/>
              <a:t>Yazdırma </a:t>
            </a:r>
            <a:r>
              <a:rPr lang="tr-TR" sz="1600" dirty="0"/>
              <a:t>ve kopyalama masraflarını kontrol altına almak, çıktı güvenliğini sağlamak ve çıktı görevlerini çeşitlendirmek amacıyla </a:t>
            </a:r>
            <a:r>
              <a:rPr lang="tr-TR" sz="1600" dirty="0" smtClean="0"/>
              <a:t>mevcut personel kimlik kartlı veya PIN ile kimlik doğrulamasını yaparak çıktı almak.</a:t>
            </a:r>
            <a:endParaRPr lang="tr-TR" sz="1600" dirty="0"/>
          </a:p>
        </p:txBody>
      </p:sp>
      <p:sp>
        <p:nvSpPr>
          <p:cNvPr id="6" name="Metin kutusu 5"/>
          <p:cNvSpPr txBox="1"/>
          <p:nvPr/>
        </p:nvSpPr>
        <p:spPr>
          <a:xfrm>
            <a:off x="881743" y="2941500"/>
            <a:ext cx="10873047" cy="584775"/>
          </a:xfrm>
          <a:prstGeom prst="rect">
            <a:avLst/>
          </a:prstGeom>
          <a:noFill/>
        </p:spPr>
        <p:txBody>
          <a:bodyPr wrap="square" rtlCol="0">
            <a:spAutoFit/>
          </a:bodyPr>
          <a:lstStyle/>
          <a:p>
            <a:pPr lvl="0" algn="just">
              <a:defRPr/>
            </a:pPr>
            <a:r>
              <a:rPr lang="tr-TR" sz="1600" dirty="0" smtClean="0"/>
              <a:t>Internet'in </a:t>
            </a:r>
            <a:r>
              <a:rPr lang="tr-TR" sz="1600" dirty="0"/>
              <a:t>yaygınlaşması ve gelişen teknoloji sonrasında </a:t>
            </a:r>
            <a:r>
              <a:rPr lang="tr-TR" sz="1600" dirty="0" smtClean="0"/>
              <a:t>IPV4 adresleri </a:t>
            </a:r>
            <a:r>
              <a:rPr lang="tr-TR" sz="1600" dirty="0"/>
              <a:t>hızlı </a:t>
            </a:r>
            <a:r>
              <a:rPr lang="tr-TR" sz="1600" dirty="0" smtClean="0"/>
              <a:t>bir şekilde </a:t>
            </a:r>
            <a:r>
              <a:rPr lang="tr-TR" sz="1600" dirty="0"/>
              <a:t>tüketildi. Internet tarihinde, </a:t>
            </a:r>
            <a:r>
              <a:rPr lang="tr-TR" sz="1600" dirty="0" smtClean="0"/>
              <a:t>merkezi havuzda </a:t>
            </a:r>
            <a:r>
              <a:rPr lang="tr-TR" sz="1600" dirty="0"/>
              <a:t>kalan son IPv4 IP bloklarının </a:t>
            </a:r>
            <a:r>
              <a:rPr lang="tr-TR" sz="1600" dirty="0" smtClean="0"/>
              <a:t>dağıtımıyla </a:t>
            </a:r>
            <a:r>
              <a:rPr lang="tr-TR" sz="1600" dirty="0"/>
              <a:t>kritik bir </a:t>
            </a:r>
            <a:r>
              <a:rPr lang="tr-TR" sz="1600" dirty="0" smtClean="0"/>
              <a:t>noktaya gelindi. Bu durumu önlemek açısından IPV6 geliştirildi.</a:t>
            </a:r>
            <a:endParaRPr kumimoji="0" lang="tr-TR" sz="16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026" name="Picture 2" descr="C:\Users\siu\Desktop\Adsız.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1285" y="3701750"/>
            <a:ext cx="4267200" cy="2228850"/>
          </a:xfrm>
          <a:prstGeom prst="rect">
            <a:avLst/>
          </a:prstGeom>
          <a:noFill/>
          <a:effectLst>
            <a:outerShdw blurRad="990600" dist="50800" dir="5400000" algn="ctr" rotWithShape="0">
              <a:srgbClr val="000000"/>
            </a:outerShdw>
          </a:effectLst>
          <a:extLst>
            <a:ext uri="{909E8E84-426E-40DD-AFC4-6F175D3DCCD1}">
              <a14:hiddenFill xmlns:a14="http://schemas.microsoft.com/office/drawing/2010/main">
                <a:solidFill>
                  <a:srgbClr val="FFFFFF"/>
                </a:solidFill>
              </a14:hiddenFill>
            </a:ext>
          </a:extLst>
        </p:spPr>
      </p:pic>
      <p:sp>
        <p:nvSpPr>
          <p:cNvPr id="8" name="Dikdörtgen 7"/>
          <p:cNvSpPr/>
          <p:nvPr/>
        </p:nvSpPr>
        <p:spPr>
          <a:xfrm>
            <a:off x="881743" y="1418011"/>
            <a:ext cx="10572749" cy="1184940"/>
          </a:xfrm>
          <a:prstGeom prst="rect">
            <a:avLst/>
          </a:prstGeom>
        </p:spPr>
        <p:txBody>
          <a:bodyPr wrap="square">
            <a:spAutoFit/>
          </a:bodyPr>
          <a:lstStyle/>
          <a:p>
            <a:pPr algn="just"/>
            <a:r>
              <a:rPr lang="tr-TR" sz="1600" dirty="0">
                <a:solidFill>
                  <a:srgbClr val="404040"/>
                </a:solidFill>
              </a:rPr>
              <a:t>Kullanıcı </a:t>
            </a:r>
            <a:r>
              <a:rPr lang="tr-TR" sz="1600" dirty="0" smtClean="0">
                <a:solidFill>
                  <a:srgbClr val="404040"/>
                </a:solidFill>
              </a:rPr>
              <a:t>bilgilerini </a:t>
            </a:r>
            <a:r>
              <a:rPr lang="tr-TR" sz="1600" dirty="0" err="1">
                <a:solidFill>
                  <a:srgbClr val="404040"/>
                </a:solidFill>
              </a:rPr>
              <a:t>L</a:t>
            </a:r>
            <a:r>
              <a:rPr lang="tr-TR" sz="1600" dirty="0" err="1" smtClean="0">
                <a:solidFill>
                  <a:srgbClr val="404040"/>
                </a:solidFill>
              </a:rPr>
              <a:t>ocal</a:t>
            </a:r>
            <a:r>
              <a:rPr lang="tr-TR" sz="1600" dirty="0" smtClean="0">
                <a:solidFill>
                  <a:srgbClr val="404040"/>
                </a:solidFill>
              </a:rPr>
              <a:t> </a:t>
            </a:r>
            <a:r>
              <a:rPr lang="tr-TR" sz="1600" dirty="0">
                <a:solidFill>
                  <a:srgbClr val="404040"/>
                </a:solidFill>
              </a:rPr>
              <a:t>bilgisayarlar üzerinde tutmak yerine merkezi bir server üzerinden tutulur ve tüm </a:t>
            </a:r>
            <a:r>
              <a:rPr lang="tr-TR" sz="1600" dirty="0" err="1">
                <a:solidFill>
                  <a:srgbClr val="404040"/>
                </a:solidFill>
              </a:rPr>
              <a:t>client’lar</a:t>
            </a:r>
            <a:r>
              <a:rPr lang="tr-TR" sz="1600" dirty="0">
                <a:solidFill>
                  <a:srgbClr val="404040"/>
                </a:solidFill>
              </a:rPr>
              <a:t> kullanıcı bilgilerini </a:t>
            </a:r>
            <a:r>
              <a:rPr lang="tr-TR" sz="1600" dirty="0" smtClean="0">
                <a:solidFill>
                  <a:srgbClr val="404040"/>
                </a:solidFill>
              </a:rPr>
              <a:t>LDAP Server veya Active Directory </a:t>
            </a:r>
            <a:r>
              <a:rPr lang="tr-TR" sz="1600" dirty="0">
                <a:solidFill>
                  <a:srgbClr val="404040"/>
                </a:solidFill>
              </a:rPr>
              <a:t>üzerinden çeker. Eğer bir çalışan değişikliği yapılacak ise de direkt merkezi server üzerinden kolaylıkla </a:t>
            </a:r>
            <a:r>
              <a:rPr lang="tr-TR" sz="1600" dirty="0" smtClean="0">
                <a:solidFill>
                  <a:srgbClr val="404040"/>
                </a:solidFill>
              </a:rPr>
              <a:t>yapılabilir. Kurum bünyesinde çalışacak tüm uygulamaların kimlik denetimleri bu sistem üzerinden yapılır. </a:t>
            </a:r>
          </a:p>
          <a:p>
            <a:pPr algn="just"/>
            <a:endParaRPr lang="tr-TR" sz="700" dirty="0">
              <a:solidFill>
                <a:srgbClr val="404040"/>
              </a:solidFill>
            </a:endParaRPr>
          </a:p>
          <a:p>
            <a:pPr algn="just"/>
            <a:r>
              <a:rPr lang="tr-TR" sz="1600" dirty="0" smtClean="0">
                <a:solidFill>
                  <a:srgbClr val="404040"/>
                </a:solidFill>
              </a:rPr>
              <a:t>Sistemin saylayacağı fayda: </a:t>
            </a:r>
            <a:r>
              <a:rPr lang="tr-TR" sz="1600" dirty="0">
                <a:solidFill>
                  <a:srgbClr val="404040"/>
                </a:solidFill>
              </a:rPr>
              <a:t> T</a:t>
            </a:r>
            <a:r>
              <a:rPr lang="tr-TR" sz="1600" dirty="0" smtClean="0">
                <a:solidFill>
                  <a:srgbClr val="404040"/>
                </a:solidFill>
              </a:rPr>
              <a:t>üm uygulamalarda ve sistemlerde tek şifre ile erişim olacaktır.</a:t>
            </a:r>
            <a:endParaRPr lang="tr-TR" sz="1600" dirty="0"/>
          </a:p>
        </p:txBody>
      </p:sp>
      <p:sp>
        <p:nvSpPr>
          <p:cNvPr id="16" name="Metin kutusu 15"/>
          <p:cNvSpPr txBox="1"/>
          <p:nvPr/>
        </p:nvSpPr>
        <p:spPr>
          <a:xfrm>
            <a:off x="1776845" y="2654864"/>
            <a:ext cx="881769" cy="369332"/>
          </a:xfrm>
          <a:prstGeom prst="rect">
            <a:avLst/>
          </a:prstGeom>
          <a:noFill/>
        </p:spPr>
        <p:txBody>
          <a:bodyPr wrap="square" rtlCol="0">
            <a:spAutoFit/>
          </a:bodyPr>
          <a:lstStyle/>
          <a:p>
            <a:pPr lvl="0">
              <a:defRPr/>
            </a:pPr>
            <a:r>
              <a:rPr lang="tr-TR" b="1" dirty="0">
                <a:solidFill>
                  <a:schemeClr val="accent2">
                    <a:lumMod val="75000"/>
                  </a:schemeClr>
                </a:solidFill>
              </a:rPr>
              <a:t>IPV6</a:t>
            </a:r>
            <a:endParaRPr kumimoji="0" lang="tr-TR" sz="1800" b="1" i="0" u="none" strike="noStrike" kern="1200" cap="none" spc="0" normalizeH="0" baseline="0" noProof="0" dirty="0">
              <a:ln>
                <a:noFill/>
              </a:ln>
              <a:solidFill>
                <a:schemeClr val="accent2">
                  <a:lumMod val="75000"/>
                </a:schemeClr>
              </a:solidFill>
              <a:effectLst/>
              <a:uLnTx/>
              <a:uFillTx/>
              <a:latin typeface="Calibri"/>
            </a:endParaRPr>
          </a:p>
        </p:txBody>
      </p:sp>
      <p:sp>
        <p:nvSpPr>
          <p:cNvPr id="10" name="Metin kutusu 9"/>
          <p:cNvSpPr txBox="1"/>
          <p:nvPr/>
        </p:nvSpPr>
        <p:spPr>
          <a:xfrm>
            <a:off x="881743" y="5049856"/>
            <a:ext cx="6076010" cy="1077218"/>
          </a:xfrm>
          <a:prstGeom prst="rect">
            <a:avLst/>
          </a:prstGeom>
          <a:noFill/>
        </p:spPr>
        <p:txBody>
          <a:bodyPr wrap="square" rtlCol="0">
            <a:spAutoFit/>
          </a:bodyPr>
          <a:lstStyle/>
          <a:p>
            <a:pPr algn="just"/>
            <a:r>
              <a:rPr lang="tr-TR" sz="1600" dirty="0" smtClean="0"/>
              <a:t>Kurum bünyesinde tüm yazıcı envanteri çıkarılacak olup, proje ile birlikte kişisel yazıcı alımı durdurulacaktır. Yönetim hariç hiçbir personelin kişisel yazıcı kullanması engellenecektir. Böylelikle mevcut yazıcılarımızdan tam performans ile azami tasarruf sağlanacaktır.</a:t>
            </a:r>
            <a:endParaRPr lang="tr-TR" sz="1600" dirty="0"/>
          </a:p>
        </p:txBody>
      </p:sp>
    </p:spTree>
    <p:extLst>
      <p:ext uri="{BB962C8B-B14F-4D97-AF65-F5344CB8AC3E}">
        <p14:creationId xmlns:p14="http://schemas.microsoft.com/office/powerpoint/2010/main" val="543810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HEDEFLERİMİZ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etin kutusu 6"/>
          <p:cNvSpPr txBox="1"/>
          <p:nvPr/>
        </p:nvSpPr>
        <p:spPr>
          <a:xfrm>
            <a:off x="1091152" y="1459464"/>
            <a:ext cx="10405349" cy="830997"/>
          </a:xfrm>
          <a:prstGeom prst="rect">
            <a:avLst/>
          </a:prstGeom>
          <a:noFill/>
        </p:spPr>
        <p:txBody>
          <a:bodyPr wrap="square" rtlCol="0">
            <a:spAutoFit/>
          </a:bodyPr>
          <a:lstStyle/>
          <a:p>
            <a:pPr algn="just"/>
            <a:r>
              <a:rPr lang="tr-TR" sz="1600" dirty="0" smtClean="0"/>
              <a:t>Hali hazırdaki Teknik destek </a:t>
            </a:r>
            <a:r>
              <a:rPr lang="tr-TR" sz="1600" dirty="0" err="1" smtClean="0"/>
              <a:t>portalını</a:t>
            </a:r>
            <a:r>
              <a:rPr lang="tr-TR" sz="1600" dirty="0" smtClean="0"/>
              <a:t> kullanıcılar form doldurarak kullanmaktadırlar. Süreç takibini mail üzerinden yapmaktadırlar. </a:t>
            </a:r>
            <a:r>
              <a:rPr lang="tr-TR" sz="1600" dirty="0" err="1" smtClean="0"/>
              <a:t>Whatsapp</a:t>
            </a:r>
            <a:r>
              <a:rPr lang="tr-TR" sz="1600" dirty="0" smtClean="0"/>
              <a:t> entegrasyonu ile kullanıcılar form ve mail sürecini atlayarak talep iletimini gerçekleştireceklerdir. Bu birim ile kullanıcı yakınlaşmasını sağlayacaktır.</a:t>
            </a:r>
            <a:endParaRPr lang="tr-TR" sz="1600" dirty="0"/>
          </a:p>
        </p:txBody>
      </p:sp>
      <p:sp>
        <p:nvSpPr>
          <p:cNvPr id="13" name="Dikdörtgen 12"/>
          <p:cNvSpPr/>
          <p:nvPr/>
        </p:nvSpPr>
        <p:spPr>
          <a:xfrm>
            <a:off x="1776845" y="1125445"/>
            <a:ext cx="4859344" cy="369332"/>
          </a:xfrm>
          <a:prstGeom prst="rect">
            <a:avLst/>
          </a:prstGeom>
        </p:spPr>
        <p:txBody>
          <a:bodyPr wrap="none">
            <a:spAutoFit/>
          </a:bodyPr>
          <a:lstStyle/>
          <a:p>
            <a:r>
              <a:rPr lang="tr-TR" b="1" dirty="0">
                <a:solidFill>
                  <a:schemeClr val="accent2">
                    <a:lumMod val="75000"/>
                  </a:schemeClr>
                </a:solidFill>
              </a:rPr>
              <a:t>Teknik Destek </a:t>
            </a:r>
            <a:r>
              <a:rPr lang="tr-TR" b="1" dirty="0" err="1">
                <a:solidFill>
                  <a:schemeClr val="accent2">
                    <a:lumMod val="75000"/>
                  </a:schemeClr>
                </a:solidFill>
              </a:rPr>
              <a:t>Portalının</a:t>
            </a:r>
            <a:r>
              <a:rPr lang="tr-TR" b="1" dirty="0">
                <a:solidFill>
                  <a:schemeClr val="accent2">
                    <a:lumMod val="75000"/>
                  </a:schemeClr>
                </a:solidFill>
              </a:rPr>
              <a:t> </a:t>
            </a:r>
            <a:r>
              <a:rPr lang="tr-TR" b="1" dirty="0" err="1">
                <a:solidFill>
                  <a:schemeClr val="accent2">
                    <a:lumMod val="75000"/>
                  </a:schemeClr>
                </a:solidFill>
              </a:rPr>
              <a:t>Whatsapp</a:t>
            </a:r>
            <a:r>
              <a:rPr lang="tr-TR" b="1" dirty="0">
                <a:solidFill>
                  <a:schemeClr val="accent2">
                    <a:lumMod val="75000"/>
                  </a:schemeClr>
                </a:solidFill>
              </a:rPr>
              <a:t> Entegrasyonu</a:t>
            </a:r>
            <a:endParaRPr lang="tr-TR" dirty="0"/>
          </a:p>
        </p:txBody>
      </p:sp>
      <p:sp>
        <p:nvSpPr>
          <p:cNvPr id="12" name="Dikdörtgen 11"/>
          <p:cNvSpPr/>
          <p:nvPr/>
        </p:nvSpPr>
        <p:spPr>
          <a:xfrm>
            <a:off x="1776845" y="4757873"/>
            <a:ext cx="5487336" cy="369332"/>
          </a:xfrm>
          <a:prstGeom prst="rect">
            <a:avLst/>
          </a:prstGeom>
        </p:spPr>
        <p:txBody>
          <a:bodyPr wrap="none">
            <a:spAutoFit/>
          </a:bodyPr>
          <a:lstStyle/>
          <a:p>
            <a:r>
              <a:rPr lang="tr-TR" b="1" dirty="0" smtClean="0">
                <a:solidFill>
                  <a:schemeClr val="accent2">
                    <a:lumMod val="75000"/>
                  </a:schemeClr>
                </a:solidFill>
              </a:rPr>
              <a:t>Akademik Personel Özgeçmişinin YÖKSİS ‘ten çekilmesi</a:t>
            </a:r>
            <a:endParaRPr lang="tr-TR" dirty="0"/>
          </a:p>
        </p:txBody>
      </p:sp>
      <p:sp>
        <p:nvSpPr>
          <p:cNvPr id="14" name="Dikdörtgen 13"/>
          <p:cNvSpPr/>
          <p:nvPr/>
        </p:nvSpPr>
        <p:spPr>
          <a:xfrm>
            <a:off x="1776845" y="2583182"/>
            <a:ext cx="5626797" cy="369332"/>
          </a:xfrm>
          <a:prstGeom prst="rect">
            <a:avLst/>
          </a:prstGeom>
        </p:spPr>
        <p:txBody>
          <a:bodyPr wrap="none">
            <a:spAutoFit/>
          </a:bodyPr>
          <a:lstStyle/>
          <a:p>
            <a:r>
              <a:rPr lang="tr-TR" b="1" dirty="0" smtClean="0">
                <a:solidFill>
                  <a:schemeClr val="accent2">
                    <a:lumMod val="75000"/>
                  </a:schemeClr>
                </a:solidFill>
              </a:rPr>
              <a:t>Web Sitesinin Görme  Engellilere Uygun Hale Getirilmesi</a:t>
            </a:r>
            <a:endParaRPr lang="tr-TR" dirty="0"/>
          </a:p>
        </p:txBody>
      </p:sp>
      <p:sp>
        <p:nvSpPr>
          <p:cNvPr id="9" name="Dikdörtgen 8"/>
          <p:cNvSpPr/>
          <p:nvPr/>
        </p:nvSpPr>
        <p:spPr>
          <a:xfrm>
            <a:off x="3553804" y="2952514"/>
            <a:ext cx="7699675" cy="1200329"/>
          </a:xfrm>
          <a:prstGeom prst="rect">
            <a:avLst/>
          </a:prstGeom>
        </p:spPr>
        <p:txBody>
          <a:bodyPr wrap="square">
            <a:spAutoFit/>
          </a:bodyPr>
          <a:lstStyle/>
          <a:p>
            <a:pPr algn="just"/>
            <a:r>
              <a:rPr lang="tr-TR" dirty="0"/>
              <a:t>Türkiye’de yaşayan 200 binden fazla görme engellinin erişebileceği ve rahatlıkla kullanabileceği ‘engelli dostu web </a:t>
            </a:r>
            <a:r>
              <a:rPr lang="tr-TR" dirty="0" smtClean="0"/>
              <a:t>ara yüzü çalışmalarına başlanması.</a:t>
            </a:r>
            <a:endParaRPr lang="tr-TR" dirty="0"/>
          </a:p>
          <a:p>
            <a:pPr algn="just"/>
            <a:r>
              <a:rPr lang="tr-TR" dirty="0"/>
              <a:t>Görme engelliler için içerik ve kullanım kolaylığı </a:t>
            </a:r>
            <a:r>
              <a:rPr lang="tr-TR" dirty="0" smtClean="0"/>
              <a:t>sağlayacak sitede </a:t>
            </a:r>
            <a:r>
              <a:rPr lang="tr-TR" dirty="0"/>
              <a:t>yer alan içerikler, ekran okuyucu (</a:t>
            </a:r>
            <a:r>
              <a:rPr lang="tr-TR" dirty="0" err="1"/>
              <a:t>Screen</a:t>
            </a:r>
            <a:r>
              <a:rPr lang="tr-TR" dirty="0"/>
              <a:t> Reader) yardımı ile </a:t>
            </a:r>
            <a:r>
              <a:rPr lang="tr-TR" dirty="0" smtClean="0"/>
              <a:t>dinlenebilecek. </a:t>
            </a:r>
            <a:endParaRPr lang="tr-TR" dirty="0"/>
          </a:p>
        </p:txBody>
      </p:sp>
      <p:pic>
        <p:nvPicPr>
          <p:cNvPr id="11" name="Resim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03641" y="5029184"/>
            <a:ext cx="2886075" cy="4953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3" name="Resi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175777">
            <a:off x="608686" y="2937627"/>
            <a:ext cx="2857500" cy="16002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3940057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lvl="0">
              <a:defRPr/>
            </a:pPr>
            <a:r>
              <a:rPr lang="tr-TR" sz="2400" b="1" dirty="0">
                <a:solidFill>
                  <a:prstClr val="black"/>
                </a:solidFill>
              </a:rPr>
              <a:t>HEDEFLERİMİZ</a:t>
            </a:r>
          </a:p>
        </p:txBody>
      </p:sp>
      <p:sp>
        <p:nvSpPr>
          <p:cNvPr id="3" name="Metin kutusu 2"/>
          <p:cNvSpPr txBox="1"/>
          <p:nvPr/>
        </p:nvSpPr>
        <p:spPr>
          <a:xfrm>
            <a:off x="1776845" y="1100931"/>
            <a:ext cx="6405130" cy="369332"/>
          </a:xfrm>
          <a:prstGeom prst="rect">
            <a:avLst/>
          </a:prstGeom>
          <a:noFill/>
        </p:spPr>
        <p:txBody>
          <a:bodyPr wrap="square" rtlCol="0">
            <a:spAutoFit/>
          </a:bodyPr>
          <a:lstStyle/>
          <a:p>
            <a:pPr lvl="0">
              <a:defRPr/>
            </a:pPr>
            <a:r>
              <a:rPr kumimoji="0" lang="tr-TR" sz="1800" b="1" i="0" u="none" strike="noStrike" kern="1200" cap="none" spc="0" normalizeH="0" baseline="0" noProof="0" dirty="0" smtClean="0">
                <a:ln>
                  <a:noFill/>
                </a:ln>
                <a:solidFill>
                  <a:schemeClr val="accent2">
                    <a:lumMod val="75000"/>
                  </a:schemeClr>
                </a:solidFill>
                <a:effectLst/>
                <a:uLnTx/>
                <a:uFillTx/>
                <a:latin typeface="Calibri"/>
                <a:ea typeface="+mn-ea"/>
                <a:cs typeface="+mn-cs"/>
              </a:rPr>
              <a:t>27001 Bilgi Güvenliği Yönetim Sistemi</a:t>
            </a:r>
            <a:endParaRPr kumimoji="0" lang="tr-TR" sz="18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sp>
        <p:nvSpPr>
          <p:cNvPr id="4" name="Metin kutusu 3"/>
          <p:cNvSpPr txBox="1"/>
          <p:nvPr/>
        </p:nvSpPr>
        <p:spPr>
          <a:xfrm>
            <a:off x="1025610" y="1470263"/>
            <a:ext cx="7440754" cy="923330"/>
          </a:xfrm>
          <a:prstGeom prst="rect">
            <a:avLst/>
          </a:prstGeom>
          <a:noFill/>
        </p:spPr>
        <p:txBody>
          <a:bodyPr wrap="square" rtlCol="0">
            <a:spAutoFit/>
          </a:bodyPr>
          <a:lstStyle/>
          <a:p>
            <a:pPr algn="just"/>
            <a:r>
              <a:rPr lang="tr-TR" dirty="0" smtClean="0"/>
              <a:t>Bilgi Güvenliği Yönetim Sistemi (BGYS), bilgi güvenliğini sağlamak üzere kurumların hassas bilgilerini yönetebilmek amacıyla benimsenen sistematik bir yaklaşımdır.</a:t>
            </a:r>
          </a:p>
        </p:txBody>
      </p:sp>
      <p:sp>
        <p:nvSpPr>
          <p:cNvPr id="5" name="Metin kutusu 4"/>
          <p:cNvSpPr txBox="1"/>
          <p:nvPr/>
        </p:nvSpPr>
        <p:spPr>
          <a:xfrm>
            <a:off x="1025610" y="2393593"/>
            <a:ext cx="7515718" cy="923330"/>
          </a:xfrm>
          <a:prstGeom prst="rect">
            <a:avLst/>
          </a:prstGeom>
          <a:noFill/>
        </p:spPr>
        <p:txBody>
          <a:bodyPr wrap="square" rtlCol="0">
            <a:spAutoFit/>
          </a:bodyPr>
          <a:lstStyle/>
          <a:p>
            <a:r>
              <a:rPr lang="tr-TR" dirty="0" smtClean="0"/>
              <a:t>BGYS, temelde bir organizasyondur ve belli süreçlerden oluşur. Organizasyonun temelinde Bilgi İşlem (IT) bölümünün yanı sıra insan kaynakları, kalite bölümü ve diğer bölümlerden destek alır.</a:t>
            </a:r>
            <a:endParaRPr lang="tr-TR" dirty="0"/>
          </a:p>
        </p:txBody>
      </p:sp>
      <p:sp>
        <p:nvSpPr>
          <p:cNvPr id="7" name="Metin kutusu 6"/>
          <p:cNvSpPr txBox="1"/>
          <p:nvPr/>
        </p:nvSpPr>
        <p:spPr>
          <a:xfrm>
            <a:off x="1017444" y="3326739"/>
            <a:ext cx="7669355" cy="923330"/>
          </a:xfrm>
          <a:prstGeom prst="rect">
            <a:avLst/>
          </a:prstGeom>
          <a:noFill/>
        </p:spPr>
        <p:txBody>
          <a:bodyPr wrap="square" rtlCol="0">
            <a:spAutoFit/>
          </a:bodyPr>
          <a:lstStyle/>
          <a:p>
            <a:r>
              <a:rPr lang="tr-TR" dirty="0" smtClean="0"/>
              <a:t>Bu standart, bir </a:t>
            </a:r>
            <a:r>
              <a:rPr lang="tr-TR" dirty="0" err="1" smtClean="0"/>
              <a:t>BGYS’nin</a:t>
            </a:r>
            <a:r>
              <a:rPr lang="tr-TR" dirty="0" smtClean="0"/>
              <a:t> kurulması, uygulanması ve sürekli iyileştirilmesi için şartları ortaya koymaktadır. </a:t>
            </a:r>
            <a:r>
              <a:rPr lang="tr-TR" dirty="0" err="1" smtClean="0"/>
              <a:t>BGYS’nin</a:t>
            </a:r>
            <a:r>
              <a:rPr lang="tr-TR" dirty="0" smtClean="0"/>
              <a:t> benimsenmesi  bir kuruluş için stratejik bir karardır.</a:t>
            </a:r>
            <a:endParaRPr lang="tr-TR" dirty="0"/>
          </a:p>
        </p:txBody>
      </p:sp>
      <p:sp>
        <p:nvSpPr>
          <p:cNvPr id="6" name="Metin kutusu 5"/>
          <p:cNvSpPr txBox="1"/>
          <p:nvPr/>
        </p:nvSpPr>
        <p:spPr>
          <a:xfrm>
            <a:off x="1025610" y="4341674"/>
            <a:ext cx="7557290" cy="923330"/>
          </a:xfrm>
          <a:prstGeom prst="rect">
            <a:avLst/>
          </a:prstGeom>
          <a:noFill/>
        </p:spPr>
        <p:txBody>
          <a:bodyPr wrap="square" rtlCol="0">
            <a:spAutoFit/>
          </a:bodyPr>
          <a:lstStyle/>
          <a:p>
            <a:r>
              <a:rPr lang="tr-TR" dirty="0" smtClean="0"/>
              <a:t>Kuruluşun BGYS ‘</a:t>
            </a:r>
            <a:r>
              <a:rPr lang="tr-TR" dirty="0" err="1" smtClean="0"/>
              <a:t>nin</a:t>
            </a:r>
            <a:r>
              <a:rPr lang="tr-TR" dirty="0" smtClean="0"/>
              <a:t> kurulması ve uygulanmasında, kuruluşun ihtiyaç ve amaçları, güvenlik gereksinimleri kullanılan kurumsal prosesler, kurumun boyutu ve yapısı etkilidir.</a:t>
            </a:r>
            <a:endParaRPr lang="tr-TR" dirty="0"/>
          </a:p>
        </p:txBody>
      </p:sp>
      <p:sp>
        <p:nvSpPr>
          <p:cNvPr id="9" name="Metin kutusu 8"/>
          <p:cNvSpPr txBox="1"/>
          <p:nvPr/>
        </p:nvSpPr>
        <p:spPr>
          <a:xfrm>
            <a:off x="1025610" y="5243075"/>
            <a:ext cx="10700540" cy="646331"/>
          </a:xfrm>
          <a:prstGeom prst="rect">
            <a:avLst/>
          </a:prstGeom>
          <a:noFill/>
        </p:spPr>
        <p:txBody>
          <a:bodyPr wrap="square" rtlCol="0">
            <a:spAutoFit/>
          </a:bodyPr>
          <a:lstStyle/>
          <a:p>
            <a:pPr algn="just"/>
            <a:r>
              <a:rPr lang="tr-TR" dirty="0" smtClean="0"/>
              <a:t>Yükseköğretim Kurulu Başkanlığı’nın 18.08.2017 gün ve 57461 sayılı emirleri doğrultusunda; 31.12.2018 tarihine kadar ISO 27001 BGYS’ ne geçilmesi istenmiştir.</a:t>
            </a:r>
          </a:p>
        </p:txBody>
      </p:sp>
      <p:pic>
        <p:nvPicPr>
          <p:cNvPr id="1027" name="Picture 3" descr="C:\Users\siu\Desktop\bilgi-guvenligi-1s14754151392555.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82900" y="1951038"/>
            <a:ext cx="3143250" cy="31432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siu\Desktop\untitled.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43640" y="1027335"/>
            <a:ext cx="774917" cy="774916"/>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siu\Desktop\BGYS.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83825" y="889348"/>
            <a:ext cx="2072412" cy="9284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7764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esim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04967" y="3946733"/>
            <a:ext cx="3282975" cy="1860353"/>
          </a:xfrm>
          <a:prstGeom prst="ellipse">
            <a:avLst/>
          </a:prstGeom>
          <a:ln>
            <a:noFill/>
          </a:ln>
          <a:effectLst>
            <a:softEdge rad="112500"/>
          </a:effectLst>
        </p:spPr>
      </p:pic>
      <p:sp>
        <p:nvSpPr>
          <p:cNvPr id="2" name="Metin kutusu 1"/>
          <p:cNvSpPr txBox="1"/>
          <p:nvPr/>
        </p:nvSpPr>
        <p:spPr>
          <a:xfrm>
            <a:off x="1776846" y="623454"/>
            <a:ext cx="6764482" cy="461665"/>
          </a:xfrm>
          <a:prstGeom prst="rect">
            <a:avLst/>
          </a:prstGeom>
          <a:noFill/>
        </p:spPr>
        <p:txBody>
          <a:bodyPr wrap="square" rtlCol="0">
            <a:spAutoFit/>
          </a:bodyPr>
          <a:lstStyle/>
          <a:p>
            <a:pPr lvl="0"/>
            <a:r>
              <a:rPr lang="tr-TR" sz="2400" b="1" dirty="0" smtClean="0">
                <a:solidFill>
                  <a:prstClr val="black"/>
                </a:solidFill>
              </a:rPr>
              <a:t>HEDEFLERİMİZ</a:t>
            </a:r>
            <a:endParaRPr lang="tr-TR" sz="2400" b="1" dirty="0">
              <a:solidFill>
                <a:prstClr val="black"/>
              </a:solidFill>
            </a:endParaRPr>
          </a:p>
        </p:txBody>
      </p:sp>
      <p:sp>
        <p:nvSpPr>
          <p:cNvPr id="3" name="Metin kutusu 2"/>
          <p:cNvSpPr txBox="1"/>
          <p:nvPr/>
        </p:nvSpPr>
        <p:spPr>
          <a:xfrm>
            <a:off x="1776845" y="1100931"/>
            <a:ext cx="6405130" cy="369332"/>
          </a:xfrm>
          <a:prstGeom prst="rect">
            <a:avLst/>
          </a:prstGeom>
          <a:noFill/>
        </p:spPr>
        <p:txBody>
          <a:bodyPr wrap="square" rtlCol="0">
            <a:spAutoFit/>
          </a:bodyPr>
          <a:lstStyle/>
          <a:p>
            <a:pPr lvl="0">
              <a:defRPr/>
            </a:pPr>
            <a:r>
              <a:rPr kumimoji="0" lang="tr-TR" sz="1800" b="1" i="0" u="none" strike="noStrike" kern="1200" cap="none" spc="0" normalizeH="0" baseline="0" noProof="0" dirty="0" smtClean="0">
                <a:ln>
                  <a:noFill/>
                </a:ln>
                <a:solidFill>
                  <a:schemeClr val="accent2">
                    <a:lumMod val="75000"/>
                  </a:schemeClr>
                </a:solidFill>
                <a:effectLst/>
                <a:uLnTx/>
                <a:uFillTx/>
                <a:latin typeface="Calibri"/>
                <a:ea typeface="+mn-ea"/>
                <a:cs typeface="+mn-cs"/>
              </a:rPr>
              <a:t>Siber Güvenlik</a:t>
            </a:r>
            <a:endParaRPr kumimoji="0" lang="tr-TR" sz="18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sp>
        <p:nvSpPr>
          <p:cNvPr id="4" name="Dikdörtgen 3"/>
          <p:cNvSpPr/>
          <p:nvPr/>
        </p:nvSpPr>
        <p:spPr>
          <a:xfrm>
            <a:off x="4198570" y="1470263"/>
            <a:ext cx="7314557" cy="1200329"/>
          </a:xfrm>
          <a:prstGeom prst="rect">
            <a:avLst/>
          </a:prstGeom>
        </p:spPr>
        <p:txBody>
          <a:bodyPr wrap="square">
            <a:spAutoFit/>
          </a:bodyPr>
          <a:lstStyle/>
          <a:p>
            <a:pPr algn="just"/>
            <a:r>
              <a:rPr lang="tr-TR" dirty="0"/>
              <a:t>Siber ortamda, kurum, kuruluş ve kullanıcıların varlıklarını korumak amacıyla kullanılan araçlar, politikalar, güvenlik kavramları, güvenlik teminatları, kılavuzlar, risk yönetimi yaklaşımları, faaliyetler, eğitimler, en iyi uygulamalar ve teknolojiler bütünüdür.</a:t>
            </a:r>
          </a:p>
        </p:txBody>
      </p:sp>
      <p:sp>
        <p:nvSpPr>
          <p:cNvPr id="5" name="Dikdörtgen 4"/>
          <p:cNvSpPr/>
          <p:nvPr/>
        </p:nvSpPr>
        <p:spPr>
          <a:xfrm>
            <a:off x="2026723" y="4066526"/>
            <a:ext cx="3132364" cy="2031325"/>
          </a:xfrm>
          <a:prstGeom prst="rect">
            <a:avLst/>
          </a:prstGeom>
        </p:spPr>
        <p:txBody>
          <a:bodyPr wrap="square">
            <a:spAutoFit/>
          </a:bodyPr>
          <a:lstStyle/>
          <a:p>
            <a:pPr marL="285750" indent="-285750">
              <a:buFont typeface="Arial" pitchFamily="34" charset="0"/>
              <a:buChar char="•"/>
            </a:pPr>
            <a:r>
              <a:rPr lang="tr-TR" dirty="0"/>
              <a:t>Sisteme yetkisiz </a:t>
            </a:r>
            <a:r>
              <a:rPr lang="tr-TR" dirty="0" smtClean="0"/>
              <a:t>erişim</a:t>
            </a:r>
          </a:p>
          <a:p>
            <a:pPr marL="285750" indent="-285750">
              <a:buFont typeface="Arial" pitchFamily="34" charset="0"/>
              <a:buChar char="•"/>
            </a:pPr>
            <a:r>
              <a:rPr lang="tr-TR" dirty="0" smtClean="0"/>
              <a:t>Sistemin bozulması</a:t>
            </a:r>
          </a:p>
          <a:p>
            <a:pPr marL="285750" indent="-285750">
              <a:buFont typeface="Arial" pitchFamily="34" charset="0"/>
              <a:buChar char="•"/>
            </a:pPr>
            <a:r>
              <a:rPr lang="tr-TR" dirty="0" smtClean="0"/>
              <a:t>Hizmetlerin engellenmesi</a:t>
            </a:r>
          </a:p>
          <a:p>
            <a:pPr marL="285750" indent="-285750">
              <a:buFont typeface="Arial" pitchFamily="34" charset="0"/>
              <a:buChar char="•"/>
            </a:pPr>
            <a:r>
              <a:rPr lang="tr-TR" dirty="0" smtClean="0"/>
              <a:t>Bilgilerin değiştirilmesi</a:t>
            </a:r>
          </a:p>
          <a:p>
            <a:pPr marL="285750" indent="-285750">
              <a:buFont typeface="Arial" pitchFamily="34" charset="0"/>
              <a:buChar char="•"/>
            </a:pPr>
            <a:r>
              <a:rPr lang="tr-TR" dirty="0" smtClean="0"/>
              <a:t>Bilgilerin </a:t>
            </a:r>
            <a:r>
              <a:rPr lang="tr-TR" dirty="0"/>
              <a:t>yok </a:t>
            </a:r>
            <a:r>
              <a:rPr lang="tr-TR" dirty="0" smtClean="0"/>
              <a:t>edilmesi</a:t>
            </a:r>
          </a:p>
          <a:p>
            <a:pPr marL="285750" indent="-285750">
              <a:buFont typeface="Arial" pitchFamily="34" charset="0"/>
              <a:buChar char="•"/>
            </a:pPr>
            <a:r>
              <a:rPr lang="tr-TR" dirty="0" smtClean="0"/>
              <a:t>Bilgilerin </a:t>
            </a:r>
            <a:r>
              <a:rPr lang="tr-TR" dirty="0"/>
              <a:t>ifşa </a:t>
            </a:r>
            <a:r>
              <a:rPr lang="tr-TR" dirty="0" smtClean="0"/>
              <a:t>edilmesi</a:t>
            </a:r>
          </a:p>
          <a:p>
            <a:pPr marL="285750" indent="-285750">
              <a:buFont typeface="Arial" pitchFamily="34" charset="0"/>
              <a:buChar char="•"/>
            </a:pPr>
            <a:r>
              <a:rPr lang="tr-TR" dirty="0" smtClean="0"/>
              <a:t>Bilgilerin </a:t>
            </a:r>
            <a:r>
              <a:rPr lang="tr-TR" dirty="0"/>
              <a:t>çalınması</a:t>
            </a:r>
          </a:p>
        </p:txBody>
      </p:sp>
      <p:sp>
        <p:nvSpPr>
          <p:cNvPr id="6" name="Dikdörtgen 5"/>
          <p:cNvSpPr/>
          <p:nvPr/>
        </p:nvSpPr>
        <p:spPr>
          <a:xfrm>
            <a:off x="1143625" y="3800519"/>
            <a:ext cx="2592697" cy="369332"/>
          </a:xfrm>
          <a:prstGeom prst="rect">
            <a:avLst/>
          </a:prstGeom>
        </p:spPr>
        <p:txBody>
          <a:bodyPr wrap="none">
            <a:spAutoFit/>
          </a:bodyPr>
          <a:lstStyle/>
          <a:p>
            <a:r>
              <a:rPr lang="tr-TR" dirty="0"/>
              <a:t>Siber Tehditlerin Amaçları</a:t>
            </a:r>
          </a:p>
        </p:txBody>
      </p:sp>
      <p:sp>
        <p:nvSpPr>
          <p:cNvPr id="7" name="Metin kutusu 6"/>
          <p:cNvSpPr txBox="1"/>
          <p:nvPr/>
        </p:nvSpPr>
        <p:spPr>
          <a:xfrm>
            <a:off x="5028063" y="3800519"/>
            <a:ext cx="3841295" cy="369332"/>
          </a:xfrm>
          <a:prstGeom prst="rect">
            <a:avLst/>
          </a:prstGeom>
          <a:noFill/>
        </p:spPr>
        <p:txBody>
          <a:bodyPr wrap="square" rtlCol="0">
            <a:spAutoFit/>
          </a:bodyPr>
          <a:lstStyle/>
          <a:p>
            <a:r>
              <a:rPr lang="tr-TR" dirty="0" smtClean="0"/>
              <a:t>SOME (Siber Olaylara Müdahale Ekibi)</a:t>
            </a:r>
            <a:endParaRPr lang="tr-TR" dirty="0"/>
          </a:p>
        </p:txBody>
      </p:sp>
      <p:sp>
        <p:nvSpPr>
          <p:cNvPr id="8" name="Dikdörtgen 7"/>
          <p:cNvSpPr/>
          <p:nvPr/>
        </p:nvSpPr>
        <p:spPr>
          <a:xfrm>
            <a:off x="5448040" y="4128402"/>
            <a:ext cx="3132364" cy="923330"/>
          </a:xfrm>
          <a:prstGeom prst="rect">
            <a:avLst/>
          </a:prstGeom>
        </p:spPr>
        <p:txBody>
          <a:bodyPr wrap="square">
            <a:spAutoFit/>
          </a:bodyPr>
          <a:lstStyle/>
          <a:p>
            <a:pPr marL="285750" indent="-285750">
              <a:buFont typeface="Arial" pitchFamily="34" charset="0"/>
              <a:buChar char="•"/>
            </a:pPr>
            <a:r>
              <a:rPr lang="tr-TR" dirty="0"/>
              <a:t>Ömer ASLAN	Arş</a:t>
            </a:r>
            <a:r>
              <a:rPr lang="tr-TR" dirty="0" smtClean="0"/>
              <a:t>. </a:t>
            </a:r>
            <a:r>
              <a:rPr lang="tr-TR" dirty="0" err="1" smtClean="0"/>
              <a:t>Görv</a:t>
            </a:r>
            <a:r>
              <a:rPr lang="tr-TR" dirty="0"/>
              <a:t>.</a:t>
            </a:r>
          </a:p>
          <a:p>
            <a:pPr marL="285750" indent="-285750">
              <a:buFont typeface="Arial" pitchFamily="34" charset="0"/>
              <a:buChar char="•"/>
            </a:pPr>
            <a:r>
              <a:rPr lang="tr-TR" dirty="0" smtClean="0"/>
              <a:t>Yunus ALP	</a:t>
            </a:r>
            <a:r>
              <a:rPr lang="tr-TR" dirty="0" err="1" smtClean="0"/>
              <a:t>Öğr</a:t>
            </a:r>
            <a:r>
              <a:rPr lang="tr-TR" dirty="0" smtClean="0"/>
              <a:t>. </a:t>
            </a:r>
            <a:r>
              <a:rPr lang="tr-TR" dirty="0" err="1" smtClean="0"/>
              <a:t>Görv</a:t>
            </a:r>
            <a:r>
              <a:rPr lang="tr-TR" dirty="0" smtClean="0"/>
              <a:t>.</a:t>
            </a:r>
          </a:p>
          <a:p>
            <a:pPr marL="285750" indent="-285750">
              <a:buFont typeface="Arial" pitchFamily="34" charset="0"/>
              <a:buChar char="•"/>
            </a:pPr>
            <a:r>
              <a:rPr lang="tr-TR" dirty="0" smtClean="0"/>
              <a:t>Mansur BEŞTAŞ	Şb. </a:t>
            </a:r>
            <a:r>
              <a:rPr lang="tr-TR" dirty="0" err="1" smtClean="0"/>
              <a:t>Müd</a:t>
            </a:r>
            <a:r>
              <a:rPr lang="tr-TR" dirty="0" smtClean="0"/>
              <a:t>.</a:t>
            </a:r>
          </a:p>
        </p:txBody>
      </p:sp>
      <p:sp>
        <p:nvSpPr>
          <p:cNvPr id="11" name="Dikdörtgen 10"/>
          <p:cNvSpPr/>
          <p:nvPr/>
        </p:nvSpPr>
        <p:spPr>
          <a:xfrm>
            <a:off x="4198570" y="2744186"/>
            <a:ext cx="7150554" cy="923330"/>
          </a:xfrm>
          <a:prstGeom prst="rect">
            <a:avLst/>
          </a:prstGeom>
        </p:spPr>
        <p:txBody>
          <a:bodyPr wrap="square">
            <a:spAutoFit/>
          </a:bodyPr>
          <a:lstStyle/>
          <a:p>
            <a:pPr algn="just"/>
            <a:r>
              <a:rPr lang="tr-TR" dirty="0"/>
              <a:t>2016-2019 Ulusal Siber Güvenlik ve Eylem planı kapsamında  2018 </a:t>
            </a:r>
            <a:r>
              <a:rPr lang="tr-TR" dirty="0" smtClean="0"/>
              <a:t>sonu itibariyle Siber Güvenlik alanında eleman yetiştirilmesi ve istihdam edilmesi istenmiştir.</a:t>
            </a:r>
            <a:endParaRPr lang="tr-TR" dirty="0"/>
          </a:p>
        </p:txBody>
      </p:sp>
      <p:pic>
        <p:nvPicPr>
          <p:cNvPr id="10" name="Resim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1421" y="1511557"/>
            <a:ext cx="3048264" cy="20462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89706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lvl="0"/>
            <a:r>
              <a:rPr lang="tr-TR" sz="2400" b="1" dirty="0" smtClean="0">
                <a:solidFill>
                  <a:prstClr val="black"/>
                </a:solidFill>
              </a:rPr>
              <a:t>HEDEFLERİMİZ</a:t>
            </a:r>
            <a:endParaRPr lang="tr-TR" sz="2400" b="1" dirty="0">
              <a:solidFill>
                <a:prstClr val="black"/>
              </a:solidFill>
            </a:endParaRPr>
          </a:p>
        </p:txBody>
      </p:sp>
      <p:sp>
        <p:nvSpPr>
          <p:cNvPr id="5" name="Metin kutusu 4"/>
          <p:cNvSpPr txBox="1"/>
          <p:nvPr/>
        </p:nvSpPr>
        <p:spPr>
          <a:xfrm>
            <a:off x="1776845" y="1100931"/>
            <a:ext cx="5328806" cy="369332"/>
          </a:xfrm>
          <a:prstGeom prst="rect">
            <a:avLst/>
          </a:prstGeom>
          <a:noFill/>
        </p:spPr>
        <p:txBody>
          <a:bodyPr wrap="square" rtlCol="0">
            <a:spAutoFit/>
          </a:bodyPr>
          <a:lstStyle/>
          <a:p>
            <a:pPr lvl="0">
              <a:defRPr/>
            </a:pPr>
            <a:r>
              <a:rPr lang="tr-TR" b="1" dirty="0">
                <a:solidFill>
                  <a:schemeClr val="accent2">
                    <a:lumMod val="75000"/>
                  </a:schemeClr>
                </a:solidFill>
              </a:rPr>
              <a:t>6698 </a:t>
            </a:r>
            <a:r>
              <a:rPr lang="tr-TR" b="1" dirty="0" smtClean="0">
                <a:solidFill>
                  <a:schemeClr val="accent2">
                    <a:lumMod val="75000"/>
                  </a:schemeClr>
                </a:solidFill>
              </a:rPr>
              <a:t>Sayılı (KVKK) </a:t>
            </a:r>
            <a:r>
              <a:rPr kumimoji="0" lang="tr-TR" sz="1800" b="1" i="0" u="none" strike="noStrike" kern="1200" cap="none" spc="0" normalizeH="0" baseline="0" noProof="0" dirty="0" smtClean="0">
                <a:ln>
                  <a:noFill/>
                </a:ln>
                <a:solidFill>
                  <a:schemeClr val="accent2">
                    <a:lumMod val="75000"/>
                  </a:schemeClr>
                </a:solidFill>
                <a:effectLst/>
                <a:uLnTx/>
                <a:uFillTx/>
                <a:latin typeface="Calibri"/>
                <a:ea typeface="+mn-ea"/>
                <a:cs typeface="+mn-cs"/>
              </a:rPr>
              <a:t>Kişisel Verilerin Korunması Kanunu</a:t>
            </a:r>
            <a:endParaRPr kumimoji="0" lang="tr-TR" sz="18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sp>
        <p:nvSpPr>
          <p:cNvPr id="3" name="Dikdörtgen 2"/>
          <p:cNvSpPr/>
          <p:nvPr/>
        </p:nvSpPr>
        <p:spPr>
          <a:xfrm>
            <a:off x="857249" y="1468657"/>
            <a:ext cx="11012534" cy="923330"/>
          </a:xfrm>
          <a:prstGeom prst="rect">
            <a:avLst/>
          </a:prstGeom>
        </p:spPr>
        <p:txBody>
          <a:bodyPr wrap="square">
            <a:spAutoFit/>
          </a:bodyPr>
          <a:lstStyle/>
          <a:p>
            <a:pPr algn="just"/>
            <a:r>
              <a:rPr lang="tr-TR" dirty="0" smtClean="0">
                <a:solidFill>
                  <a:srgbClr val="000000"/>
                </a:solidFill>
              </a:rPr>
              <a:t>Bu </a:t>
            </a:r>
            <a:r>
              <a:rPr lang="tr-TR" dirty="0">
                <a:solidFill>
                  <a:srgbClr val="000000"/>
                </a:solidFill>
              </a:rPr>
              <a:t>Kanunun amacı, kişisel verilerin işlenmesinde başta özel hayatın gizliliği olmak üzere kişilerin temel hak ve özgürlüklerini korumak ve kişisel verileri işleyen gerçek ve tüzel kişilerin yükümlülükleri ile uyacakları usul ve esasları düzenlemektir</a:t>
            </a:r>
            <a:r>
              <a:rPr lang="tr-TR" dirty="0">
                <a:solidFill>
                  <a:srgbClr val="000000"/>
                </a:solidFill>
                <a:latin typeface="Times New Roman" panose="02020603050405020304" pitchFamily="18" charset="0"/>
              </a:rPr>
              <a:t>. </a:t>
            </a:r>
            <a:endParaRPr lang="tr-TR" dirty="0"/>
          </a:p>
        </p:txBody>
      </p:sp>
      <p:sp>
        <p:nvSpPr>
          <p:cNvPr id="6" name="Dikdörtgen 5"/>
          <p:cNvSpPr/>
          <p:nvPr/>
        </p:nvSpPr>
        <p:spPr>
          <a:xfrm>
            <a:off x="857249" y="2425217"/>
            <a:ext cx="7337517" cy="923330"/>
          </a:xfrm>
          <a:prstGeom prst="rect">
            <a:avLst/>
          </a:prstGeom>
        </p:spPr>
        <p:txBody>
          <a:bodyPr wrap="square">
            <a:spAutoFit/>
          </a:bodyPr>
          <a:lstStyle/>
          <a:p>
            <a:pPr algn="just"/>
            <a:r>
              <a:rPr lang="tr-TR" dirty="0"/>
              <a:t>7 Nisan 2016 tarih ve 29677 sayılı Resmi Gazetede </a:t>
            </a:r>
            <a:r>
              <a:rPr lang="tr-TR" dirty="0" smtClean="0"/>
              <a:t>yayımlanan 6698 </a:t>
            </a:r>
            <a:r>
              <a:rPr lang="tr-TR" dirty="0"/>
              <a:t>sayılı </a:t>
            </a:r>
            <a:r>
              <a:rPr lang="tr-TR" dirty="0" err="1" smtClean="0"/>
              <a:t>KVKK’nun</a:t>
            </a:r>
            <a:r>
              <a:rPr lang="tr-TR" dirty="0" smtClean="0"/>
              <a:t> önemli </a:t>
            </a:r>
            <a:r>
              <a:rPr lang="tr-TR" dirty="0"/>
              <a:t>birçok hükmü 7 Ekim 2016 tarihi itibariyle </a:t>
            </a:r>
            <a:r>
              <a:rPr lang="tr-TR" dirty="0" smtClean="0"/>
              <a:t>yürürlüğe girmiş </a:t>
            </a:r>
            <a:r>
              <a:rPr lang="tr-TR" dirty="0"/>
              <a:t>bulunmaktadır</a:t>
            </a:r>
            <a:r>
              <a:rPr lang="tr-TR" i="1" dirty="0">
                <a:solidFill>
                  <a:srgbClr val="58595B"/>
                </a:solidFill>
                <a:latin typeface="ITCCharterCom-BlackItalic"/>
              </a:rPr>
              <a:t>.</a:t>
            </a:r>
            <a:endParaRPr lang="tr-TR" dirty="0"/>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25392" y="2130516"/>
            <a:ext cx="3711664" cy="1983342"/>
          </a:xfrm>
          <a:prstGeom prst="rect">
            <a:avLst/>
          </a:prstGeom>
        </p:spPr>
      </p:pic>
      <p:pic>
        <p:nvPicPr>
          <p:cNvPr id="11" name="Resim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25391" y="4071648"/>
            <a:ext cx="3711665" cy="1983342"/>
          </a:xfrm>
          <a:prstGeom prst="rect">
            <a:avLst/>
          </a:prstGeom>
        </p:spPr>
      </p:pic>
      <p:sp>
        <p:nvSpPr>
          <p:cNvPr id="8" name="Dikdörtgen 7"/>
          <p:cNvSpPr/>
          <p:nvPr/>
        </p:nvSpPr>
        <p:spPr>
          <a:xfrm>
            <a:off x="857248" y="3386042"/>
            <a:ext cx="7337517" cy="1200329"/>
          </a:xfrm>
          <a:prstGeom prst="rect">
            <a:avLst/>
          </a:prstGeom>
        </p:spPr>
        <p:txBody>
          <a:bodyPr wrap="square">
            <a:spAutoFit/>
          </a:bodyPr>
          <a:lstStyle/>
          <a:p>
            <a:pPr algn="just"/>
            <a:r>
              <a:rPr lang="tr-TR" dirty="0"/>
              <a:t>Kanunun Geçici 1 inci maddesinin 5 inci fıkrasına istinaden, kamu kurum ve kuruluşlarında bu Kanunun uygulanmasıyla ilgili koordinasyonu sağlamak üzere üst düzey bir yönetici belirlenerek Kişisel Verileri Koruma Kurumuna bildirilmelidir. </a:t>
            </a:r>
          </a:p>
        </p:txBody>
      </p:sp>
      <p:sp>
        <p:nvSpPr>
          <p:cNvPr id="9" name="Dikdörtgen 8"/>
          <p:cNvSpPr/>
          <p:nvPr/>
        </p:nvSpPr>
        <p:spPr>
          <a:xfrm>
            <a:off x="825588" y="4586371"/>
            <a:ext cx="7468145" cy="1477328"/>
          </a:xfrm>
          <a:prstGeom prst="rect">
            <a:avLst/>
          </a:prstGeom>
        </p:spPr>
        <p:txBody>
          <a:bodyPr wrap="square">
            <a:spAutoFit/>
          </a:bodyPr>
          <a:lstStyle/>
          <a:p>
            <a:pPr algn="just"/>
            <a:r>
              <a:rPr lang="tr-TR" dirty="0"/>
              <a:t>Veri Sorumluları Siciline kayıt yükümlülüğü </a:t>
            </a:r>
            <a:r>
              <a:rPr lang="tr-TR" dirty="0" smtClean="0"/>
              <a:t>(</a:t>
            </a:r>
            <a:r>
              <a:rPr lang="it-IT" b="1" dirty="0"/>
              <a:t>VERBİS-Veri Sorumluları Sicil Bilgi </a:t>
            </a:r>
            <a:r>
              <a:rPr lang="it-IT" b="1" dirty="0" smtClean="0"/>
              <a:t>Sistemi</a:t>
            </a:r>
            <a:r>
              <a:rPr lang="tr-TR" dirty="0" smtClean="0"/>
              <a:t>) bulunan </a:t>
            </a:r>
            <a:r>
              <a:rPr lang="tr-TR" dirty="0"/>
              <a:t>veri sorumlularının “kişisel veri işleme envanteri” ve “kişisel veri saklama ve imha politikası” hazırlaması gerekmektedir</a:t>
            </a:r>
            <a:r>
              <a:rPr lang="tr-TR" dirty="0" smtClean="0"/>
              <a:t>.</a:t>
            </a:r>
            <a:r>
              <a:rPr lang="tr-TR" dirty="0"/>
              <a:t> Kamu kurum ve kuruluşu veri sorumluları </a:t>
            </a:r>
            <a:r>
              <a:rPr lang="tr-TR" dirty="0" smtClean="0"/>
              <a:t>kayıtları </a:t>
            </a:r>
            <a:r>
              <a:rPr lang="tr-TR" dirty="0"/>
              <a:t>01.04.2019 </a:t>
            </a:r>
            <a:r>
              <a:rPr lang="tr-TR" dirty="0" smtClean="0"/>
              <a:t>tarihinde başlayacak ve 30.06.2020 sona erecektir.</a:t>
            </a:r>
            <a:endParaRPr lang="tr-TR" dirty="0"/>
          </a:p>
        </p:txBody>
      </p:sp>
    </p:spTree>
    <p:extLst>
      <p:ext uri="{BB962C8B-B14F-4D97-AF65-F5344CB8AC3E}">
        <p14:creationId xmlns:p14="http://schemas.microsoft.com/office/powerpoint/2010/main" val="785253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Resim 10"/>
          <p:cNvPicPr>
            <a:picLocks noChangeAspect="1"/>
          </p:cNvPicPr>
          <p:nvPr/>
        </p:nvPicPr>
        <p:blipFill>
          <a:blip r:embed="rId2"/>
          <a:stretch>
            <a:fillRect/>
          </a:stretch>
        </p:blipFill>
        <p:spPr>
          <a:xfrm>
            <a:off x="10364951" y="2809683"/>
            <a:ext cx="1619272" cy="3186409"/>
          </a:xfrm>
          <a:prstGeom prst="rect">
            <a:avLst/>
          </a:prstGeom>
        </p:spPr>
      </p:pic>
      <p:pic>
        <p:nvPicPr>
          <p:cNvPr id="23" name="Resim 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518934" y="2627430"/>
            <a:ext cx="4031735" cy="3275384"/>
          </a:xfrm>
          <a:prstGeom prst="rect">
            <a:avLst/>
          </a:prstGeom>
        </p:spPr>
      </p:pic>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HEDEFLERİMİZ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Metin kutusu 2"/>
          <p:cNvSpPr txBox="1"/>
          <p:nvPr/>
        </p:nvSpPr>
        <p:spPr>
          <a:xfrm>
            <a:off x="1776845" y="1100931"/>
            <a:ext cx="640513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schemeClr val="accent2">
                    <a:lumMod val="75000"/>
                  </a:schemeClr>
                </a:solidFill>
                <a:effectLst/>
                <a:uLnTx/>
                <a:uFillTx/>
                <a:latin typeface="Calibri"/>
                <a:ea typeface="+mn-ea"/>
                <a:cs typeface="+mn-cs"/>
              </a:rPr>
              <a:t>Turnike Geçiş ve Kontrol Sistemleri</a:t>
            </a:r>
            <a:endParaRPr kumimoji="0" lang="tr-TR" sz="18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sp>
        <p:nvSpPr>
          <p:cNvPr id="4" name="Dikdörtgen 3"/>
          <p:cNvSpPr/>
          <p:nvPr/>
        </p:nvSpPr>
        <p:spPr>
          <a:xfrm>
            <a:off x="820842" y="1441964"/>
            <a:ext cx="8869103" cy="355803"/>
          </a:xfrm>
          <a:prstGeom prst="rect">
            <a:avLst/>
          </a:prstGeom>
        </p:spPr>
        <p:txBody>
          <a:bodyPr wrap="square">
            <a:spAutoFit/>
          </a:bodyPr>
          <a:lstStyle/>
          <a:p>
            <a:pPr>
              <a:lnSpc>
                <a:spcPct val="107000"/>
              </a:lnSpc>
              <a:spcAft>
                <a:spcPts val="800"/>
              </a:spcAft>
            </a:pPr>
            <a:r>
              <a:rPr lang="tr-TR" sz="1600" dirty="0">
                <a:latin typeface="Calibri" panose="020F0502020204030204" pitchFamily="34" charset="0"/>
                <a:ea typeface="Calibri" panose="020F0502020204030204" pitchFamily="34" charset="0"/>
                <a:cs typeface="Times New Roman" panose="02020603050405020304" pitchFamily="18" charset="0"/>
              </a:rPr>
              <a:t>Üniversitemizin giriş-çıkış öğrenci ve personel takip için iki farklı proje </a:t>
            </a:r>
            <a:r>
              <a:rPr lang="tr-TR" sz="1600" dirty="0" smtClean="0">
                <a:latin typeface="Calibri" panose="020F0502020204030204" pitchFamily="34" charset="0"/>
                <a:ea typeface="Calibri" panose="020F0502020204030204" pitchFamily="34" charset="0"/>
                <a:cs typeface="Times New Roman" panose="02020603050405020304" pitchFamily="18" charset="0"/>
              </a:rPr>
              <a:t>düşünüldü.</a:t>
            </a:r>
          </a:p>
        </p:txBody>
      </p:sp>
      <p:sp>
        <p:nvSpPr>
          <p:cNvPr id="5" name="Dikdörtgen 4"/>
          <p:cNvSpPr/>
          <p:nvPr/>
        </p:nvSpPr>
        <p:spPr>
          <a:xfrm>
            <a:off x="3104896" y="1770013"/>
            <a:ext cx="4953273" cy="557667"/>
          </a:xfrm>
          <a:prstGeom prst="rect">
            <a:avLst/>
          </a:prstGeom>
        </p:spPr>
        <p:txBody>
          <a:bodyPr wrap="square">
            <a:spAutoFit/>
          </a:bodyPr>
          <a:lstStyle/>
          <a:p>
            <a:pPr lvl="0">
              <a:lnSpc>
                <a:spcPct val="107000"/>
              </a:lnSpc>
              <a:spcAft>
                <a:spcPts val="0"/>
              </a:spcAft>
            </a:pPr>
            <a:r>
              <a:rPr lang="tr-TR" sz="1400" dirty="0" smtClean="0">
                <a:latin typeface="Calibri" panose="020F0502020204030204" pitchFamily="34" charset="0"/>
                <a:ea typeface="Calibri" panose="020F0502020204030204" pitchFamily="34" charset="0"/>
                <a:cs typeface="Times New Roman" panose="02020603050405020304" pitchFamily="18" charset="0"/>
              </a:rPr>
              <a:t>1.Proje : Turnike </a:t>
            </a:r>
            <a:r>
              <a:rPr lang="tr-TR" sz="1400" dirty="0">
                <a:latin typeface="Calibri" panose="020F0502020204030204" pitchFamily="34" charset="0"/>
                <a:ea typeface="Calibri" panose="020F0502020204030204" pitchFamily="34" charset="0"/>
                <a:cs typeface="Times New Roman" panose="02020603050405020304" pitchFamily="18" charset="0"/>
              </a:rPr>
              <a:t>sistemlerinin Kampüs girişlerine takılması,</a:t>
            </a:r>
          </a:p>
          <a:p>
            <a:pPr lvl="0">
              <a:lnSpc>
                <a:spcPct val="107000"/>
              </a:lnSpc>
              <a:spcAft>
                <a:spcPts val="800"/>
              </a:spcAft>
            </a:pPr>
            <a:r>
              <a:rPr lang="tr-TR" sz="1400" dirty="0" smtClean="0">
                <a:latin typeface="Calibri" panose="020F0502020204030204" pitchFamily="34" charset="0"/>
                <a:ea typeface="Calibri" panose="020F0502020204030204" pitchFamily="34" charset="0"/>
                <a:cs typeface="Times New Roman" panose="02020603050405020304" pitchFamily="18" charset="0"/>
              </a:rPr>
              <a:t>2.Proje </a:t>
            </a:r>
            <a:r>
              <a:rPr lang="tr-TR" sz="1400" dirty="0">
                <a:latin typeface="Calibri" panose="020F0502020204030204" pitchFamily="34" charset="0"/>
                <a:ea typeface="Calibri" panose="020F0502020204030204" pitchFamily="34" charset="0"/>
                <a:cs typeface="Times New Roman" panose="02020603050405020304" pitchFamily="18" charset="0"/>
              </a:rPr>
              <a:t>: Turnike sistemlerinin bina girişlerine takılması,</a:t>
            </a:r>
          </a:p>
        </p:txBody>
      </p:sp>
      <p:pic>
        <p:nvPicPr>
          <p:cNvPr id="8" name="Resim 7"/>
          <p:cNvPicPr>
            <a:picLocks noChangeAspect="1"/>
          </p:cNvPicPr>
          <p:nvPr/>
        </p:nvPicPr>
        <p:blipFill>
          <a:blip r:embed="rId4"/>
          <a:stretch>
            <a:fillRect/>
          </a:stretch>
        </p:blipFill>
        <p:spPr>
          <a:xfrm>
            <a:off x="2532863" y="3214584"/>
            <a:ext cx="2332200" cy="2553600"/>
          </a:xfrm>
          <a:prstGeom prst="rect">
            <a:avLst/>
          </a:prstGeom>
        </p:spPr>
      </p:pic>
      <p:pic>
        <p:nvPicPr>
          <p:cNvPr id="10" name="Resim 9"/>
          <p:cNvPicPr>
            <a:picLocks noChangeAspect="1"/>
          </p:cNvPicPr>
          <p:nvPr/>
        </p:nvPicPr>
        <p:blipFill>
          <a:blip r:embed="rId5"/>
          <a:stretch>
            <a:fillRect/>
          </a:stretch>
        </p:blipFill>
        <p:spPr>
          <a:xfrm>
            <a:off x="10738245" y="628074"/>
            <a:ext cx="1309754" cy="1521501"/>
          </a:xfrm>
          <a:prstGeom prst="rect">
            <a:avLst/>
          </a:prstGeom>
        </p:spPr>
      </p:pic>
      <p:pic>
        <p:nvPicPr>
          <p:cNvPr id="9" name="Resim 8"/>
          <p:cNvPicPr>
            <a:picLocks noChangeAspect="1"/>
          </p:cNvPicPr>
          <p:nvPr/>
        </p:nvPicPr>
        <p:blipFill>
          <a:blip r:embed="rId6"/>
          <a:stretch>
            <a:fillRect/>
          </a:stretch>
        </p:blipFill>
        <p:spPr>
          <a:xfrm flipH="1">
            <a:off x="198148" y="2964147"/>
            <a:ext cx="2217247" cy="2205619"/>
          </a:xfrm>
          <a:prstGeom prst="rect">
            <a:avLst/>
          </a:prstGeom>
        </p:spPr>
      </p:pic>
      <p:pic>
        <p:nvPicPr>
          <p:cNvPr id="15" name="Resim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97238" y="3640688"/>
            <a:ext cx="1789522" cy="2019369"/>
          </a:xfrm>
          <a:prstGeom prst="rect">
            <a:avLst/>
          </a:prstGeom>
        </p:spPr>
      </p:pic>
      <p:sp>
        <p:nvSpPr>
          <p:cNvPr id="16" name="Metin kutusu 15"/>
          <p:cNvSpPr txBox="1"/>
          <p:nvPr/>
        </p:nvSpPr>
        <p:spPr>
          <a:xfrm>
            <a:off x="564320" y="2627430"/>
            <a:ext cx="1366787" cy="338554"/>
          </a:xfrm>
          <a:prstGeom prst="rect">
            <a:avLst/>
          </a:prstGeom>
          <a:noFill/>
        </p:spPr>
        <p:txBody>
          <a:bodyPr wrap="square" rtlCol="0">
            <a:spAutoFit/>
          </a:bodyPr>
          <a:lstStyle/>
          <a:p>
            <a:r>
              <a:rPr lang="tr-TR" sz="1600" dirty="0" smtClean="0"/>
              <a:t>Engelli &amp; VİP</a:t>
            </a:r>
            <a:endParaRPr lang="tr-TR" sz="1600" dirty="0"/>
          </a:p>
        </p:txBody>
      </p:sp>
      <p:sp>
        <p:nvSpPr>
          <p:cNvPr id="17" name="Metin kutusu 16"/>
          <p:cNvSpPr txBox="1"/>
          <p:nvPr/>
        </p:nvSpPr>
        <p:spPr>
          <a:xfrm>
            <a:off x="3097292" y="2794870"/>
            <a:ext cx="1366787" cy="338554"/>
          </a:xfrm>
          <a:prstGeom prst="rect">
            <a:avLst/>
          </a:prstGeom>
          <a:noFill/>
        </p:spPr>
        <p:txBody>
          <a:bodyPr wrap="square" rtlCol="0">
            <a:spAutoFit/>
          </a:bodyPr>
          <a:lstStyle/>
          <a:p>
            <a:r>
              <a:rPr lang="tr-TR" sz="1600" dirty="0" smtClean="0"/>
              <a:t>Turnike</a:t>
            </a:r>
          </a:p>
        </p:txBody>
      </p:sp>
      <p:sp>
        <p:nvSpPr>
          <p:cNvPr id="18" name="Metin kutusu 17"/>
          <p:cNvSpPr txBox="1"/>
          <p:nvPr/>
        </p:nvSpPr>
        <p:spPr>
          <a:xfrm>
            <a:off x="4716776" y="2998090"/>
            <a:ext cx="1965163" cy="584775"/>
          </a:xfrm>
          <a:prstGeom prst="rect">
            <a:avLst/>
          </a:prstGeom>
          <a:noFill/>
        </p:spPr>
        <p:txBody>
          <a:bodyPr wrap="square" rtlCol="0">
            <a:spAutoFit/>
          </a:bodyPr>
          <a:lstStyle/>
          <a:p>
            <a:r>
              <a:rPr lang="tr-TR" sz="1600" dirty="0" smtClean="0"/>
              <a:t>Kartlı- Şifreli –Parmak İzi Okuyucu</a:t>
            </a:r>
          </a:p>
        </p:txBody>
      </p:sp>
      <p:sp>
        <p:nvSpPr>
          <p:cNvPr id="19" name="Metin kutusu 18"/>
          <p:cNvSpPr txBox="1"/>
          <p:nvPr/>
        </p:nvSpPr>
        <p:spPr>
          <a:xfrm>
            <a:off x="7926807" y="2615268"/>
            <a:ext cx="691705" cy="338554"/>
          </a:xfrm>
          <a:prstGeom prst="rect">
            <a:avLst/>
          </a:prstGeom>
          <a:noFill/>
        </p:spPr>
        <p:txBody>
          <a:bodyPr wrap="square" rtlCol="0">
            <a:spAutoFit/>
          </a:bodyPr>
          <a:lstStyle/>
          <a:p>
            <a:r>
              <a:rPr lang="tr-TR" sz="1600" dirty="0" smtClean="0"/>
              <a:t>X-RAY</a:t>
            </a:r>
          </a:p>
        </p:txBody>
      </p:sp>
      <p:sp>
        <p:nvSpPr>
          <p:cNvPr id="20" name="Metin kutusu 19"/>
          <p:cNvSpPr txBox="1"/>
          <p:nvPr/>
        </p:nvSpPr>
        <p:spPr>
          <a:xfrm>
            <a:off x="10330789" y="2564407"/>
            <a:ext cx="1725790" cy="338554"/>
          </a:xfrm>
          <a:prstGeom prst="rect">
            <a:avLst/>
          </a:prstGeom>
          <a:noFill/>
        </p:spPr>
        <p:txBody>
          <a:bodyPr wrap="square" rtlCol="0">
            <a:spAutoFit/>
          </a:bodyPr>
          <a:lstStyle/>
          <a:p>
            <a:r>
              <a:rPr lang="tr-TR" sz="1600" dirty="0" smtClean="0"/>
              <a:t>Metal Detektör</a:t>
            </a:r>
          </a:p>
        </p:txBody>
      </p:sp>
      <p:sp>
        <p:nvSpPr>
          <p:cNvPr id="21" name="Metin kutusu 20"/>
          <p:cNvSpPr txBox="1"/>
          <p:nvPr/>
        </p:nvSpPr>
        <p:spPr>
          <a:xfrm>
            <a:off x="9596246" y="1554892"/>
            <a:ext cx="1819175" cy="338554"/>
          </a:xfrm>
          <a:prstGeom prst="rect">
            <a:avLst/>
          </a:prstGeom>
          <a:noFill/>
        </p:spPr>
        <p:txBody>
          <a:bodyPr wrap="square" rtlCol="0">
            <a:spAutoFit/>
          </a:bodyPr>
          <a:lstStyle/>
          <a:p>
            <a:r>
              <a:rPr lang="tr-TR" sz="1600" dirty="0" smtClean="0"/>
              <a:t>Metal El Detektörü</a:t>
            </a:r>
          </a:p>
        </p:txBody>
      </p:sp>
    </p:spTree>
    <p:extLst>
      <p:ext uri="{BB962C8B-B14F-4D97-AF65-F5344CB8AC3E}">
        <p14:creationId xmlns:p14="http://schemas.microsoft.com/office/powerpoint/2010/main" val="3442847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ÖNERİMİZ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Metin kutusu 2"/>
          <p:cNvSpPr txBox="1"/>
          <p:nvPr/>
        </p:nvSpPr>
        <p:spPr>
          <a:xfrm>
            <a:off x="1776845" y="1100931"/>
            <a:ext cx="6405130" cy="369332"/>
          </a:xfrm>
          <a:prstGeom prst="rect">
            <a:avLst/>
          </a:prstGeom>
          <a:noFill/>
        </p:spPr>
        <p:txBody>
          <a:bodyPr wrap="square" rtlCol="0">
            <a:spAutoFit/>
          </a:bodyPr>
          <a:lstStyle/>
          <a:p>
            <a:pPr lvl="0">
              <a:defRPr/>
            </a:pPr>
            <a:r>
              <a:rPr kumimoji="0" lang="tr-TR" sz="1800" b="1" i="0" u="none" strike="noStrike" kern="1200" cap="none" spc="0" normalizeH="0" baseline="0" noProof="0" dirty="0" smtClean="0">
                <a:ln>
                  <a:noFill/>
                </a:ln>
                <a:solidFill>
                  <a:schemeClr val="accent2">
                    <a:lumMod val="75000"/>
                  </a:schemeClr>
                </a:solidFill>
                <a:effectLst/>
                <a:uLnTx/>
                <a:uFillTx/>
                <a:latin typeface="Calibri"/>
              </a:rPr>
              <a:t>Bilgisayar</a:t>
            </a:r>
            <a:r>
              <a:rPr lang="tr-TR" b="1" dirty="0">
                <a:solidFill>
                  <a:schemeClr val="accent2">
                    <a:lumMod val="75000"/>
                  </a:schemeClr>
                </a:solidFill>
              </a:rPr>
              <a:t> </a:t>
            </a:r>
            <a:r>
              <a:rPr lang="tr-TR" b="1" dirty="0" smtClean="0">
                <a:solidFill>
                  <a:schemeClr val="accent2">
                    <a:lumMod val="75000"/>
                  </a:schemeClr>
                </a:solidFill>
              </a:rPr>
              <a:t>Bilimleri Araştırma ve Uygulama Merkezi </a:t>
            </a:r>
            <a:r>
              <a:rPr kumimoji="0" lang="tr-TR" sz="1800" b="1" i="0" u="none" strike="noStrike" kern="1200" cap="none" spc="0" normalizeH="0" noProof="0" dirty="0" smtClean="0">
                <a:ln>
                  <a:noFill/>
                </a:ln>
                <a:solidFill>
                  <a:schemeClr val="accent2">
                    <a:lumMod val="75000"/>
                  </a:schemeClr>
                </a:solidFill>
                <a:effectLst/>
                <a:uLnTx/>
                <a:uFillTx/>
                <a:latin typeface="Calibri"/>
              </a:rPr>
              <a:t>(BBAUM)</a:t>
            </a:r>
            <a:endParaRPr kumimoji="0" lang="tr-TR" sz="1800" b="1" i="0" u="none" strike="noStrike" kern="1200" cap="none" spc="0" normalizeH="0" baseline="0" noProof="0" dirty="0">
              <a:ln>
                <a:noFill/>
              </a:ln>
              <a:solidFill>
                <a:schemeClr val="accent2">
                  <a:lumMod val="75000"/>
                </a:schemeClr>
              </a:solidFill>
              <a:effectLst/>
              <a:uLnTx/>
              <a:uFillTx/>
              <a:latin typeface="Calibri"/>
            </a:endParaRPr>
          </a:p>
        </p:txBody>
      </p:sp>
      <p:sp>
        <p:nvSpPr>
          <p:cNvPr id="4" name="Metin kutusu 3"/>
          <p:cNvSpPr txBox="1"/>
          <p:nvPr/>
        </p:nvSpPr>
        <p:spPr>
          <a:xfrm>
            <a:off x="962025" y="1590675"/>
            <a:ext cx="9972675" cy="1477328"/>
          </a:xfrm>
          <a:prstGeom prst="rect">
            <a:avLst/>
          </a:prstGeom>
          <a:noFill/>
        </p:spPr>
        <p:txBody>
          <a:bodyPr wrap="square" rtlCol="0">
            <a:spAutoFit/>
          </a:bodyPr>
          <a:lstStyle/>
          <a:p>
            <a:pPr algn="just"/>
            <a:r>
              <a:rPr lang="tr-TR" dirty="0"/>
              <a:t>Hızla artan öğrenci ve personel sayısı ile birlikte ihtiyaç duyulan yazılım, donanım ve diğer bilişim hizmetleri konusundaki gereksinimleri karşılayarak bunların devamlılığını sağlamak, bilgisayar sayısı, ağ ve internet altyapısını geliştirecek faaliyetlerde bulunmak, bu işler için uzmanlaşmış kadroları </a:t>
            </a:r>
            <a:r>
              <a:rPr lang="tr-TR" dirty="0" smtClean="0"/>
              <a:t>yetiştirmek ve oluşturmak amacıyla Bilgisayar Bilimleri Araştırma ve Uygulama Merkezinin kurulması önem arz etmektedir.</a:t>
            </a:r>
            <a:endParaRPr lang="tr-TR" dirty="0"/>
          </a:p>
        </p:txBody>
      </p:sp>
      <p:sp>
        <p:nvSpPr>
          <p:cNvPr id="5" name="Metin kutusu 4"/>
          <p:cNvSpPr txBox="1"/>
          <p:nvPr/>
        </p:nvSpPr>
        <p:spPr>
          <a:xfrm>
            <a:off x="1776845" y="3135460"/>
            <a:ext cx="6405130" cy="369332"/>
          </a:xfrm>
          <a:prstGeom prst="rect">
            <a:avLst/>
          </a:prstGeom>
          <a:noFill/>
        </p:spPr>
        <p:txBody>
          <a:bodyPr wrap="square" rtlCol="0">
            <a:spAutoFit/>
          </a:bodyPr>
          <a:lstStyle/>
          <a:p>
            <a:pPr lvl="0">
              <a:defRPr/>
            </a:pPr>
            <a:r>
              <a:rPr lang="tr-TR" b="1" dirty="0" err="1" smtClean="0">
                <a:solidFill>
                  <a:schemeClr val="accent2">
                    <a:lumMod val="75000"/>
                  </a:schemeClr>
                </a:solidFill>
                <a:latin typeface="Calibri"/>
              </a:rPr>
              <a:t>Turkcell</a:t>
            </a:r>
            <a:r>
              <a:rPr lang="tr-TR" b="1" dirty="0" smtClean="0">
                <a:solidFill>
                  <a:schemeClr val="accent2">
                    <a:lumMod val="75000"/>
                  </a:schemeClr>
                </a:solidFill>
                <a:latin typeface="Calibri"/>
              </a:rPr>
              <a:t> Superonline Kablosuz Wİ-Fİ</a:t>
            </a:r>
            <a:endParaRPr kumimoji="0" lang="tr-TR" sz="1800" b="1" i="0" u="none" strike="noStrike" kern="1200" cap="none" spc="0" normalizeH="0" baseline="0" noProof="0" dirty="0">
              <a:ln>
                <a:noFill/>
              </a:ln>
              <a:solidFill>
                <a:schemeClr val="accent2">
                  <a:lumMod val="75000"/>
                </a:schemeClr>
              </a:solidFill>
              <a:effectLst/>
              <a:uLnTx/>
              <a:uFillTx/>
              <a:latin typeface="Calibri"/>
            </a:endParaRPr>
          </a:p>
        </p:txBody>
      </p:sp>
      <p:sp>
        <p:nvSpPr>
          <p:cNvPr id="6" name="Metin kutusu 5"/>
          <p:cNvSpPr txBox="1"/>
          <p:nvPr/>
        </p:nvSpPr>
        <p:spPr>
          <a:xfrm>
            <a:off x="962024" y="3504792"/>
            <a:ext cx="9972675" cy="1200329"/>
          </a:xfrm>
          <a:prstGeom prst="rect">
            <a:avLst/>
          </a:prstGeom>
          <a:noFill/>
        </p:spPr>
        <p:txBody>
          <a:bodyPr wrap="square" rtlCol="0">
            <a:spAutoFit/>
          </a:bodyPr>
          <a:lstStyle/>
          <a:p>
            <a:pPr algn="just"/>
            <a:r>
              <a:rPr lang="tr-TR" dirty="0" err="1" smtClean="0"/>
              <a:t>Turkcell</a:t>
            </a:r>
            <a:r>
              <a:rPr lang="tr-TR" dirty="0" smtClean="0"/>
              <a:t> tarafından Üniversitemiz Merkez Kampüsü, Kurtalan MYO ile </a:t>
            </a:r>
            <a:r>
              <a:rPr lang="tr-TR" dirty="0" err="1" smtClean="0"/>
              <a:t>Kezer</a:t>
            </a:r>
            <a:r>
              <a:rPr lang="tr-TR" dirty="0" smtClean="0"/>
              <a:t> Kampüsünde tarafımızca belirlenecek alanlara tüm kurulum ve işletim maliyetleri kendilerine ait olmak üzere öğrenci ve personellerin kullanımına sunulmak üzere kablosuz Wİ-Fİ hizmetini 2 yıl süre ücretsiz olarak vermek istemektedir. </a:t>
            </a:r>
            <a:endParaRPr lang="tr-TR" dirty="0"/>
          </a:p>
        </p:txBody>
      </p:sp>
      <p:sp>
        <p:nvSpPr>
          <p:cNvPr id="7" name="Metin kutusu 6"/>
          <p:cNvSpPr txBox="1"/>
          <p:nvPr/>
        </p:nvSpPr>
        <p:spPr>
          <a:xfrm>
            <a:off x="962023" y="4654604"/>
            <a:ext cx="9972675" cy="923330"/>
          </a:xfrm>
          <a:prstGeom prst="rect">
            <a:avLst/>
          </a:prstGeom>
          <a:noFill/>
        </p:spPr>
        <p:txBody>
          <a:bodyPr wrap="square" rtlCol="0">
            <a:spAutoFit/>
          </a:bodyPr>
          <a:lstStyle/>
          <a:p>
            <a:pPr algn="just"/>
            <a:r>
              <a:rPr lang="tr-TR" dirty="0" smtClean="0"/>
              <a:t>Bu süreçteki tek yükümlülüğümüz kurulan cihazların muhafazasını sağlamaktır. Özellikle </a:t>
            </a:r>
            <a:r>
              <a:rPr lang="tr-TR" dirty="0" err="1" smtClean="0"/>
              <a:t>Kezer</a:t>
            </a:r>
            <a:r>
              <a:rPr lang="tr-TR" dirty="0" smtClean="0"/>
              <a:t> Yerleşkesinde dış ortam ve lojman bölgeleri ve Merkez Kampüs ile Kurtalan MYO için tarafımızca teknik açıdan uygun bulunmaktadır.</a:t>
            </a:r>
            <a:endParaRPr lang="tr-TR" dirty="0"/>
          </a:p>
        </p:txBody>
      </p:sp>
    </p:spTree>
    <p:extLst>
      <p:ext uri="{BB962C8B-B14F-4D97-AF65-F5344CB8AC3E}">
        <p14:creationId xmlns:p14="http://schemas.microsoft.com/office/powerpoint/2010/main" val="3295404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400" b="1" noProof="0" dirty="0" smtClean="0">
                <a:solidFill>
                  <a:prstClr val="black"/>
                </a:solidFill>
                <a:latin typeface="Calibri"/>
              </a:rPr>
              <a:t>2018 YILI HEDEFLERİ VE GERÇEKLEŞMELERİ</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7" name="Resim 6"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921387" y="1022559"/>
            <a:ext cx="762659" cy="711321"/>
          </a:xfrm>
          <a:prstGeom prst="rect">
            <a:avLst/>
          </a:prstGeom>
        </p:spPr>
      </p:pic>
      <p:sp>
        <p:nvSpPr>
          <p:cNvPr id="10" name="Eksi 9"/>
          <p:cNvSpPr/>
          <p:nvPr/>
        </p:nvSpPr>
        <p:spPr>
          <a:xfrm>
            <a:off x="60960" y="857456"/>
            <a:ext cx="11186160" cy="1158240"/>
          </a:xfrm>
          <a:prstGeom prst="mathMinus">
            <a:avLst/>
          </a:prstGeom>
          <a:solidFill>
            <a:srgbClr val="81A736">
              <a:alpha val="76000"/>
            </a:srgbClr>
          </a:solidFill>
          <a:ln w="25400">
            <a:solidFill>
              <a:srgbClr val="85AC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1" name="Resim 10"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913107" y="2269450"/>
            <a:ext cx="762659" cy="711321"/>
          </a:xfrm>
          <a:prstGeom prst="rect">
            <a:avLst/>
          </a:prstGeom>
        </p:spPr>
      </p:pic>
      <p:sp>
        <p:nvSpPr>
          <p:cNvPr id="12" name="Eksi 11"/>
          <p:cNvSpPr/>
          <p:nvPr/>
        </p:nvSpPr>
        <p:spPr>
          <a:xfrm>
            <a:off x="60960" y="2153349"/>
            <a:ext cx="11186160" cy="1158240"/>
          </a:xfrm>
          <a:prstGeom prst="mathMinus">
            <a:avLst/>
          </a:prstGeom>
          <a:solidFill>
            <a:srgbClr val="81A736">
              <a:alpha val="76000"/>
            </a:srgbClr>
          </a:solidFill>
          <a:ln w="25400">
            <a:solidFill>
              <a:srgbClr val="85AC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3" name="Resim 12"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913107" y="2782695"/>
            <a:ext cx="762659" cy="711321"/>
          </a:xfrm>
          <a:prstGeom prst="rect">
            <a:avLst/>
          </a:prstGeom>
        </p:spPr>
      </p:pic>
      <p:sp>
        <p:nvSpPr>
          <p:cNvPr id="14" name="Eksi 13"/>
          <p:cNvSpPr/>
          <p:nvPr/>
        </p:nvSpPr>
        <p:spPr>
          <a:xfrm>
            <a:off x="60960" y="2666594"/>
            <a:ext cx="11186160" cy="1158240"/>
          </a:xfrm>
          <a:prstGeom prst="mathMinus">
            <a:avLst/>
          </a:prstGeom>
          <a:solidFill>
            <a:srgbClr val="81A736">
              <a:alpha val="76000"/>
            </a:srgbClr>
          </a:solidFill>
          <a:ln w="25400">
            <a:solidFill>
              <a:srgbClr val="85AC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5" name="Resim 14"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913107" y="3734738"/>
            <a:ext cx="762659" cy="711321"/>
          </a:xfrm>
          <a:prstGeom prst="rect">
            <a:avLst/>
          </a:prstGeom>
        </p:spPr>
      </p:pic>
      <p:sp>
        <p:nvSpPr>
          <p:cNvPr id="16" name="Eksi 15"/>
          <p:cNvSpPr/>
          <p:nvPr/>
        </p:nvSpPr>
        <p:spPr>
          <a:xfrm>
            <a:off x="60960" y="3618637"/>
            <a:ext cx="11186160" cy="1158240"/>
          </a:xfrm>
          <a:prstGeom prst="mathMinus">
            <a:avLst/>
          </a:prstGeom>
          <a:solidFill>
            <a:srgbClr val="81A736">
              <a:alpha val="76000"/>
            </a:srgbClr>
          </a:solidFill>
          <a:ln w="25400">
            <a:solidFill>
              <a:srgbClr val="85AC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7" name="Resim 16" descr="File:Dialog-apply.svg - Wikimedia Comm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88940">
            <a:off x="913107" y="4724392"/>
            <a:ext cx="762659" cy="711321"/>
          </a:xfrm>
          <a:prstGeom prst="rect">
            <a:avLst/>
          </a:prstGeom>
        </p:spPr>
      </p:pic>
      <p:sp>
        <p:nvSpPr>
          <p:cNvPr id="18" name="Eksi 17"/>
          <p:cNvSpPr/>
          <p:nvPr/>
        </p:nvSpPr>
        <p:spPr>
          <a:xfrm>
            <a:off x="60960" y="4608291"/>
            <a:ext cx="11186160" cy="1158240"/>
          </a:xfrm>
          <a:prstGeom prst="mathMinus">
            <a:avLst/>
          </a:prstGeom>
          <a:solidFill>
            <a:srgbClr val="81A736">
              <a:alpha val="76000"/>
            </a:srgbClr>
          </a:solidFill>
          <a:ln w="25400">
            <a:solidFill>
              <a:srgbClr val="85AC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9" name="Metin kutusu 18"/>
          <p:cNvSpPr txBox="1"/>
          <p:nvPr/>
        </p:nvSpPr>
        <p:spPr>
          <a:xfrm>
            <a:off x="1924594" y="1234871"/>
            <a:ext cx="7889966" cy="369332"/>
          </a:xfrm>
          <a:prstGeom prst="rect">
            <a:avLst/>
          </a:prstGeom>
          <a:noFill/>
        </p:spPr>
        <p:txBody>
          <a:bodyPr wrap="square" rtlCol="0">
            <a:spAutoFit/>
          </a:bodyPr>
          <a:lstStyle/>
          <a:p>
            <a:r>
              <a:rPr lang="tr-TR" b="1" dirty="0" smtClean="0"/>
              <a:t>Fiber Optik Alt Yapısının Hazırlanması			</a:t>
            </a:r>
            <a:r>
              <a:rPr lang="tr-TR" b="1" dirty="0" smtClean="0"/>
              <a:t>:</a:t>
            </a:r>
            <a:endParaRPr lang="tr-TR" b="1" dirty="0"/>
          </a:p>
        </p:txBody>
      </p:sp>
      <p:sp>
        <p:nvSpPr>
          <p:cNvPr id="20" name="Metin kutusu 19"/>
          <p:cNvSpPr txBox="1"/>
          <p:nvPr/>
        </p:nvSpPr>
        <p:spPr>
          <a:xfrm>
            <a:off x="1924594" y="1652918"/>
            <a:ext cx="7889966" cy="369332"/>
          </a:xfrm>
          <a:prstGeom prst="rect">
            <a:avLst/>
          </a:prstGeom>
          <a:noFill/>
        </p:spPr>
        <p:txBody>
          <a:bodyPr wrap="square" rtlCol="0">
            <a:spAutoFit/>
          </a:bodyPr>
          <a:lstStyle/>
          <a:p>
            <a:r>
              <a:rPr lang="tr-TR" b="1" dirty="0" smtClean="0"/>
              <a:t>Sistem Odası – Faz-2				</a:t>
            </a:r>
            <a:r>
              <a:rPr lang="tr-TR" b="1" dirty="0" smtClean="0"/>
              <a:t>:</a:t>
            </a:r>
            <a:endParaRPr lang="tr-TR" b="1" dirty="0"/>
          </a:p>
        </p:txBody>
      </p:sp>
      <p:sp>
        <p:nvSpPr>
          <p:cNvPr id="21" name="Metin kutusu 20"/>
          <p:cNvSpPr txBox="1"/>
          <p:nvPr/>
        </p:nvSpPr>
        <p:spPr>
          <a:xfrm>
            <a:off x="1924594" y="2098449"/>
            <a:ext cx="7889966" cy="369332"/>
          </a:xfrm>
          <a:prstGeom prst="rect">
            <a:avLst/>
          </a:prstGeom>
          <a:noFill/>
        </p:spPr>
        <p:txBody>
          <a:bodyPr wrap="square" rtlCol="0">
            <a:spAutoFit/>
          </a:bodyPr>
          <a:lstStyle/>
          <a:p>
            <a:r>
              <a:rPr lang="tr-TR" b="1" dirty="0" smtClean="0"/>
              <a:t>Güvenlik Duvarı					</a:t>
            </a:r>
            <a:r>
              <a:rPr lang="tr-TR" b="1" dirty="0" smtClean="0"/>
              <a:t>:</a:t>
            </a:r>
            <a:endParaRPr lang="tr-TR" b="1" dirty="0"/>
          </a:p>
        </p:txBody>
      </p:sp>
      <p:sp>
        <p:nvSpPr>
          <p:cNvPr id="22" name="Metin kutusu 21"/>
          <p:cNvSpPr txBox="1"/>
          <p:nvPr/>
        </p:nvSpPr>
        <p:spPr>
          <a:xfrm>
            <a:off x="1924594" y="2547402"/>
            <a:ext cx="7889966" cy="369332"/>
          </a:xfrm>
          <a:prstGeom prst="rect">
            <a:avLst/>
          </a:prstGeom>
          <a:noFill/>
        </p:spPr>
        <p:txBody>
          <a:bodyPr wrap="square" rtlCol="0">
            <a:spAutoFit/>
          </a:bodyPr>
          <a:lstStyle/>
          <a:p>
            <a:r>
              <a:rPr lang="tr-TR" b="1" dirty="0" smtClean="0"/>
              <a:t>Yedekleme Yazılımı					</a:t>
            </a:r>
            <a:r>
              <a:rPr lang="tr-TR" b="1" dirty="0" smtClean="0"/>
              <a:t>:</a:t>
            </a:r>
            <a:endParaRPr lang="tr-TR" b="1" dirty="0"/>
          </a:p>
        </p:txBody>
      </p:sp>
      <p:sp>
        <p:nvSpPr>
          <p:cNvPr id="23" name="Metin kutusu 22"/>
          <p:cNvSpPr txBox="1"/>
          <p:nvPr/>
        </p:nvSpPr>
        <p:spPr>
          <a:xfrm>
            <a:off x="1924594" y="3050373"/>
            <a:ext cx="7889966" cy="369332"/>
          </a:xfrm>
          <a:prstGeom prst="rect">
            <a:avLst/>
          </a:prstGeom>
          <a:noFill/>
        </p:spPr>
        <p:txBody>
          <a:bodyPr wrap="square" rtlCol="0">
            <a:spAutoFit/>
          </a:bodyPr>
          <a:lstStyle/>
          <a:p>
            <a:r>
              <a:rPr lang="tr-TR" b="1" dirty="0" smtClean="0"/>
              <a:t>EBYS- e-Diploma Entegrasyonu			:   </a:t>
            </a:r>
            <a:endParaRPr lang="tr-TR" b="1" dirty="0"/>
          </a:p>
        </p:txBody>
      </p:sp>
      <p:sp>
        <p:nvSpPr>
          <p:cNvPr id="24" name="Metin kutusu 23"/>
          <p:cNvSpPr txBox="1"/>
          <p:nvPr/>
        </p:nvSpPr>
        <p:spPr>
          <a:xfrm>
            <a:off x="1924594" y="3521170"/>
            <a:ext cx="7889966" cy="369332"/>
          </a:xfrm>
          <a:prstGeom prst="rect">
            <a:avLst/>
          </a:prstGeom>
          <a:noFill/>
        </p:spPr>
        <p:txBody>
          <a:bodyPr wrap="square" rtlCol="0">
            <a:spAutoFit/>
          </a:bodyPr>
          <a:lstStyle/>
          <a:p>
            <a:r>
              <a:rPr lang="tr-TR" b="1" dirty="0" smtClean="0"/>
              <a:t>27001 Bilgi Güvenliği Yönetim Sistemi</a:t>
            </a:r>
            <a:r>
              <a:rPr lang="tr-TR" b="1" dirty="0"/>
              <a:t> </a:t>
            </a:r>
            <a:r>
              <a:rPr lang="tr-TR" b="1" dirty="0" smtClean="0"/>
              <a:t>Süreci		</a:t>
            </a:r>
            <a:r>
              <a:rPr lang="tr-TR" b="1" dirty="0" smtClean="0"/>
              <a:t>:</a:t>
            </a:r>
            <a:endParaRPr lang="tr-TR" b="1" dirty="0"/>
          </a:p>
        </p:txBody>
      </p:sp>
      <p:sp>
        <p:nvSpPr>
          <p:cNvPr id="25" name="Metin kutusu 24"/>
          <p:cNvSpPr txBox="1"/>
          <p:nvPr/>
        </p:nvSpPr>
        <p:spPr>
          <a:xfrm>
            <a:off x="1924594" y="4022694"/>
            <a:ext cx="7889966" cy="369332"/>
          </a:xfrm>
          <a:prstGeom prst="rect">
            <a:avLst/>
          </a:prstGeom>
          <a:noFill/>
        </p:spPr>
        <p:txBody>
          <a:bodyPr wrap="square" rtlCol="0">
            <a:spAutoFit/>
          </a:bodyPr>
          <a:lstStyle/>
          <a:p>
            <a:r>
              <a:rPr lang="tr-TR" b="1" dirty="0" smtClean="0"/>
              <a:t>Plaka Okuma Sistemi				</a:t>
            </a:r>
            <a:r>
              <a:rPr lang="tr-TR" b="1" dirty="0" smtClean="0"/>
              <a:t>:</a:t>
            </a:r>
            <a:endParaRPr lang="tr-TR" b="1" dirty="0"/>
          </a:p>
        </p:txBody>
      </p:sp>
      <p:sp>
        <p:nvSpPr>
          <p:cNvPr id="27" name="Metin kutusu 26"/>
          <p:cNvSpPr txBox="1"/>
          <p:nvPr/>
        </p:nvSpPr>
        <p:spPr>
          <a:xfrm>
            <a:off x="1924594" y="4494455"/>
            <a:ext cx="7889966" cy="369332"/>
          </a:xfrm>
          <a:prstGeom prst="rect">
            <a:avLst/>
          </a:prstGeom>
          <a:noFill/>
        </p:spPr>
        <p:txBody>
          <a:bodyPr wrap="square" rtlCol="0">
            <a:spAutoFit/>
          </a:bodyPr>
          <a:lstStyle/>
          <a:p>
            <a:r>
              <a:rPr lang="tr-TR" b="1" dirty="0" smtClean="0"/>
              <a:t>Analog Güvenlik Kamera  Dönüşümleri 		</a:t>
            </a:r>
            <a:r>
              <a:rPr lang="tr-TR" b="1" dirty="0" smtClean="0"/>
              <a:t>:</a:t>
            </a:r>
            <a:endParaRPr lang="tr-TR" b="1" dirty="0"/>
          </a:p>
        </p:txBody>
      </p:sp>
      <p:sp>
        <p:nvSpPr>
          <p:cNvPr id="28" name="Metin kutusu 27"/>
          <p:cNvSpPr txBox="1"/>
          <p:nvPr/>
        </p:nvSpPr>
        <p:spPr>
          <a:xfrm>
            <a:off x="1924594" y="4984608"/>
            <a:ext cx="7889966" cy="369332"/>
          </a:xfrm>
          <a:prstGeom prst="rect">
            <a:avLst/>
          </a:prstGeom>
          <a:noFill/>
        </p:spPr>
        <p:txBody>
          <a:bodyPr wrap="square" rtlCol="0">
            <a:spAutoFit/>
          </a:bodyPr>
          <a:lstStyle/>
          <a:p>
            <a:r>
              <a:rPr lang="tr-TR" b="1" dirty="0" smtClean="0"/>
              <a:t>Access Point Alımı					</a:t>
            </a:r>
            <a:r>
              <a:rPr lang="tr-TR" b="1" dirty="0" smtClean="0"/>
              <a:t>:</a:t>
            </a:r>
            <a:endParaRPr lang="tr-TR" b="1" dirty="0"/>
          </a:p>
        </p:txBody>
      </p:sp>
      <p:sp>
        <p:nvSpPr>
          <p:cNvPr id="29" name="Eksi 28"/>
          <p:cNvSpPr/>
          <p:nvPr/>
        </p:nvSpPr>
        <p:spPr>
          <a:xfrm>
            <a:off x="60960" y="1248911"/>
            <a:ext cx="11186160" cy="1158240"/>
          </a:xfrm>
          <a:prstGeom prst="mathMinus">
            <a:avLst/>
          </a:prstGeom>
          <a:solidFill>
            <a:srgbClr val="FF0000">
              <a:alpha val="49000"/>
            </a:srgbClr>
          </a:solid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0" name="Eksi 29"/>
          <p:cNvSpPr/>
          <p:nvPr/>
        </p:nvSpPr>
        <p:spPr>
          <a:xfrm>
            <a:off x="60960" y="1705536"/>
            <a:ext cx="11186160" cy="1158240"/>
          </a:xfrm>
          <a:prstGeom prst="mathMinus">
            <a:avLst/>
          </a:prstGeom>
          <a:solidFill>
            <a:srgbClr val="FF0000">
              <a:alpha val="49000"/>
            </a:srgbClr>
          </a:solid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1" name="Eksi 30"/>
          <p:cNvSpPr/>
          <p:nvPr/>
        </p:nvSpPr>
        <p:spPr>
          <a:xfrm>
            <a:off x="60960" y="3123446"/>
            <a:ext cx="11186160" cy="1158240"/>
          </a:xfrm>
          <a:prstGeom prst="mathMinus">
            <a:avLst/>
          </a:prstGeom>
          <a:solidFill>
            <a:srgbClr val="FF0000">
              <a:alpha val="49000"/>
            </a:srgbClr>
          </a:solid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2" name="Eksi 31"/>
          <p:cNvSpPr/>
          <p:nvPr/>
        </p:nvSpPr>
        <p:spPr>
          <a:xfrm>
            <a:off x="60960" y="4091623"/>
            <a:ext cx="11186160" cy="1158240"/>
          </a:xfrm>
          <a:prstGeom prst="mathMinus">
            <a:avLst/>
          </a:prstGeom>
          <a:solidFill>
            <a:srgbClr val="FF0000">
              <a:alpha val="49000"/>
            </a:srgbClr>
          </a:solid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4" name="Resim 3" descr="File:Crystal button cancel.svg - Wikimedia Common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92834" y="1601456"/>
            <a:ext cx="443777" cy="443777"/>
          </a:xfrm>
          <a:prstGeom prst="rect">
            <a:avLst/>
          </a:prstGeom>
        </p:spPr>
      </p:pic>
      <p:pic>
        <p:nvPicPr>
          <p:cNvPr id="33" name="Resim 32" descr="File:Crystal button cancel.svg - Wikimedia Common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92834" y="2052016"/>
            <a:ext cx="443777" cy="443777"/>
          </a:xfrm>
          <a:prstGeom prst="rect">
            <a:avLst/>
          </a:prstGeom>
        </p:spPr>
      </p:pic>
      <p:pic>
        <p:nvPicPr>
          <p:cNvPr id="34" name="Resim 33" descr="File:Crystal button cancel.svg - Wikimedia Common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92833" y="3484922"/>
            <a:ext cx="443777" cy="443777"/>
          </a:xfrm>
          <a:prstGeom prst="rect">
            <a:avLst/>
          </a:prstGeom>
        </p:spPr>
      </p:pic>
      <p:pic>
        <p:nvPicPr>
          <p:cNvPr id="35" name="Resim 34" descr="File:Crystal button cancel.svg - Wikimedia Common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92832" y="4489417"/>
            <a:ext cx="443777" cy="443777"/>
          </a:xfrm>
          <a:prstGeom prst="rect">
            <a:avLst/>
          </a:prstGeom>
        </p:spPr>
      </p:pic>
      <p:pic>
        <p:nvPicPr>
          <p:cNvPr id="36" name="Resim 35" descr="File:Crystal button cancel.svg - Wikimedia Common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02295" y="5650739"/>
            <a:ext cx="322087" cy="322087"/>
          </a:xfrm>
          <a:prstGeom prst="rect">
            <a:avLst/>
          </a:prstGeom>
        </p:spPr>
      </p:pic>
      <p:sp>
        <p:nvSpPr>
          <p:cNvPr id="5" name="Metin kutusu 4"/>
          <p:cNvSpPr txBox="1"/>
          <p:nvPr/>
        </p:nvSpPr>
        <p:spPr>
          <a:xfrm>
            <a:off x="3124382" y="5636596"/>
            <a:ext cx="2940908" cy="369332"/>
          </a:xfrm>
          <a:prstGeom prst="rect">
            <a:avLst/>
          </a:prstGeom>
          <a:noFill/>
        </p:spPr>
        <p:txBody>
          <a:bodyPr wrap="square" rtlCol="0">
            <a:spAutoFit/>
          </a:bodyPr>
          <a:lstStyle/>
          <a:p>
            <a:r>
              <a:rPr lang="tr-TR" b="1" dirty="0" smtClean="0"/>
              <a:t>Bütçe….</a:t>
            </a:r>
            <a:endParaRPr lang="tr-TR" b="1" dirty="0"/>
          </a:p>
        </p:txBody>
      </p:sp>
    </p:spTree>
    <p:extLst>
      <p:ext uri="{BB962C8B-B14F-4D97-AF65-F5344CB8AC3E}">
        <p14:creationId xmlns:p14="http://schemas.microsoft.com/office/powerpoint/2010/main" val="3497271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Horizontal)">
                                      <p:cBhvr>
                                        <p:cTn id="12" dur="500"/>
                                        <p:tgtEl>
                                          <p:spTgt spid="7"/>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left)">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6"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barn(inHorizontal)">
                                      <p:cBhvr>
                                        <p:cTn id="21" dur="500"/>
                                        <p:tgtEl>
                                          <p:spTgt spid="11"/>
                                        </p:tgtEl>
                                      </p:cBhvr>
                                    </p:animEffect>
                                  </p:childTnLst>
                                </p:cTn>
                              </p:par>
                            </p:childTnLst>
                          </p:cTn>
                        </p:par>
                        <p:par>
                          <p:cTn id="22" fill="hold">
                            <p:stCondLst>
                              <p:cond delay="500"/>
                            </p:stCondLst>
                            <p:childTnLst>
                              <p:par>
                                <p:cTn id="23" presetID="22" presetClass="entr" presetSubtype="8"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left)">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6" fill="hold"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barn(inHorizontal)">
                                      <p:cBhvr>
                                        <p:cTn id="30" dur="500"/>
                                        <p:tgtEl>
                                          <p:spTgt spid="13"/>
                                        </p:tgtEl>
                                      </p:cBhvr>
                                    </p:animEffect>
                                  </p:childTnLst>
                                </p:cTn>
                              </p:par>
                            </p:childTnLst>
                          </p:cTn>
                        </p:par>
                        <p:par>
                          <p:cTn id="31" fill="hold">
                            <p:stCondLst>
                              <p:cond delay="500"/>
                            </p:stCondLst>
                            <p:childTnLst>
                              <p:par>
                                <p:cTn id="32" presetID="22" presetClass="entr" presetSubtype="8"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left)">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6" fill="hold" nodeType="click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barn(inHorizontal)">
                                      <p:cBhvr>
                                        <p:cTn id="39" dur="500"/>
                                        <p:tgtEl>
                                          <p:spTgt spid="15"/>
                                        </p:tgtEl>
                                      </p:cBhvr>
                                    </p:animEffect>
                                  </p:childTnLst>
                                </p:cTn>
                              </p:par>
                            </p:childTnLst>
                          </p:cTn>
                        </p:par>
                        <p:par>
                          <p:cTn id="40" fill="hold">
                            <p:stCondLst>
                              <p:cond delay="500"/>
                            </p:stCondLst>
                            <p:childTnLst>
                              <p:par>
                                <p:cTn id="41" presetID="22" presetClass="entr" presetSubtype="8"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left)">
                                      <p:cBhvr>
                                        <p:cTn id="43" dur="500"/>
                                        <p:tgtEl>
                                          <p:spTgt spid="16"/>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6" fill="hold" nodeType="click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barn(inHorizontal)">
                                      <p:cBhvr>
                                        <p:cTn id="48" dur="500"/>
                                        <p:tgtEl>
                                          <p:spTgt spid="17"/>
                                        </p:tgtEl>
                                      </p:cBhvr>
                                    </p:animEffect>
                                  </p:childTnLst>
                                </p:cTn>
                              </p:par>
                            </p:childTnLst>
                          </p:cTn>
                        </p:par>
                        <p:par>
                          <p:cTn id="49" fill="hold">
                            <p:stCondLst>
                              <p:cond delay="500"/>
                            </p:stCondLst>
                            <p:childTnLst>
                              <p:par>
                                <p:cTn id="50" presetID="22" presetClass="entr" presetSubtype="8" fill="hold" grpId="0" nodeType="after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wipe(left)">
                                      <p:cBhvr>
                                        <p:cTn id="52" dur="500"/>
                                        <p:tgtEl>
                                          <p:spTgt spid="18"/>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wipe(left)">
                                      <p:cBhvr>
                                        <p:cTn id="57" dur="750"/>
                                        <p:tgtEl>
                                          <p:spTgt spid="29"/>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30"/>
                                        </p:tgtEl>
                                        <p:attrNameLst>
                                          <p:attrName>style.visibility</p:attrName>
                                        </p:attrNameLst>
                                      </p:cBhvr>
                                      <p:to>
                                        <p:strVal val="visible"/>
                                      </p:to>
                                    </p:set>
                                    <p:animEffect transition="in" filter="wipe(left)">
                                      <p:cBhvr>
                                        <p:cTn id="60" dur="750"/>
                                        <p:tgtEl>
                                          <p:spTgt spid="30"/>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wipe(left)">
                                      <p:cBhvr>
                                        <p:cTn id="63" dur="750"/>
                                        <p:tgtEl>
                                          <p:spTgt spid="31"/>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32"/>
                                        </p:tgtEl>
                                        <p:attrNameLst>
                                          <p:attrName>style.visibility</p:attrName>
                                        </p:attrNameLst>
                                      </p:cBhvr>
                                      <p:to>
                                        <p:strVal val="visible"/>
                                      </p:to>
                                    </p:set>
                                    <p:animEffect transition="in" filter="wipe(left)">
                                      <p:cBhvr>
                                        <p:cTn id="66" dur="750"/>
                                        <p:tgtEl>
                                          <p:spTgt spid="32"/>
                                        </p:tgtEl>
                                      </p:cBhvr>
                                    </p:animEffect>
                                  </p:childTnLst>
                                </p:cTn>
                              </p:par>
                            </p:childTnLst>
                          </p:cTn>
                        </p:par>
                        <p:par>
                          <p:cTn id="67" fill="hold">
                            <p:stCondLst>
                              <p:cond delay="750"/>
                            </p:stCondLst>
                            <p:childTnLst>
                              <p:par>
                                <p:cTn id="68" presetID="22" presetClass="entr" presetSubtype="8" fill="hold" nodeType="afterEffect">
                                  <p:stCondLst>
                                    <p:cond delay="0"/>
                                  </p:stCondLst>
                                  <p:childTnLst>
                                    <p:set>
                                      <p:cBhvr>
                                        <p:cTn id="69" dur="1" fill="hold">
                                          <p:stCondLst>
                                            <p:cond delay="0"/>
                                          </p:stCondLst>
                                        </p:cTn>
                                        <p:tgtEl>
                                          <p:spTgt spid="4"/>
                                        </p:tgtEl>
                                        <p:attrNameLst>
                                          <p:attrName>style.visibility</p:attrName>
                                        </p:attrNameLst>
                                      </p:cBhvr>
                                      <p:to>
                                        <p:strVal val="visible"/>
                                      </p:to>
                                    </p:set>
                                    <p:animEffect transition="in" filter="wipe(left)">
                                      <p:cBhvr>
                                        <p:cTn id="70" dur="500"/>
                                        <p:tgtEl>
                                          <p:spTgt spid="4"/>
                                        </p:tgtEl>
                                      </p:cBhvr>
                                    </p:animEffect>
                                  </p:childTnLst>
                                </p:cTn>
                              </p:par>
                              <p:par>
                                <p:cTn id="71" presetID="22" presetClass="entr" presetSubtype="8" fill="hold" nodeType="withEffect">
                                  <p:stCondLst>
                                    <p:cond delay="0"/>
                                  </p:stCondLst>
                                  <p:childTnLst>
                                    <p:set>
                                      <p:cBhvr>
                                        <p:cTn id="72" dur="1" fill="hold">
                                          <p:stCondLst>
                                            <p:cond delay="0"/>
                                          </p:stCondLst>
                                        </p:cTn>
                                        <p:tgtEl>
                                          <p:spTgt spid="33"/>
                                        </p:tgtEl>
                                        <p:attrNameLst>
                                          <p:attrName>style.visibility</p:attrName>
                                        </p:attrNameLst>
                                      </p:cBhvr>
                                      <p:to>
                                        <p:strVal val="visible"/>
                                      </p:to>
                                    </p:set>
                                    <p:animEffect transition="in" filter="wipe(left)">
                                      <p:cBhvr>
                                        <p:cTn id="73" dur="500"/>
                                        <p:tgtEl>
                                          <p:spTgt spid="33"/>
                                        </p:tgtEl>
                                      </p:cBhvr>
                                    </p:animEffect>
                                  </p:childTnLst>
                                </p:cTn>
                              </p:par>
                              <p:par>
                                <p:cTn id="74" presetID="22" presetClass="entr" presetSubtype="8" fill="hold" nodeType="withEffect">
                                  <p:stCondLst>
                                    <p:cond delay="0"/>
                                  </p:stCondLst>
                                  <p:childTnLst>
                                    <p:set>
                                      <p:cBhvr>
                                        <p:cTn id="75" dur="1" fill="hold">
                                          <p:stCondLst>
                                            <p:cond delay="0"/>
                                          </p:stCondLst>
                                        </p:cTn>
                                        <p:tgtEl>
                                          <p:spTgt spid="34"/>
                                        </p:tgtEl>
                                        <p:attrNameLst>
                                          <p:attrName>style.visibility</p:attrName>
                                        </p:attrNameLst>
                                      </p:cBhvr>
                                      <p:to>
                                        <p:strVal val="visible"/>
                                      </p:to>
                                    </p:set>
                                    <p:animEffect transition="in" filter="wipe(left)">
                                      <p:cBhvr>
                                        <p:cTn id="76" dur="500"/>
                                        <p:tgtEl>
                                          <p:spTgt spid="34"/>
                                        </p:tgtEl>
                                      </p:cBhvr>
                                    </p:animEffect>
                                  </p:childTnLst>
                                </p:cTn>
                              </p:par>
                              <p:par>
                                <p:cTn id="77" presetID="22" presetClass="entr" presetSubtype="8" fill="hold" nodeType="withEffect">
                                  <p:stCondLst>
                                    <p:cond delay="0"/>
                                  </p:stCondLst>
                                  <p:childTnLst>
                                    <p:set>
                                      <p:cBhvr>
                                        <p:cTn id="78" dur="1" fill="hold">
                                          <p:stCondLst>
                                            <p:cond delay="0"/>
                                          </p:stCondLst>
                                        </p:cTn>
                                        <p:tgtEl>
                                          <p:spTgt spid="35"/>
                                        </p:tgtEl>
                                        <p:attrNameLst>
                                          <p:attrName>style.visibility</p:attrName>
                                        </p:attrNameLst>
                                      </p:cBhvr>
                                      <p:to>
                                        <p:strVal val="visible"/>
                                      </p:to>
                                    </p:set>
                                    <p:animEffect transition="in" filter="wipe(left)">
                                      <p:cBhvr>
                                        <p:cTn id="79" dur="500"/>
                                        <p:tgtEl>
                                          <p:spTgt spid="35"/>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8" fill="hold" nodeType="clickEffect">
                                  <p:stCondLst>
                                    <p:cond delay="0"/>
                                  </p:stCondLst>
                                  <p:childTnLst>
                                    <p:set>
                                      <p:cBhvr>
                                        <p:cTn id="83" dur="1" fill="hold">
                                          <p:stCondLst>
                                            <p:cond delay="0"/>
                                          </p:stCondLst>
                                        </p:cTn>
                                        <p:tgtEl>
                                          <p:spTgt spid="36"/>
                                        </p:tgtEl>
                                        <p:attrNameLst>
                                          <p:attrName>style.visibility</p:attrName>
                                        </p:attrNameLst>
                                      </p:cBhvr>
                                      <p:to>
                                        <p:strVal val="visible"/>
                                      </p:to>
                                    </p:set>
                                    <p:animEffect transition="in" filter="wipe(left)">
                                      <p:cBhvr>
                                        <p:cTn id="84" dur="500"/>
                                        <p:tgtEl>
                                          <p:spTgt spid="36"/>
                                        </p:tgtEl>
                                      </p:cBhvr>
                                    </p:animEffect>
                                  </p:childTnLst>
                                </p:cTn>
                              </p:par>
                              <p:par>
                                <p:cTn id="85" presetID="22" presetClass="entr" presetSubtype="4" fill="hold" grpId="0" nodeType="withEffect">
                                  <p:stCondLst>
                                    <p:cond delay="0"/>
                                  </p:stCondLst>
                                  <p:childTnLst>
                                    <p:set>
                                      <p:cBhvr>
                                        <p:cTn id="86" dur="1" fill="hold">
                                          <p:stCondLst>
                                            <p:cond delay="0"/>
                                          </p:stCondLst>
                                        </p:cTn>
                                        <p:tgtEl>
                                          <p:spTgt spid="5"/>
                                        </p:tgtEl>
                                        <p:attrNameLst>
                                          <p:attrName>style.visibility</p:attrName>
                                        </p:attrNameLst>
                                      </p:cBhvr>
                                      <p:to>
                                        <p:strVal val="visible"/>
                                      </p:to>
                                    </p:set>
                                    <p:animEffect transition="in" filter="wipe(down)">
                                      <p:cBhvr>
                                        <p:cTn id="8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animBg="1"/>
      <p:bldP spid="12" grpId="0" animBg="1"/>
      <p:bldP spid="14" grpId="0" animBg="1"/>
      <p:bldP spid="16" grpId="0" animBg="1"/>
      <p:bldP spid="18" grpId="0" animBg="1"/>
      <p:bldP spid="29" grpId="0" animBg="1"/>
      <p:bldP spid="30" grpId="0" animBg="1"/>
      <p:bldP spid="31" grpId="0" animBg="1"/>
      <p:bldP spid="32" grpId="0" animBg="1"/>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Dikdörtgen 16"/>
          <p:cNvSpPr/>
          <p:nvPr/>
        </p:nvSpPr>
        <p:spPr>
          <a:xfrm>
            <a:off x="2489853" y="1499159"/>
            <a:ext cx="7533732"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18" name="Dikdörtgen 17"/>
          <p:cNvSpPr/>
          <p:nvPr/>
        </p:nvSpPr>
        <p:spPr>
          <a:xfrm>
            <a:off x="2489853" y="1954977"/>
            <a:ext cx="7533732"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19" name="Dikdörtgen 18"/>
          <p:cNvSpPr/>
          <p:nvPr/>
        </p:nvSpPr>
        <p:spPr>
          <a:xfrm>
            <a:off x="2489853" y="2381553"/>
            <a:ext cx="7533732"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29" name="Dikdörtgen 28"/>
          <p:cNvSpPr/>
          <p:nvPr/>
        </p:nvSpPr>
        <p:spPr>
          <a:xfrm>
            <a:off x="2489853" y="2787627"/>
            <a:ext cx="7533732"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30" name="Dikdörtgen 29"/>
          <p:cNvSpPr/>
          <p:nvPr/>
        </p:nvSpPr>
        <p:spPr>
          <a:xfrm>
            <a:off x="2489853" y="3198048"/>
            <a:ext cx="7533732"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31" name="Dikdörtgen 30"/>
          <p:cNvSpPr/>
          <p:nvPr/>
        </p:nvSpPr>
        <p:spPr>
          <a:xfrm>
            <a:off x="2489853" y="3617994"/>
            <a:ext cx="7533732"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32" name="Dikdörtgen 31"/>
          <p:cNvSpPr/>
          <p:nvPr/>
        </p:nvSpPr>
        <p:spPr>
          <a:xfrm>
            <a:off x="2489853" y="4057291"/>
            <a:ext cx="7533732"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33" name="Dikdörtgen 32"/>
          <p:cNvSpPr/>
          <p:nvPr/>
        </p:nvSpPr>
        <p:spPr>
          <a:xfrm>
            <a:off x="2489853" y="4485035"/>
            <a:ext cx="7533732"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34" name="Dikdörtgen 33"/>
          <p:cNvSpPr/>
          <p:nvPr/>
        </p:nvSpPr>
        <p:spPr>
          <a:xfrm>
            <a:off x="2489853" y="4913752"/>
            <a:ext cx="7533732"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35" name="Dikdörtgen 34"/>
          <p:cNvSpPr/>
          <p:nvPr/>
        </p:nvSpPr>
        <p:spPr>
          <a:xfrm>
            <a:off x="2489853" y="5334343"/>
            <a:ext cx="7533732"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36" name="Dikdörtgen 35"/>
          <p:cNvSpPr/>
          <p:nvPr/>
        </p:nvSpPr>
        <p:spPr>
          <a:xfrm>
            <a:off x="2489853" y="5725427"/>
            <a:ext cx="7533732"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3" name="Dikdörtgen 2"/>
          <p:cNvSpPr/>
          <p:nvPr/>
        </p:nvSpPr>
        <p:spPr>
          <a:xfrm>
            <a:off x="2489853" y="1085119"/>
            <a:ext cx="7533732"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400" b="1" noProof="0" dirty="0" smtClean="0">
                <a:solidFill>
                  <a:prstClr val="black"/>
                </a:solidFill>
                <a:latin typeface="Calibri"/>
              </a:rPr>
              <a:t>2019 YILI </a:t>
            </a:r>
            <a:r>
              <a:rPr lang="tr-TR" sz="2400" b="1" noProof="0" dirty="0" smtClean="0">
                <a:solidFill>
                  <a:prstClr val="black"/>
                </a:solidFill>
                <a:latin typeface="Calibri"/>
              </a:rPr>
              <a:t>HEDEFLERİ</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20" name="Metin kutusu 19"/>
          <p:cNvSpPr txBox="1"/>
          <p:nvPr/>
        </p:nvSpPr>
        <p:spPr>
          <a:xfrm>
            <a:off x="2489854" y="1037811"/>
            <a:ext cx="7889966" cy="369332"/>
          </a:xfrm>
          <a:prstGeom prst="rect">
            <a:avLst/>
          </a:prstGeom>
          <a:noFill/>
        </p:spPr>
        <p:txBody>
          <a:bodyPr wrap="square" rtlCol="0">
            <a:spAutoFit/>
          </a:bodyPr>
          <a:lstStyle/>
          <a:p>
            <a:r>
              <a:rPr lang="tr-TR" b="1" dirty="0" smtClean="0"/>
              <a:t>Sistem Odası – Faz-2				</a:t>
            </a:r>
            <a:r>
              <a:rPr lang="tr-TR" b="1" dirty="0" smtClean="0"/>
              <a:t>:</a:t>
            </a:r>
            <a:endParaRPr lang="tr-TR" b="1" dirty="0"/>
          </a:p>
        </p:txBody>
      </p:sp>
      <p:sp>
        <p:nvSpPr>
          <p:cNvPr id="21" name="Metin kutusu 20"/>
          <p:cNvSpPr txBox="1"/>
          <p:nvPr/>
        </p:nvSpPr>
        <p:spPr>
          <a:xfrm>
            <a:off x="2489854" y="1469735"/>
            <a:ext cx="7889966" cy="369332"/>
          </a:xfrm>
          <a:prstGeom prst="rect">
            <a:avLst/>
          </a:prstGeom>
          <a:noFill/>
        </p:spPr>
        <p:txBody>
          <a:bodyPr wrap="square" rtlCol="0">
            <a:spAutoFit/>
          </a:bodyPr>
          <a:lstStyle/>
          <a:p>
            <a:r>
              <a:rPr lang="tr-TR" b="1" dirty="0" smtClean="0"/>
              <a:t>Güvenlik Duvarı					</a:t>
            </a:r>
            <a:r>
              <a:rPr lang="tr-TR" b="1" dirty="0" smtClean="0"/>
              <a:t>:</a:t>
            </a:r>
            <a:endParaRPr lang="tr-TR" b="1" dirty="0"/>
          </a:p>
        </p:txBody>
      </p:sp>
      <p:sp>
        <p:nvSpPr>
          <p:cNvPr id="22" name="Metin kutusu 21"/>
          <p:cNvSpPr txBox="1"/>
          <p:nvPr/>
        </p:nvSpPr>
        <p:spPr>
          <a:xfrm>
            <a:off x="2489854" y="4455173"/>
            <a:ext cx="7889966" cy="369332"/>
          </a:xfrm>
          <a:prstGeom prst="rect">
            <a:avLst/>
          </a:prstGeom>
          <a:noFill/>
        </p:spPr>
        <p:txBody>
          <a:bodyPr wrap="square" rtlCol="0">
            <a:spAutoFit/>
          </a:bodyPr>
          <a:lstStyle/>
          <a:p>
            <a:r>
              <a:rPr lang="tr-TR" b="1" dirty="0"/>
              <a:t>Kullanıcı Kimlik Doğrulama Yönetimi </a:t>
            </a:r>
            <a:r>
              <a:rPr lang="tr-TR" b="1" dirty="0" smtClean="0"/>
              <a:t>	 		:    </a:t>
            </a:r>
            <a:endParaRPr lang="tr-TR" b="1" dirty="0"/>
          </a:p>
        </p:txBody>
      </p:sp>
      <p:sp>
        <p:nvSpPr>
          <p:cNvPr id="23" name="Metin kutusu 22"/>
          <p:cNvSpPr txBox="1"/>
          <p:nvPr/>
        </p:nvSpPr>
        <p:spPr>
          <a:xfrm>
            <a:off x="2489854" y="2751981"/>
            <a:ext cx="7889966" cy="369332"/>
          </a:xfrm>
          <a:prstGeom prst="rect">
            <a:avLst/>
          </a:prstGeom>
          <a:noFill/>
        </p:spPr>
        <p:txBody>
          <a:bodyPr wrap="square" rtlCol="0">
            <a:spAutoFit/>
          </a:bodyPr>
          <a:lstStyle/>
          <a:p>
            <a:r>
              <a:rPr lang="tr-TR" b="1" dirty="0" smtClean="0"/>
              <a:t>EBYS- Mobil İmza  Entegrasyonu			</a:t>
            </a:r>
            <a:r>
              <a:rPr lang="tr-TR" b="1" dirty="0" smtClean="0"/>
              <a:t>:</a:t>
            </a:r>
            <a:endParaRPr lang="tr-TR" b="1" dirty="0"/>
          </a:p>
        </p:txBody>
      </p:sp>
      <p:sp>
        <p:nvSpPr>
          <p:cNvPr id="24" name="Metin kutusu 23"/>
          <p:cNvSpPr txBox="1"/>
          <p:nvPr/>
        </p:nvSpPr>
        <p:spPr>
          <a:xfrm>
            <a:off x="2489854" y="1900385"/>
            <a:ext cx="7889966" cy="369332"/>
          </a:xfrm>
          <a:prstGeom prst="rect">
            <a:avLst/>
          </a:prstGeom>
          <a:noFill/>
        </p:spPr>
        <p:txBody>
          <a:bodyPr wrap="square" rtlCol="0">
            <a:spAutoFit/>
          </a:bodyPr>
          <a:lstStyle/>
          <a:p>
            <a:r>
              <a:rPr lang="tr-TR" b="1" dirty="0" smtClean="0"/>
              <a:t>27001 Bilgi Güvenliği Yönetim Sistemi</a:t>
            </a:r>
            <a:r>
              <a:rPr lang="tr-TR" b="1" dirty="0"/>
              <a:t> </a:t>
            </a:r>
            <a:r>
              <a:rPr lang="tr-TR" b="1" dirty="0" smtClean="0"/>
              <a:t>Süreci		</a:t>
            </a:r>
            <a:r>
              <a:rPr lang="tr-TR" b="1" dirty="0" smtClean="0"/>
              <a:t>:</a:t>
            </a:r>
            <a:endParaRPr lang="tr-TR" b="1" dirty="0"/>
          </a:p>
        </p:txBody>
      </p:sp>
      <p:sp>
        <p:nvSpPr>
          <p:cNvPr id="25" name="Metin kutusu 24"/>
          <p:cNvSpPr txBox="1"/>
          <p:nvPr/>
        </p:nvSpPr>
        <p:spPr>
          <a:xfrm>
            <a:off x="2489854" y="4029375"/>
            <a:ext cx="7889966" cy="369332"/>
          </a:xfrm>
          <a:prstGeom prst="rect">
            <a:avLst/>
          </a:prstGeom>
          <a:noFill/>
        </p:spPr>
        <p:txBody>
          <a:bodyPr wrap="square" rtlCol="0">
            <a:spAutoFit/>
          </a:bodyPr>
          <a:lstStyle/>
          <a:p>
            <a:r>
              <a:rPr lang="tr-TR" b="1" dirty="0" smtClean="0"/>
              <a:t>Kişisel Verileri Koruma Kanunu (KVKK)			:    </a:t>
            </a:r>
            <a:endParaRPr lang="tr-TR" b="1" dirty="0"/>
          </a:p>
        </p:txBody>
      </p:sp>
      <p:sp>
        <p:nvSpPr>
          <p:cNvPr id="27" name="Metin kutusu 26"/>
          <p:cNvSpPr txBox="1"/>
          <p:nvPr/>
        </p:nvSpPr>
        <p:spPr>
          <a:xfrm>
            <a:off x="2489854" y="2326183"/>
            <a:ext cx="7889966" cy="369332"/>
          </a:xfrm>
          <a:prstGeom prst="rect">
            <a:avLst/>
          </a:prstGeom>
          <a:noFill/>
        </p:spPr>
        <p:txBody>
          <a:bodyPr wrap="square" rtlCol="0">
            <a:spAutoFit/>
          </a:bodyPr>
          <a:lstStyle/>
          <a:p>
            <a:r>
              <a:rPr lang="tr-TR" b="1" dirty="0" smtClean="0"/>
              <a:t>Analog Güvenlik Kamera  Dönüşümleri 		</a:t>
            </a:r>
            <a:r>
              <a:rPr lang="tr-TR" b="1" dirty="0" smtClean="0"/>
              <a:t>:</a:t>
            </a:r>
            <a:endParaRPr lang="tr-TR" b="1" dirty="0"/>
          </a:p>
        </p:txBody>
      </p:sp>
      <p:sp>
        <p:nvSpPr>
          <p:cNvPr id="28" name="Metin kutusu 27"/>
          <p:cNvSpPr txBox="1"/>
          <p:nvPr/>
        </p:nvSpPr>
        <p:spPr>
          <a:xfrm>
            <a:off x="2489854" y="3177779"/>
            <a:ext cx="7889966" cy="369332"/>
          </a:xfrm>
          <a:prstGeom prst="rect">
            <a:avLst/>
          </a:prstGeom>
          <a:noFill/>
        </p:spPr>
        <p:txBody>
          <a:bodyPr wrap="square" rtlCol="0">
            <a:spAutoFit/>
          </a:bodyPr>
          <a:lstStyle/>
          <a:p>
            <a:r>
              <a:rPr lang="tr-TR" b="1" dirty="0" smtClean="0"/>
              <a:t>Turnike Geçiş ve Kontrol Sistemleri			</a:t>
            </a:r>
            <a:r>
              <a:rPr lang="tr-TR" b="1" dirty="0" smtClean="0"/>
              <a:t>:</a:t>
            </a:r>
            <a:endParaRPr lang="tr-TR" b="1" dirty="0"/>
          </a:p>
        </p:txBody>
      </p:sp>
      <p:sp>
        <p:nvSpPr>
          <p:cNvPr id="26" name="Metin kutusu 25"/>
          <p:cNvSpPr txBox="1"/>
          <p:nvPr/>
        </p:nvSpPr>
        <p:spPr>
          <a:xfrm>
            <a:off x="2489854" y="4880971"/>
            <a:ext cx="7889966" cy="369332"/>
          </a:xfrm>
          <a:prstGeom prst="rect">
            <a:avLst/>
          </a:prstGeom>
          <a:noFill/>
        </p:spPr>
        <p:txBody>
          <a:bodyPr wrap="square" rtlCol="0">
            <a:spAutoFit/>
          </a:bodyPr>
          <a:lstStyle/>
          <a:p>
            <a:r>
              <a:rPr lang="tr-TR" b="1" dirty="0"/>
              <a:t>Erişim Denetimi Sunucudan Güvenli </a:t>
            </a:r>
            <a:r>
              <a:rPr lang="tr-TR" b="1" dirty="0" smtClean="0"/>
              <a:t>Baskı		:   </a:t>
            </a:r>
            <a:endParaRPr lang="tr-TR" b="1" dirty="0"/>
          </a:p>
        </p:txBody>
      </p:sp>
      <p:sp>
        <p:nvSpPr>
          <p:cNvPr id="12" name="Metin kutusu 11"/>
          <p:cNvSpPr txBox="1"/>
          <p:nvPr/>
        </p:nvSpPr>
        <p:spPr>
          <a:xfrm>
            <a:off x="2489854" y="3603577"/>
            <a:ext cx="7889966" cy="369332"/>
          </a:xfrm>
          <a:prstGeom prst="rect">
            <a:avLst/>
          </a:prstGeom>
          <a:noFill/>
        </p:spPr>
        <p:txBody>
          <a:bodyPr wrap="square" rtlCol="0">
            <a:spAutoFit/>
          </a:bodyPr>
          <a:lstStyle/>
          <a:p>
            <a:r>
              <a:rPr lang="tr-TR" b="1" dirty="0" smtClean="0"/>
              <a:t>Microsoft Ürün Lisansları				</a:t>
            </a:r>
            <a:r>
              <a:rPr lang="tr-TR" b="1" dirty="0" smtClean="0"/>
              <a:t>:</a:t>
            </a:r>
            <a:endParaRPr lang="tr-TR" b="1" dirty="0"/>
          </a:p>
        </p:txBody>
      </p:sp>
      <p:sp>
        <p:nvSpPr>
          <p:cNvPr id="13" name="Dikdörtgen 12"/>
          <p:cNvSpPr/>
          <p:nvPr/>
        </p:nvSpPr>
        <p:spPr>
          <a:xfrm>
            <a:off x="2489854" y="5297244"/>
            <a:ext cx="7889966" cy="369332"/>
          </a:xfrm>
          <a:prstGeom prst="rect">
            <a:avLst/>
          </a:prstGeom>
        </p:spPr>
        <p:txBody>
          <a:bodyPr wrap="square">
            <a:spAutoFit/>
          </a:bodyPr>
          <a:lstStyle/>
          <a:p>
            <a:r>
              <a:rPr lang="tr-TR" b="1" dirty="0" smtClean="0"/>
              <a:t>Web </a:t>
            </a:r>
            <a:r>
              <a:rPr lang="tr-TR" b="1" dirty="0"/>
              <a:t>Sitesinin</a:t>
            </a:r>
            <a:r>
              <a:rPr lang="tr-TR" b="1" dirty="0" smtClean="0"/>
              <a:t> </a:t>
            </a:r>
            <a:r>
              <a:rPr lang="tr-TR" b="1" dirty="0"/>
              <a:t>Görme</a:t>
            </a:r>
            <a:r>
              <a:rPr lang="tr-TR" b="1" dirty="0" smtClean="0"/>
              <a:t>  Engellilere Uygun Hale Getirilmesi	:    </a:t>
            </a:r>
            <a:endParaRPr lang="tr-TR" dirty="0"/>
          </a:p>
        </p:txBody>
      </p:sp>
      <p:sp>
        <p:nvSpPr>
          <p:cNvPr id="14" name="Dikdörtgen 13"/>
          <p:cNvSpPr/>
          <p:nvPr/>
        </p:nvSpPr>
        <p:spPr>
          <a:xfrm>
            <a:off x="2489853" y="5694467"/>
            <a:ext cx="7889967" cy="369332"/>
          </a:xfrm>
          <a:prstGeom prst="rect">
            <a:avLst/>
          </a:prstGeom>
        </p:spPr>
        <p:txBody>
          <a:bodyPr wrap="square">
            <a:spAutoFit/>
          </a:bodyPr>
          <a:lstStyle/>
          <a:p>
            <a:r>
              <a:rPr lang="tr-TR" b="1" dirty="0"/>
              <a:t>Akademik Personel Özgeçmişinin YÖKSİS ‘ten </a:t>
            </a:r>
            <a:r>
              <a:rPr lang="tr-TR" b="1" dirty="0" smtClean="0"/>
              <a:t>çekilmesi	:   </a:t>
            </a:r>
            <a:endParaRPr lang="tr-TR" b="1" dirty="0"/>
          </a:p>
        </p:txBody>
      </p:sp>
    </p:spTree>
    <p:extLst>
      <p:ext uri="{BB962C8B-B14F-4D97-AF65-F5344CB8AC3E}">
        <p14:creationId xmlns:p14="http://schemas.microsoft.com/office/powerpoint/2010/main" val="1160768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wipe(left)">
                                      <p:cBhvr>
                                        <p:cTn id="12" dur="500"/>
                                        <p:tgtEl>
                                          <p:spTgt spid="20"/>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wipe(left)">
                                      <p:cBhvr>
                                        <p:cTn id="20" dur="500"/>
                                        <p:tgtEl>
                                          <p:spTgt spid="21"/>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left)">
                                      <p:cBhvr>
                                        <p:cTn id="23" dur="500"/>
                                        <p:tgtEl>
                                          <p:spTgt spid="17"/>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left)">
                                      <p:cBhvr>
                                        <p:cTn id="28" dur="500"/>
                                        <p:tgtEl>
                                          <p:spTgt spid="24"/>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left)">
                                      <p:cBhvr>
                                        <p:cTn id="31" dur="500"/>
                                        <p:tgtEl>
                                          <p:spTgt spid="18"/>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wipe(left)">
                                      <p:cBhvr>
                                        <p:cTn id="36" dur="500"/>
                                        <p:tgtEl>
                                          <p:spTgt spid="27"/>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left)">
                                      <p:cBhvr>
                                        <p:cTn id="39" dur="500"/>
                                        <p:tgtEl>
                                          <p:spTgt spid="19"/>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grpId="0" nodeType="click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wipe(left)">
                                      <p:cBhvr>
                                        <p:cTn id="44" dur="500"/>
                                        <p:tgtEl>
                                          <p:spTgt spid="23"/>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left)">
                                      <p:cBhvr>
                                        <p:cTn id="47" dur="500"/>
                                        <p:tgtEl>
                                          <p:spTgt spid="29"/>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wipe(left)">
                                      <p:cBhvr>
                                        <p:cTn id="52" dur="500"/>
                                        <p:tgtEl>
                                          <p:spTgt spid="28"/>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wipe(left)">
                                      <p:cBhvr>
                                        <p:cTn id="55" dur="500"/>
                                        <p:tgtEl>
                                          <p:spTgt spid="30"/>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grpId="0" nodeType="click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wipe(left)">
                                      <p:cBhvr>
                                        <p:cTn id="60" dur="500"/>
                                        <p:tgtEl>
                                          <p:spTgt spid="12"/>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wipe(left)">
                                      <p:cBhvr>
                                        <p:cTn id="63" dur="500"/>
                                        <p:tgtEl>
                                          <p:spTgt spid="31"/>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8" fill="hold" grpId="0" nodeType="click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wipe(left)">
                                      <p:cBhvr>
                                        <p:cTn id="68" dur="500"/>
                                        <p:tgtEl>
                                          <p:spTgt spid="25"/>
                                        </p:tgtEl>
                                      </p:cBhvr>
                                    </p:animEffect>
                                  </p:childTnLst>
                                </p:cTn>
                              </p:par>
                              <p:par>
                                <p:cTn id="69" presetID="22" presetClass="entr" presetSubtype="8" fill="hold" grpId="0" nodeType="withEffect">
                                  <p:stCondLst>
                                    <p:cond delay="0"/>
                                  </p:stCondLst>
                                  <p:childTnLst>
                                    <p:set>
                                      <p:cBhvr>
                                        <p:cTn id="70" dur="1" fill="hold">
                                          <p:stCondLst>
                                            <p:cond delay="0"/>
                                          </p:stCondLst>
                                        </p:cTn>
                                        <p:tgtEl>
                                          <p:spTgt spid="32"/>
                                        </p:tgtEl>
                                        <p:attrNameLst>
                                          <p:attrName>style.visibility</p:attrName>
                                        </p:attrNameLst>
                                      </p:cBhvr>
                                      <p:to>
                                        <p:strVal val="visible"/>
                                      </p:to>
                                    </p:set>
                                    <p:animEffect transition="in" filter="wipe(left)">
                                      <p:cBhvr>
                                        <p:cTn id="71" dur="500"/>
                                        <p:tgtEl>
                                          <p:spTgt spid="32"/>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8" fill="hold" grpId="0" nodeType="click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wipe(left)">
                                      <p:cBhvr>
                                        <p:cTn id="76" dur="500"/>
                                        <p:tgtEl>
                                          <p:spTgt spid="22"/>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33"/>
                                        </p:tgtEl>
                                        <p:attrNameLst>
                                          <p:attrName>style.visibility</p:attrName>
                                        </p:attrNameLst>
                                      </p:cBhvr>
                                      <p:to>
                                        <p:strVal val="visible"/>
                                      </p:to>
                                    </p:set>
                                    <p:animEffect transition="in" filter="wipe(left)">
                                      <p:cBhvr>
                                        <p:cTn id="79" dur="500"/>
                                        <p:tgtEl>
                                          <p:spTgt spid="33"/>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8" fill="hold" grpId="0" nodeType="clickEffect">
                                  <p:stCondLst>
                                    <p:cond delay="0"/>
                                  </p:stCondLst>
                                  <p:childTnLst>
                                    <p:set>
                                      <p:cBhvr>
                                        <p:cTn id="83" dur="1" fill="hold">
                                          <p:stCondLst>
                                            <p:cond delay="0"/>
                                          </p:stCondLst>
                                        </p:cTn>
                                        <p:tgtEl>
                                          <p:spTgt spid="26"/>
                                        </p:tgtEl>
                                        <p:attrNameLst>
                                          <p:attrName>style.visibility</p:attrName>
                                        </p:attrNameLst>
                                      </p:cBhvr>
                                      <p:to>
                                        <p:strVal val="visible"/>
                                      </p:to>
                                    </p:set>
                                    <p:animEffect transition="in" filter="wipe(left)">
                                      <p:cBhvr>
                                        <p:cTn id="84" dur="500"/>
                                        <p:tgtEl>
                                          <p:spTgt spid="26"/>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wipe(left)">
                                      <p:cBhvr>
                                        <p:cTn id="87" dur="500"/>
                                        <p:tgtEl>
                                          <p:spTgt spid="34"/>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8" fill="hold" grpId="0" nodeType="clickEffect">
                                  <p:stCondLst>
                                    <p:cond delay="0"/>
                                  </p:stCondLst>
                                  <p:childTnLst>
                                    <p:set>
                                      <p:cBhvr>
                                        <p:cTn id="91" dur="1" fill="hold">
                                          <p:stCondLst>
                                            <p:cond delay="0"/>
                                          </p:stCondLst>
                                        </p:cTn>
                                        <p:tgtEl>
                                          <p:spTgt spid="13"/>
                                        </p:tgtEl>
                                        <p:attrNameLst>
                                          <p:attrName>style.visibility</p:attrName>
                                        </p:attrNameLst>
                                      </p:cBhvr>
                                      <p:to>
                                        <p:strVal val="visible"/>
                                      </p:to>
                                    </p:set>
                                    <p:animEffect transition="in" filter="wipe(left)">
                                      <p:cBhvr>
                                        <p:cTn id="92" dur="500"/>
                                        <p:tgtEl>
                                          <p:spTgt spid="13"/>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35"/>
                                        </p:tgtEl>
                                        <p:attrNameLst>
                                          <p:attrName>style.visibility</p:attrName>
                                        </p:attrNameLst>
                                      </p:cBhvr>
                                      <p:to>
                                        <p:strVal val="visible"/>
                                      </p:to>
                                    </p:set>
                                    <p:animEffect transition="in" filter="wipe(left)">
                                      <p:cBhvr>
                                        <p:cTn id="95" dur="500"/>
                                        <p:tgtEl>
                                          <p:spTgt spid="35"/>
                                        </p:tgtEl>
                                      </p:cBhvr>
                                    </p:animEffect>
                                  </p:childTnLst>
                                </p:cTn>
                              </p:par>
                            </p:childTnLst>
                          </p:cTn>
                        </p:par>
                      </p:childTnLst>
                    </p:cTn>
                  </p:par>
                  <p:par>
                    <p:cTn id="96" fill="hold">
                      <p:stCondLst>
                        <p:cond delay="indefinite"/>
                      </p:stCondLst>
                      <p:childTnLst>
                        <p:par>
                          <p:cTn id="97" fill="hold">
                            <p:stCondLst>
                              <p:cond delay="0"/>
                            </p:stCondLst>
                            <p:childTnLst>
                              <p:par>
                                <p:cTn id="98" presetID="22" presetClass="entr" presetSubtype="8" fill="hold" grpId="0" nodeType="clickEffect">
                                  <p:stCondLst>
                                    <p:cond delay="0"/>
                                  </p:stCondLst>
                                  <p:childTnLst>
                                    <p:set>
                                      <p:cBhvr>
                                        <p:cTn id="99" dur="1" fill="hold">
                                          <p:stCondLst>
                                            <p:cond delay="0"/>
                                          </p:stCondLst>
                                        </p:cTn>
                                        <p:tgtEl>
                                          <p:spTgt spid="14"/>
                                        </p:tgtEl>
                                        <p:attrNameLst>
                                          <p:attrName>style.visibility</p:attrName>
                                        </p:attrNameLst>
                                      </p:cBhvr>
                                      <p:to>
                                        <p:strVal val="visible"/>
                                      </p:to>
                                    </p:set>
                                    <p:animEffect transition="in" filter="wipe(left)">
                                      <p:cBhvr>
                                        <p:cTn id="100" dur="500"/>
                                        <p:tgtEl>
                                          <p:spTgt spid="14"/>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wipe(left)">
                                      <p:cBhvr>
                                        <p:cTn id="10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9" grpId="0" animBg="1"/>
      <p:bldP spid="30" grpId="0" animBg="1"/>
      <p:bldP spid="31" grpId="0" animBg="1"/>
      <p:bldP spid="32" grpId="0" animBg="1"/>
      <p:bldP spid="33" grpId="0" animBg="1"/>
      <p:bldP spid="34" grpId="0" animBg="1"/>
      <p:bldP spid="35" grpId="0" animBg="1"/>
      <p:bldP spid="36" grpId="0" animBg="1"/>
      <p:bldP spid="3" grpId="0" animBg="1"/>
      <p:bldP spid="2" grpId="0"/>
      <p:bldP spid="20" grpId="0"/>
      <p:bldP spid="21" grpId="0"/>
      <p:bldP spid="22" grpId="0"/>
      <p:bldP spid="23" grpId="0"/>
      <p:bldP spid="24" grpId="0"/>
      <p:bldP spid="25" grpId="0"/>
      <p:bldP spid="27" grpId="0"/>
      <p:bldP spid="28" grpId="0"/>
      <p:bldP spid="26" grpId="0"/>
      <p:bldP spid="12" grpId="0"/>
      <p:bldP spid="13" grpId="0"/>
      <p:bldP spid="1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04658" y="2589450"/>
            <a:ext cx="5735786" cy="2059813"/>
          </a:xfrm>
          <a:prstGeom prst="rect">
            <a:avLst/>
          </a:prstGeom>
        </p:spPr>
      </p:pic>
      <p:sp>
        <p:nvSpPr>
          <p:cNvPr id="3" name="Metin kutusu 2"/>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400" b="1" noProof="0" dirty="0" smtClean="0">
                <a:solidFill>
                  <a:prstClr val="black"/>
                </a:solidFill>
                <a:latin typeface="Calibri"/>
              </a:rPr>
              <a:t>TEŞEKKÜRLER</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2" name="Metin kutusu 1"/>
          <p:cNvSpPr txBox="1"/>
          <p:nvPr/>
        </p:nvSpPr>
        <p:spPr>
          <a:xfrm>
            <a:off x="1981200" y="1481454"/>
            <a:ext cx="6560128" cy="369332"/>
          </a:xfrm>
          <a:prstGeom prst="rect">
            <a:avLst/>
          </a:prstGeom>
          <a:noFill/>
        </p:spPr>
        <p:txBody>
          <a:bodyPr wrap="square" rtlCol="0">
            <a:spAutoFit/>
          </a:bodyPr>
          <a:lstStyle/>
          <a:p>
            <a:r>
              <a:rPr lang="tr-TR" dirty="0" smtClean="0">
                <a:effectLst>
                  <a:outerShdw blurRad="38100" dist="38100" dir="2700000" algn="tl">
                    <a:srgbClr val="000000">
                      <a:alpha val="43137"/>
                    </a:srgbClr>
                  </a:outerShdw>
                </a:effectLst>
                <a:latin typeface="Arial Black" panose="020B0A04020102020204" pitchFamily="34" charset="0"/>
              </a:rPr>
              <a:t>Abdülkadir IŞIK</a:t>
            </a:r>
            <a:endParaRPr lang="tr-TR" dirty="0">
              <a:effectLst>
                <a:outerShdw blurRad="38100" dist="38100" dir="2700000" algn="tl">
                  <a:srgbClr val="000000">
                    <a:alpha val="43137"/>
                  </a:srgbClr>
                </a:outerShdw>
              </a:effectLst>
              <a:latin typeface="Arial Black" panose="020B0A04020102020204" pitchFamily="34" charset="0"/>
            </a:endParaRPr>
          </a:p>
        </p:txBody>
      </p:sp>
      <p:sp>
        <p:nvSpPr>
          <p:cNvPr id="5" name="Metin kutusu 4"/>
          <p:cNvSpPr txBox="1"/>
          <p:nvPr/>
        </p:nvSpPr>
        <p:spPr>
          <a:xfrm>
            <a:off x="1981200" y="1850786"/>
            <a:ext cx="6560128" cy="369332"/>
          </a:xfrm>
          <a:prstGeom prst="rect">
            <a:avLst/>
          </a:prstGeom>
          <a:noFill/>
        </p:spPr>
        <p:txBody>
          <a:bodyPr wrap="square" rtlCol="0">
            <a:spAutoFit/>
          </a:bodyPr>
          <a:lstStyle/>
          <a:p>
            <a:r>
              <a:rPr lang="tr-TR" b="1" dirty="0" smtClean="0"/>
              <a:t>Bilgi İşlem Daire Başkanı</a:t>
            </a:r>
            <a:endParaRPr lang="tr-TR" b="1" dirty="0"/>
          </a:p>
        </p:txBody>
      </p:sp>
    </p:spTree>
    <p:extLst>
      <p:ext uri="{BB962C8B-B14F-4D97-AF65-F5344CB8AC3E}">
        <p14:creationId xmlns:p14="http://schemas.microsoft.com/office/powerpoint/2010/main" val="2970953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7046</TotalTime>
  <Words>3587</Words>
  <Application>Microsoft Office PowerPoint</Application>
  <PresentationFormat>Geniş ekran</PresentationFormat>
  <Paragraphs>706</Paragraphs>
  <Slides>48</Slides>
  <Notes>0</Notes>
  <HiddenSlides>0</HiddenSlides>
  <MMClips>0</MMClips>
  <ScaleCrop>false</ScaleCrop>
  <HeadingPairs>
    <vt:vector size="6" baseType="variant">
      <vt:variant>
        <vt:lpstr>Kullanılan Yazı Tipleri</vt:lpstr>
      </vt:variant>
      <vt:variant>
        <vt:i4>9</vt:i4>
      </vt:variant>
      <vt:variant>
        <vt:lpstr>Tema</vt:lpstr>
      </vt:variant>
      <vt:variant>
        <vt:i4>1</vt:i4>
      </vt:variant>
      <vt:variant>
        <vt:lpstr>Slayt Başlıkları</vt:lpstr>
      </vt:variant>
      <vt:variant>
        <vt:i4>48</vt:i4>
      </vt:variant>
    </vt:vector>
  </HeadingPairs>
  <TitlesOfParts>
    <vt:vector size="58" baseType="lpstr">
      <vt:lpstr>Arial</vt:lpstr>
      <vt:lpstr>Arial Black</vt:lpstr>
      <vt:lpstr>Calibri</vt:lpstr>
      <vt:lpstr>Calibri Light</vt:lpstr>
      <vt:lpstr>ITCCharterCom-BlackItalic</vt:lpstr>
      <vt:lpstr>Montserrat Alternates</vt:lpstr>
      <vt:lpstr>Tahoma</vt:lpstr>
      <vt:lpstr>Times New Roman</vt:lpstr>
      <vt:lpstr>Wingdings</vt:lpstr>
      <vt:lpstr>Office Teması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Edip Ertaş</cp:lastModifiedBy>
  <cp:revision>520</cp:revision>
  <dcterms:created xsi:type="dcterms:W3CDTF">2018-02-07T07:43:50Z</dcterms:created>
  <dcterms:modified xsi:type="dcterms:W3CDTF">2019-05-13T10:36:04Z</dcterms:modified>
</cp:coreProperties>
</file>