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gif" ContentType="image/gif"/>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432" r:id="rId3"/>
    <p:sldId id="433" r:id="rId4"/>
    <p:sldId id="447" r:id="rId5"/>
    <p:sldId id="448" r:id="rId6"/>
    <p:sldId id="449" r:id="rId7"/>
    <p:sldId id="453" r:id="rId8"/>
    <p:sldId id="385" r:id="rId9"/>
    <p:sldId id="386" r:id="rId10"/>
    <p:sldId id="396" r:id="rId11"/>
    <p:sldId id="417" r:id="rId12"/>
    <p:sldId id="413" r:id="rId13"/>
    <p:sldId id="395" r:id="rId14"/>
    <p:sldId id="438" r:id="rId15"/>
    <p:sldId id="391" r:id="rId16"/>
    <p:sldId id="398" r:id="rId17"/>
    <p:sldId id="434" r:id="rId18"/>
    <p:sldId id="443" r:id="rId19"/>
    <p:sldId id="444" r:id="rId20"/>
    <p:sldId id="445" r:id="rId21"/>
    <p:sldId id="435" r:id="rId22"/>
    <p:sldId id="440" r:id="rId23"/>
    <p:sldId id="402" r:id="rId24"/>
    <p:sldId id="405" r:id="rId25"/>
    <p:sldId id="442" r:id="rId26"/>
    <p:sldId id="414" r:id="rId27"/>
    <p:sldId id="418" r:id="rId28"/>
    <p:sldId id="399" r:id="rId29"/>
    <p:sldId id="454" r:id="rId30"/>
    <p:sldId id="455" r:id="rId31"/>
    <p:sldId id="425" r:id="rId32"/>
    <p:sldId id="441" r:id="rId33"/>
    <p:sldId id="420" r:id="rId34"/>
    <p:sldId id="429" r:id="rId35"/>
    <p:sldId id="403" r:id="rId36"/>
    <p:sldId id="422" r:id="rId37"/>
    <p:sldId id="416" r:id="rId38"/>
    <p:sldId id="426" r:id="rId39"/>
    <p:sldId id="427" r:id="rId40"/>
    <p:sldId id="394" r:id="rId41"/>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81A736"/>
    <a:srgbClr val="85AB3A"/>
    <a:srgbClr val="88AE3D"/>
    <a:srgbClr val="85AC3A"/>
    <a:srgbClr val="80A635"/>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5" d="100"/>
          <a:sy n="115" d="100"/>
        </p:scale>
        <p:origin x="372"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0"/>
      <c:rotY val="0"/>
      <c:depthPercent val="60"/>
      <c:rAngAx val="0"/>
      <c:perspective val="100"/>
    </c:view3D>
    <c:floor>
      <c:thickness val="0"/>
      <c:spPr>
        <a:solidFill>
          <a:schemeClr val="lt1">
            <a:lumMod val="95000"/>
          </a:schemeClr>
        </a:solid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Sayfa1!$B$1</c:f>
              <c:strCache>
                <c:ptCount val="1"/>
                <c:pt idx="0">
                  <c:v>2016</c:v>
                </c:pt>
              </c:strCache>
            </c:strRef>
          </c:tx>
          <c:spPr>
            <a:solidFill>
              <a:schemeClr val="accent1">
                <a:alpha val="85000"/>
              </a:schemeClr>
            </a:solidFill>
            <a:ln w="9525" cap="flat" cmpd="sng" algn="ctr">
              <a:solidFill>
                <a:schemeClr val="accent1">
                  <a:lumMod val="75000"/>
                </a:schemeClr>
              </a:solidFill>
              <a:round/>
            </a:ln>
            <a:effectLst/>
            <a:sp3d contourW="9525">
              <a:contourClr>
                <a:schemeClr val="accent1">
                  <a:lumMod val="75000"/>
                </a:schemeClr>
              </a:contourClr>
            </a:sp3d>
          </c:spPr>
          <c:invertIfNegative val="0"/>
          <c:dLbls>
            <c:dLbl>
              <c:idx val="0"/>
              <c:layout>
                <c:manualLayout>
                  <c:x val="3.7216729630039504E-2"/>
                  <c:y val="-4.1232643766690696E-2"/>
                </c:manualLayout>
              </c:layout>
              <c:showLegendKey val="1"/>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5-BC0E-420B-B2A7-3DB36CD1E3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1"/>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Sayfa1!$B$2</c:f>
              <c:numCache>
                <c:formatCode>General</c:formatCode>
                <c:ptCount val="1"/>
                <c:pt idx="0">
                  <c:v>1502</c:v>
                </c:pt>
              </c:numCache>
            </c:numRef>
          </c:val>
          <c:extLst>
            <c:ext xmlns:c16="http://schemas.microsoft.com/office/drawing/2014/chart" uri="{C3380CC4-5D6E-409C-BE32-E72D297353CC}">
              <c16:uniqueId val="{00000000-BC0E-420B-B2A7-3DB36CD1E38A}"/>
            </c:ext>
          </c:extLst>
        </c:ser>
        <c:ser>
          <c:idx val="1"/>
          <c:order val="1"/>
          <c:tx>
            <c:strRef>
              <c:f>Sayfa1!$C$1</c:f>
              <c:strCache>
                <c:ptCount val="1"/>
                <c:pt idx="0">
                  <c:v>2017</c:v>
                </c:pt>
              </c:strCache>
            </c:strRef>
          </c:tx>
          <c:spPr>
            <a:solidFill>
              <a:schemeClr val="accent2">
                <a:alpha val="85000"/>
              </a:schemeClr>
            </a:solidFill>
            <a:ln w="9525" cap="flat" cmpd="sng" algn="ctr">
              <a:solidFill>
                <a:schemeClr val="accent2">
                  <a:lumMod val="75000"/>
                </a:schemeClr>
              </a:solidFill>
              <a:round/>
            </a:ln>
            <a:effectLst/>
            <a:sp3d contourW="9525">
              <a:contourClr>
                <a:schemeClr val="accent2">
                  <a:lumMod val="75000"/>
                </a:schemeClr>
              </a:contourClr>
            </a:sp3d>
          </c:spPr>
          <c:invertIfNegative val="0"/>
          <c:dLbls>
            <c:dLbl>
              <c:idx val="0"/>
              <c:layout>
                <c:manualLayout>
                  <c:x val="2.5765428205412003E-2"/>
                  <c:y val="-4.1232643766690669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4-BC0E-420B-B2A7-3DB36CD1E3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Sayfa1!$C$2</c:f>
              <c:numCache>
                <c:formatCode>General</c:formatCode>
                <c:ptCount val="1"/>
                <c:pt idx="0">
                  <c:v>1210</c:v>
                </c:pt>
              </c:numCache>
            </c:numRef>
          </c:val>
          <c:extLst>
            <c:ext xmlns:c16="http://schemas.microsoft.com/office/drawing/2014/chart" uri="{C3380CC4-5D6E-409C-BE32-E72D297353CC}">
              <c16:uniqueId val="{00000001-BC0E-420B-B2A7-3DB36CD1E38A}"/>
            </c:ext>
          </c:extLst>
        </c:ser>
        <c:ser>
          <c:idx val="2"/>
          <c:order val="2"/>
          <c:tx>
            <c:strRef>
              <c:f>Sayfa1!$D$1</c:f>
              <c:strCache>
                <c:ptCount val="1"/>
                <c:pt idx="0">
                  <c:v>2018</c:v>
                </c:pt>
              </c:strCache>
            </c:strRef>
          </c:tx>
          <c:spPr>
            <a:solidFill>
              <a:schemeClr val="accent3">
                <a:alpha val="85000"/>
              </a:schemeClr>
            </a:solidFill>
            <a:ln w="9525" cap="flat" cmpd="sng" algn="ctr">
              <a:solidFill>
                <a:schemeClr val="accent3">
                  <a:lumMod val="75000"/>
                </a:schemeClr>
              </a:solidFill>
              <a:round/>
            </a:ln>
            <a:effectLst/>
            <a:sp3d contourW="9525">
              <a:contourClr>
                <a:schemeClr val="accent3">
                  <a:lumMod val="75000"/>
                </a:schemeClr>
              </a:contourClr>
            </a:sp3d>
          </c:spPr>
          <c:invertIfNegative val="0"/>
          <c:dLbls>
            <c:dLbl>
              <c:idx val="0"/>
              <c:layout>
                <c:manualLayout>
                  <c:x val="3.4353904273882671E-2"/>
                  <c:y val="-4.4404385594897643E-2"/>
                </c:manualLayout>
              </c:layout>
              <c:showLegendKey val="0"/>
              <c:showVal val="1"/>
              <c:showCatName val="0"/>
              <c:showSerName val="0"/>
              <c:showPercent val="0"/>
              <c:showBubbleSize val="0"/>
              <c:extLst>
                <c:ext xmlns:c15="http://schemas.microsoft.com/office/drawing/2012/chart" uri="{CE6537A1-D6FC-4f65-9D91-7224C49458BB}">
                  <c15:layout/>
                </c:ext>
                <c:ext xmlns:c16="http://schemas.microsoft.com/office/drawing/2014/chart" uri="{C3380CC4-5D6E-409C-BE32-E72D297353CC}">
                  <c16:uniqueId val="{00000003-BC0E-420B-B2A7-3DB36CD1E38A}"/>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Sayfa1!$D$2</c:f>
              <c:numCache>
                <c:formatCode>General</c:formatCode>
                <c:ptCount val="1"/>
                <c:pt idx="0">
                  <c:v>1645</c:v>
                </c:pt>
              </c:numCache>
            </c:numRef>
          </c:val>
          <c:extLst>
            <c:ext xmlns:c16="http://schemas.microsoft.com/office/drawing/2014/chart" uri="{C3380CC4-5D6E-409C-BE32-E72D297353CC}">
              <c16:uniqueId val="{00000002-BC0E-420B-B2A7-3DB36CD1E38A}"/>
            </c:ext>
          </c:extLst>
        </c:ser>
        <c:ser>
          <c:idx val="3"/>
          <c:order val="3"/>
          <c:tx>
            <c:strRef>
              <c:f>Sayfa1!$E$1</c:f>
              <c:strCache>
                <c:ptCount val="1"/>
                <c:pt idx="0">
                  <c:v>2019</c:v>
                </c:pt>
              </c:strCache>
            </c:strRef>
          </c:tx>
          <c:spPr>
            <a:solidFill>
              <a:schemeClr val="accent4">
                <a:alpha val="85000"/>
              </a:schemeClr>
            </a:solidFill>
            <a:ln w="9525" cap="flat" cmpd="sng" algn="ctr">
              <a:solidFill>
                <a:schemeClr val="accent4">
                  <a:lumMod val="75000"/>
                </a:schemeClr>
              </a:solidFill>
              <a:round/>
            </a:ln>
            <a:effectLst/>
            <a:sp3d contourW="9525">
              <a:contourClr>
                <a:schemeClr val="accent4">
                  <a:lumMod val="7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dk1">
                        <a:lumMod val="75000"/>
                        <a:lumOff val="25000"/>
                      </a:schemeClr>
                    </a:solidFill>
                    <a:latin typeface="+mn-lt"/>
                    <a:ea typeface="+mn-ea"/>
                    <a:cs typeface="+mn-cs"/>
                  </a:defRPr>
                </a:pPr>
                <a:endParaRPr lang="tr-TR"/>
              </a:p>
            </c:txPr>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dk1">
                          <a:lumMod val="50000"/>
                          <a:lumOff val="50000"/>
                        </a:schemeClr>
                      </a:solidFill>
                    </a:ln>
                    <a:effectLst/>
                  </c:spPr>
                </c15:leaderLines>
              </c:ext>
            </c:extLst>
          </c:dLbls>
          <c:cat>
            <c:strRef>
              <c:f>Sayfa1!$A$2</c:f>
              <c:strCache>
                <c:ptCount val="1"/>
                <c:pt idx="0">
                  <c:v>Teknik Destek Sayısı</c:v>
                </c:pt>
              </c:strCache>
            </c:strRef>
          </c:cat>
          <c:val>
            <c:numRef>
              <c:f>Sayfa1!$E$2</c:f>
              <c:numCache>
                <c:formatCode>General</c:formatCode>
                <c:ptCount val="1"/>
                <c:pt idx="0">
                  <c:v>1616</c:v>
                </c:pt>
              </c:numCache>
            </c:numRef>
          </c:val>
          <c:extLst>
            <c:ext xmlns:c16="http://schemas.microsoft.com/office/drawing/2014/chart" uri="{C3380CC4-5D6E-409C-BE32-E72D297353CC}">
              <c16:uniqueId val="{00000000-1ED9-4284-B787-7DE9937E98BA}"/>
            </c:ext>
          </c:extLst>
        </c:ser>
        <c:dLbls>
          <c:showLegendKey val="0"/>
          <c:showVal val="1"/>
          <c:showCatName val="0"/>
          <c:showSerName val="0"/>
          <c:showPercent val="0"/>
          <c:showBubbleSize val="0"/>
        </c:dLbls>
        <c:gapWidth val="65"/>
        <c:shape val="box"/>
        <c:axId val="878158960"/>
        <c:axId val="878162288"/>
        <c:axId val="0"/>
      </c:bar3DChart>
      <c:catAx>
        <c:axId val="878158960"/>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tr-TR"/>
          </a:p>
        </c:txPr>
        <c:crossAx val="878162288"/>
        <c:crosses val="autoZero"/>
        <c:auto val="1"/>
        <c:lblAlgn val="ctr"/>
        <c:lblOffset val="100"/>
        <c:noMultiLvlLbl val="0"/>
      </c:catAx>
      <c:valAx>
        <c:axId val="878162288"/>
        <c:scaling>
          <c:orientation val="minMax"/>
        </c:scaling>
        <c:delete val="0"/>
        <c:axPos val="l"/>
        <c:majorGridlines>
          <c:spPr>
            <a:ln w="9525" cap="flat" cmpd="sng" algn="ctr">
              <a:solidFill>
                <a:schemeClr val="dk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tr-TR"/>
          </a:p>
        </c:txPr>
        <c:crossAx val="878158960"/>
        <c:crosses val="autoZero"/>
        <c:crossBetween val="between"/>
      </c:valAx>
      <c:spPr>
        <a:noFill/>
        <a:ln>
          <a:noFill/>
        </a:ln>
        <a:effectLst/>
      </c:spPr>
    </c:plotArea>
    <c:legend>
      <c:legendPos val="b"/>
      <c:layout/>
      <c:overlay val="0"/>
      <c:spPr>
        <a:solidFill>
          <a:schemeClr val="lt1">
            <a:lumMod val="95000"/>
            <a:alpha val="39000"/>
          </a:schemeClr>
        </a:solidFill>
        <a:ln>
          <a:noFill/>
        </a:ln>
        <a:effectLst/>
      </c:spPr>
      <c:txPr>
        <a:bodyPr rot="0" spcFirstLastPara="1" vertOverflow="ellipsis" vert="horz" wrap="square" anchor="ctr" anchorCtr="1"/>
        <a:lstStyle/>
        <a:p>
          <a:pPr>
            <a:defRPr sz="1197" b="0" i="0" u="none" strike="noStrike" kern="1200" baseline="0">
              <a:solidFill>
                <a:schemeClr val="dk1">
                  <a:lumMod val="75000"/>
                  <a:lumOff val="25000"/>
                </a:schemeClr>
              </a:solidFill>
              <a:latin typeface="+mn-lt"/>
              <a:ea typeface="+mn-ea"/>
              <a:cs typeface="+mn-cs"/>
            </a:defRPr>
          </a:pPr>
          <a:endParaRPr lang="tr-TR"/>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tr-TR"/>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Sayfa1!$B$1</c:f>
              <c:strCache>
                <c:ptCount val="1"/>
                <c:pt idx="0">
                  <c:v>2016</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Sayfa1!$A$2:$A$10</c:f>
              <c:strCache>
                <c:ptCount val="9"/>
                <c:pt idx="0">
                  <c:v>Mehmet Aktuğ</c:v>
                </c:pt>
                <c:pt idx="1">
                  <c:v>Yıldıırım Soylu</c:v>
                </c:pt>
                <c:pt idx="2">
                  <c:v>Bilal Koç</c:v>
                </c:pt>
                <c:pt idx="3">
                  <c:v>Bedrettin Toprak</c:v>
                </c:pt>
                <c:pt idx="4">
                  <c:v>Hayrettin Toprak</c:v>
                </c:pt>
                <c:pt idx="5">
                  <c:v>Sema Ayaz</c:v>
                </c:pt>
                <c:pt idx="6">
                  <c:v>Nurullah Nergiz</c:v>
                </c:pt>
                <c:pt idx="7">
                  <c:v>Burhan Özdemir</c:v>
                </c:pt>
                <c:pt idx="8">
                  <c:v>Ayhan Talay</c:v>
                </c:pt>
              </c:strCache>
            </c:strRef>
          </c:cat>
          <c:val>
            <c:numRef>
              <c:f>Sayfa1!$B$2:$B$10</c:f>
              <c:numCache>
                <c:formatCode>General</c:formatCode>
                <c:ptCount val="9"/>
                <c:pt idx="0">
                  <c:v>65</c:v>
                </c:pt>
                <c:pt idx="1">
                  <c:v>1</c:v>
                </c:pt>
                <c:pt idx="2">
                  <c:v>358</c:v>
                </c:pt>
                <c:pt idx="3">
                  <c:v>255</c:v>
                </c:pt>
                <c:pt idx="4">
                  <c:v>263</c:v>
                </c:pt>
                <c:pt idx="5">
                  <c:v>83</c:v>
                </c:pt>
                <c:pt idx="6">
                  <c:v>38</c:v>
                </c:pt>
                <c:pt idx="7">
                  <c:v>61</c:v>
                </c:pt>
                <c:pt idx="8">
                  <c:v>189</c:v>
                </c:pt>
              </c:numCache>
            </c:numRef>
          </c:val>
          <c:extLst>
            <c:ext xmlns:c16="http://schemas.microsoft.com/office/drawing/2014/chart" uri="{C3380CC4-5D6E-409C-BE32-E72D297353CC}">
              <c16:uniqueId val="{00000000-4B8A-428D-8934-CF413A2B239E}"/>
            </c:ext>
          </c:extLst>
        </c:ser>
        <c:ser>
          <c:idx val="1"/>
          <c:order val="1"/>
          <c:tx>
            <c:strRef>
              <c:f>Sayfa1!$C$1</c:f>
              <c:strCache>
                <c:ptCount val="1"/>
                <c:pt idx="0">
                  <c:v>2017</c:v>
                </c:pt>
              </c:strCache>
            </c:strRef>
          </c:tx>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Sayfa1!$A$2:$A$10</c:f>
              <c:strCache>
                <c:ptCount val="9"/>
                <c:pt idx="0">
                  <c:v>Mehmet Aktuğ</c:v>
                </c:pt>
                <c:pt idx="1">
                  <c:v>Yıldıırım Soylu</c:v>
                </c:pt>
                <c:pt idx="2">
                  <c:v>Bilal Koç</c:v>
                </c:pt>
                <c:pt idx="3">
                  <c:v>Bedrettin Toprak</c:v>
                </c:pt>
                <c:pt idx="4">
                  <c:v>Hayrettin Toprak</c:v>
                </c:pt>
                <c:pt idx="5">
                  <c:v>Sema Ayaz</c:v>
                </c:pt>
                <c:pt idx="6">
                  <c:v>Nurullah Nergiz</c:v>
                </c:pt>
                <c:pt idx="7">
                  <c:v>Burhan Özdemir</c:v>
                </c:pt>
                <c:pt idx="8">
                  <c:v>Ayhan Talay</c:v>
                </c:pt>
              </c:strCache>
            </c:strRef>
          </c:cat>
          <c:val>
            <c:numRef>
              <c:f>Sayfa1!$C$2:$C$10</c:f>
              <c:numCache>
                <c:formatCode>General</c:formatCode>
                <c:ptCount val="9"/>
                <c:pt idx="0">
                  <c:v>69</c:v>
                </c:pt>
                <c:pt idx="1">
                  <c:v>80</c:v>
                </c:pt>
                <c:pt idx="2">
                  <c:v>414</c:v>
                </c:pt>
                <c:pt idx="3">
                  <c:v>186</c:v>
                </c:pt>
                <c:pt idx="4">
                  <c:v>203</c:v>
                </c:pt>
                <c:pt idx="5">
                  <c:v>78</c:v>
                </c:pt>
                <c:pt idx="6">
                  <c:v>10</c:v>
                </c:pt>
                <c:pt idx="7">
                  <c:v>70</c:v>
                </c:pt>
                <c:pt idx="8">
                  <c:v>48</c:v>
                </c:pt>
              </c:numCache>
            </c:numRef>
          </c:val>
          <c:extLst>
            <c:ext xmlns:c16="http://schemas.microsoft.com/office/drawing/2014/chart" uri="{C3380CC4-5D6E-409C-BE32-E72D297353CC}">
              <c16:uniqueId val="{00000001-4B8A-428D-8934-CF413A2B239E}"/>
            </c:ext>
          </c:extLst>
        </c:ser>
        <c:ser>
          <c:idx val="2"/>
          <c:order val="2"/>
          <c:tx>
            <c:strRef>
              <c:f>Sayfa1!$D$1</c:f>
              <c:strCache>
                <c:ptCount val="1"/>
                <c:pt idx="0">
                  <c:v>2018</c:v>
                </c:pt>
              </c:strCache>
            </c:strRef>
          </c:tx>
          <c:spPr>
            <a:gradFill rotWithShape="1">
              <a:gsLst>
                <a:gs pos="0">
                  <a:schemeClr val="accent3">
                    <a:lumMod val="110000"/>
                    <a:satMod val="105000"/>
                    <a:tint val="67000"/>
                  </a:schemeClr>
                </a:gs>
                <a:gs pos="50000">
                  <a:schemeClr val="accent3">
                    <a:lumMod val="105000"/>
                    <a:satMod val="103000"/>
                    <a:tint val="73000"/>
                  </a:schemeClr>
                </a:gs>
                <a:gs pos="100000">
                  <a:schemeClr val="accent3">
                    <a:lumMod val="105000"/>
                    <a:satMod val="109000"/>
                    <a:tint val="81000"/>
                  </a:schemeClr>
                </a:gs>
              </a:gsLst>
              <a:lin ang="5400000" scaled="0"/>
            </a:gradFill>
            <a:ln w="9525" cap="flat" cmpd="sng" algn="ctr">
              <a:solidFill>
                <a:schemeClr val="accent3">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Sayfa1!$A$2:$A$10</c:f>
              <c:strCache>
                <c:ptCount val="9"/>
                <c:pt idx="0">
                  <c:v>Mehmet Aktuğ</c:v>
                </c:pt>
                <c:pt idx="1">
                  <c:v>Yıldıırım Soylu</c:v>
                </c:pt>
                <c:pt idx="2">
                  <c:v>Bilal Koç</c:v>
                </c:pt>
                <c:pt idx="3">
                  <c:v>Bedrettin Toprak</c:v>
                </c:pt>
                <c:pt idx="4">
                  <c:v>Hayrettin Toprak</c:v>
                </c:pt>
                <c:pt idx="5">
                  <c:v>Sema Ayaz</c:v>
                </c:pt>
                <c:pt idx="6">
                  <c:v>Nurullah Nergiz</c:v>
                </c:pt>
                <c:pt idx="7">
                  <c:v>Burhan Özdemir</c:v>
                </c:pt>
                <c:pt idx="8">
                  <c:v>Ayhan Talay</c:v>
                </c:pt>
              </c:strCache>
            </c:strRef>
          </c:cat>
          <c:val>
            <c:numRef>
              <c:f>Sayfa1!$D$2:$D$10</c:f>
              <c:numCache>
                <c:formatCode>General</c:formatCode>
                <c:ptCount val="9"/>
                <c:pt idx="0">
                  <c:v>154</c:v>
                </c:pt>
                <c:pt idx="1">
                  <c:v>225</c:v>
                </c:pt>
                <c:pt idx="2">
                  <c:v>359</c:v>
                </c:pt>
                <c:pt idx="3">
                  <c:v>175</c:v>
                </c:pt>
                <c:pt idx="4">
                  <c:v>210</c:v>
                </c:pt>
                <c:pt idx="5">
                  <c:v>248</c:v>
                </c:pt>
                <c:pt idx="6">
                  <c:v>15</c:v>
                </c:pt>
                <c:pt idx="7">
                  <c:v>139</c:v>
                </c:pt>
                <c:pt idx="8">
                  <c:v>71</c:v>
                </c:pt>
              </c:numCache>
            </c:numRef>
          </c:val>
          <c:extLst>
            <c:ext xmlns:c16="http://schemas.microsoft.com/office/drawing/2014/chart" uri="{C3380CC4-5D6E-409C-BE32-E72D297353CC}">
              <c16:uniqueId val="{00000002-4B8A-428D-8934-CF413A2B239E}"/>
            </c:ext>
          </c:extLst>
        </c:ser>
        <c:ser>
          <c:idx val="3"/>
          <c:order val="3"/>
          <c:tx>
            <c:strRef>
              <c:f>Sayfa1!$E$1</c:f>
              <c:strCache>
                <c:ptCount val="1"/>
                <c:pt idx="0">
                  <c:v>2019</c:v>
                </c:pt>
              </c:strCache>
            </c:strRef>
          </c:tx>
          <c:spPr>
            <a:gradFill rotWithShape="1">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a:ln w="9525" cap="flat" cmpd="sng" algn="ctr">
              <a:solidFill>
                <a:schemeClr val="accent4">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50000"/>
                        <a:lumOff val="50000"/>
                      </a:schemeClr>
                    </a:solidFill>
                    <a:latin typeface="+mn-lt"/>
                    <a:ea typeface="+mn-ea"/>
                    <a:cs typeface="+mn-cs"/>
                  </a:defRPr>
                </a:pPr>
                <a:endParaRPr lang="tr-T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a:solidFill>
                        <a:schemeClr val="tx1">
                          <a:lumMod val="35000"/>
                          <a:lumOff val="65000"/>
                        </a:schemeClr>
                      </a:solidFill>
                    </a:ln>
                    <a:effectLst/>
                  </c:spPr>
                </c15:leaderLines>
              </c:ext>
            </c:extLst>
          </c:dLbls>
          <c:cat>
            <c:strRef>
              <c:f>Sayfa1!$A$2:$A$10</c:f>
              <c:strCache>
                <c:ptCount val="9"/>
                <c:pt idx="0">
                  <c:v>Mehmet Aktuğ</c:v>
                </c:pt>
                <c:pt idx="1">
                  <c:v>Yıldıırım Soylu</c:v>
                </c:pt>
                <c:pt idx="2">
                  <c:v>Bilal Koç</c:v>
                </c:pt>
                <c:pt idx="3">
                  <c:v>Bedrettin Toprak</c:v>
                </c:pt>
                <c:pt idx="4">
                  <c:v>Hayrettin Toprak</c:v>
                </c:pt>
                <c:pt idx="5">
                  <c:v>Sema Ayaz</c:v>
                </c:pt>
                <c:pt idx="6">
                  <c:v>Nurullah Nergiz</c:v>
                </c:pt>
                <c:pt idx="7">
                  <c:v>Burhan Özdemir</c:v>
                </c:pt>
                <c:pt idx="8">
                  <c:v>Ayhan Talay</c:v>
                </c:pt>
              </c:strCache>
            </c:strRef>
          </c:cat>
          <c:val>
            <c:numRef>
              <c:f>Sayfa1!$E$2:$E$10</c:f>
              <c:numCache>
                <c:formatCode>General</c:formatCode>
                <c:ptCount val="9"/>
                <c:pt idx="0">
                  <c:v>102</c:v>
                </c:pt>
                <c:pt idx="1">
                  <c:v>181</c:v>
                </c:pt>
                <c:pt idx="2">
                  <c:v>193</c:v>
                </c:pt>
                <c:pt idx="3">
                  <c:v>205</c:v>
                </c:pt>
                <c:pt idx="4">
                  <c:v>215</c:v>
                </c:pt>
                <c:pt idx="5">
                  <c:v>333</c:v>
                </c:pt>
                <c:pt idx="6">
                  <c:v>44</c:v>
                </c:pt>
                <c:pt idx="7">
                  <c:v>255</c:v>
                </c:pt>
                <c:pt idx="8">
                  <c:v>75</c:v>
                </c:pt>
              </c:numCache>
            </c:numRef>
          </c:val>
          <c:extLst>
            <c:ext xmlns:c16="http://schemas.microsoft.com/office/drawing/2014/chart" uri="{C3380CC4-5D6E-409C-BE32-E72D297353CC}">
              <c16:uniqueId val="{00000000-3A76-45CB-B498-13C8681DD221}"/>
            </c:ext>
          </c:extLst>
        </c:ser>
        <c:dLbls>
          <c:dLblPos val="outEnd"/>
          <c:showLegendKey val="0"/>
          <c:showVal val="1"/>
          <c:showCatName val="0"/>
          <c:showSerName val="0"/>
          <c:showPercent val="0"/>
          <c:showBubbleSize val="0"/>
        </c:dLbls>
        <c:gapWidth val="100"/>
        <c:axId val="966919792"/>
        <c:axId val="966920624"/>
      </c:barChart>
      <c:catAx>
        <c:axId val="966919792"/>
        <c:scaling>
          <c:orientation val="minMax"/>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tr-TR"/>
          </a:p>
        </c:txPr>
        <c:crossAx val="966920624"/>
        <c:crosses val="autoZero"/>
        <c:auto val="1"/>
        <c:lblAlgn val="ctr"/>
        <c:lblOffset val="100"/>
        <c:noMultiLvlLbl val="0"/>
      </c:catAx>
      <c:valAx>
        <c:axId val="966920624"/>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tr-TR"/>
          </a:p>
        </c:txPr>
        <c:crossAx val="966919792"/>
        <c:crosses val="autoZero"/>
        <c:crossBetween val="between"/>
      </c:valAx>
      <c:spPr>
        <a:noFill/>
        <a:ln>
          <a:noFill/>
        </a:ln>
        <a:effectLst/>
      </c:spPr>
    </c:plotArea>
    <c:legend>
      <c:legendPos val="r"/>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50000"/>
                  <a:lumOff val="50000"/>
                </a:schemeClr>
              </a:solidFill>
              <a:latin typeface="+mn-lt"/>
              <a:ea typeface="+mn-ea"/>
              <a:cs typeface="+mn-cs"/>
            </a:defRPr>
          </a:pPr>
          <a:endParaRPr lang="tr-TR"/>
        </a:p>
      </c:txPr>
    </c:legend>
    <c:plotVisOnly val="1"/>
    <c:dispBlanksAs val="gap"/>
    <c:showDLblsOverMax val="0"/>
  </c:chart>
  <c:spPr>
    <a:noFill/>
    <a:ln>
      <a:noFill/>
    </a:ln>
    <a:effectLst/>
  </c:spPr>
  <c:txPr>
    <a:bodyPr/>
    <a:lstStyle/>
    <a:p>
      <a:pPr>
        <a:defRPr/>
      </a:pPr>
      <a:endParaRPr lang="tr-TR"/>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8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dk1">
        <a:lumMod val="75000"/>
        <a:lumOff val="25000"/>
      </a:schemeClr>
    </cs:fontRef>
    <cs:defRPr sz="1197" kern="120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styleClr val="auto"/>
    </cs:lnRef>
    <cs:fillRef idx="0">
      <cs:styleClr val="auto"/>
    </cs:fillRef>
    <cs:effectRef idx="0"/>
    <cs:fontRef idx="minor">
      <a:schemeClr val="dk1"/>
    </cs:fontRef>
    <cs:spPr>
      <a:solidFill>
        <a:schemeClr val="phClr">
          <a:alpha val="85000"/>
        </a:schemeClr>
      </a:solidFill>
      <a:ln w="9525" cap="flat" cmpd="sng" algn="ctr">
        <a:solidFill>
          <a:schemeClr val="phClr">
            <a:lumMod val="75000"/>
          </a:schemeClr>
        </a:solidFill>
        <a:round/>
      </a:ln>
    </cs:spPr>
  </cs:dataPoint>
  <cs:dataPoint3D>
    <cs:lnRef idx="0">
      <cs:styleClr val="auto"/>
    </cs:lnRef>
    <cs:fillRef idx="0">
      <cs:styleClr val="auto"/>
    </cs:fillRef>
    <cs:effectRef idx="0">
      <cs:styleClr val="auto"/>
    </cs:effectRef>
    <cs:fontRef idx="minor">
      <a:schemeClr val="dk1"/>
    </cs:fontRef>
    <cs:spPr>
      <a:solidFill>
        <a:schemeClr val="phClr">
          <a:alpha val="85000"/>
        </a:schemeClr>
      </a:solidFill>
      <a:ln w="9525" cap="flat" cmpd="sng" algn="ctr">
        <a:solidFill>
          <a:schemeClr val="phClr">
            <a:lumMod val="75000"/>
          </a:schemeClr>
        </a:solidFill>
        <a:round/>
      </a:ln>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spPr>
      <a:solidFill>
        <a:schemeClr val="lt1">
          <a:lumMod val="95000"/>
        </a:schemeClr>
      </a:solidFill>
      <a:sp3d/>
    </cs:spPr>
  </cs:floor>
  <cs:gridlineMajor>
    <cs:lnRef idx="0"/>
    <cs:fillRef idx="0"/>
    <cs:effectRef idx="0"/>
    <cs:fontRef idx="minor">
      <a:schemeClr val="dk1"/>
    </cs:fontRef>
    <cs:spPr>
      <a:ln w="9525" cap="flat" cmpd="sng" algn="ctr">
        <a:solidFill>
          <a:schemeClr val="dk1">
            <a:lumMod val="15000"/>
            <a:lumOff val="85000"/>
          </a:schemeClr>
        </a:solidFill>
        <a:round/>
      </a:ln>
    </cs:spPr>
  </cs:gridlineMajor>
  <cs:gridlineMinor>
    <cs:lnRef idx="0"/>
    <cs:fillRef idx="0"/>
    <cs:effectRef idx="0"/>
    <cs:fontRef idx="minor">
      <a:schemeClr val="dk1"/>
    </cs:fontRef>
    <cs:spPr>
      <a:ln w="9525" cap="flat" cmpd="sng" algn="ctr">
        <a:solidFill>
          <a:schemeClr val="dk1">
            <a:lumMod val="5000"/>
            <a:lumOff val="95000"/>
          </a:schemeClr>
        </a:solidFill>
        <a:round/>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19">
  <cs:axisTitle>
    <cs:lnRef idx="0"/>
    <cs:fillRef idx="0"/>
    <cs:effectRef idx="0"/>
    <cs:fontRef idx="minor">
      <a:schemeClr val="tx1">
        <a:lumMod val="50000"/>
        <a:lumOff val="50000"/>
      </a:schemeClr>
    </cs:fontRef>
    <cs:defRPr sz="1197"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862"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1197"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1197" kern="1200"/>
  </cs:valueAxis>
  <cs:wall>
    <cs:lnRef idx="0"/>
    <cs:fillRef idx="0"/>
    <cs:effectRef idx="0"/>
    <cs:fontRef idx="minor">
      <a:schemeClr val="dk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4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06D492D-EB53-4473-BF7F-ABE29CB8EADE}" type="datetimeFigureOut">
              <a:rPr lang="tr-TR" smtClean="0"/>
              <a:t>21.04.2020</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E24CECB-3CFC-480B-BDF4-09ACE4BED470}" type="slidenum">
              <a:rPr lang="tr-TR" smtClean="0"/>
              <a:t>‹#›</a:t>
            </a:fld>
            <a:endParaRPr lang="tr-TR"/>
          </a:p>
        </p:txBody>
      </p:sp>
    </p:spTree>
    <p:extLst>
      <p:ext uri="{BB962C8B-B14F-4D97-AF65-F5344CB8AC3E}">
        <p14:creationId xmlns:p14="http://schemas.microsoft.com/office/powerpoint/2010/main" val="820880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ayt Resmi Yer Tutucusu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 Yer Tutucusu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tr-TR" altLang="tr-TR" smtClean="0"/>
          </a:p>
        </p:txBody>
      </p:sp>
      <p:sp>
        <p:nvSpPr>
          <p:cNvPr id="30724" name="Slayt Numarası Yer Tutucusu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6BDEEC70-F5E0-4321-82A8-92172DB6F5EE}" type="slidenum">
              <a:rPr lang="id-ID" altLang="tr-TR" smtClean="0"/>
              <a:pPr fontAlgn="base">
                <a:spcBef>
                  <a:spcPct val="0"/>
                </a:spcBef>
                <a:spcAft>
                  <a:spcPct val="0"/>
                </a:spcAft>
              </a:pPr>
              <a:t>2</a:t>
            </a:fld>
            <a:endParaRPr lang="id-ID" altLang="tr-TR" smtClean="0"/>
          </a:p>
        </p:txBody>
      </p:sp>
    </p:spTree>
    <p:extLst>
      <p:ext uri="{BB962C8B-B14F-4D97-AF65-F5344CB8AC3E}">
        <p14:creationId xmlns:p14="http://schemas.microsoft.com/office/powerpoint/2010/main" val="4157096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6F7165-3F3F-4AEF-90AD-61FBA5020117}" type="datetimeFigureOut">
              <a:rPr lang="tr-TR" smtClean="0"/>
              <a:pPr/>
              <a:t>21.04.2020</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2" name="Rectangle 2"/>
          <p:cNvSpPr/>
          <p:nvPr userDrawn="1"/>
        </p:nvSpPr>
        <p:spPr>
          <a:xfrm>
            <a:off x="0" y="0"/>
            <a:ext cx="12192000" cy="685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3" name="Group 1"/>
          <p:cNvGrpSpPr>
            <a:grpSpLocks/>
          </p:cNvGrpSpPr>
          <p:nvPr userDrawn="1"/>
        </p:nvGrpSpPr>
        <p:grpSpPr bwMode="auto">
          <a:xfrm>
            <a:off x="5859463" y="6251575"/>
            <a:ext cx="465137" cy="606425"/>
            <a:chOff x="5859463" y="6252052"/>
            <a:chExt cx="465137" cy="605948"/>
          </a:xfrm>
        </p:grpSpPr>
        <p:sp>
          <p:nvSpPr>
            <p:cNvPr id="4" name="Rectangle 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5"/>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A0AE93C-7C68-4E4D-8FA9-B1343231D60A}" type="slidenum">
              <a:rPr lang="id-ID" altLang="tr-TR" sz="1600" b="1" smtClean="0">
                <a:solidFill>
                  <a:schemeClr val="bg1"/>
                </a:solidFill>
              </a:rPr>
              <a:pPr algn="ctr" eaLnBrk="1" hangingPunct="1">
                <a:defRPr/>
              </a:pPr>
              <a:t>‹#›</a:t>
            </a:fld>
            <a:endParaRPr lang="id-ID" altLang="tr-TR" sz="2000">
              <a:solidFill>
                <a:schemeClr val="bg1"/>
              </a:solidFill>
            </a:endParaRPr>
          </a:p>
        </p:txBody>
      </p:sp>
    </p:spTree>
    <p:extLst>
      <p:ext uri="{BB962C8B-B14F-4D97-AF65-F5344CB8AC3E}">
        <p14:creationId xmlns:p14="http://schemas.microsoft.com/office/powerpoint/2010/main" val="12986176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1729833"/>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12192000" cy="6858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30579598"/>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85188B95-A46D-489C-99D2-1EA216E98C3A}"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72685765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grpSp>
        <p:nvGrpSpPr>
          <p:cNvPr id="7"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E40B4E7-04B5-456E-82A3-37CD58D58CA5}"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1703163"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6254732" y="1998943"/>
            <a:ext cx="4271374"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23550727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042B39-EF31-4922-86FF-95B90391664E}"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8" name="Text Placeholder 8"/>
          <p:cNvSpPr>
            <a:spLocks noGrp="1"/>
          </p:cNvSpPr>
          <p:nvPr>
            <p:ph type="body" sz="quarter" idx="33"/>
          </p:nvPr>
        </p:nvSpPr>
        <p:spPr>
          <a:xfrm>
            <a:off x="522063"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29" name="Text Placeholder 8"/>
          <p:cNvSpPr>
            <a:spLocks noGrp="1"/>
          </p:cNvSpPr>
          <p:nvPr>
            <p:ph type="body" sz="quarter" idx="34"/>
          </p:nvPr>
        </p:nvSpPr>
        <p:spPr>
          <a:xfrm>
            <a:off x="4224926" y="1998943"/>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9" name="Text Placeholder 8"/>
          <p:cNvSpPr>
            <a:spLocks noGrp="1"/>
          </p:cNvSpPr>
          <p:nvPr>
            <p:ph type="body" sz="quarter" idx="35"/>
          </p:nvPr>
        </p:nvSpPr>
        <p:spPr>
          <a:xfrm>
            <a:off x="7927789" y="1998942"/>
            <a:ext cx="3702863" cy="3988497"/>
          </a:xfrm>
          <a:prstGeom prst="rect">
            <a:avLst/>
          </a:prstGeom>
          <a:noFill/>
          <a:ln>
            <a:noFill/>
          </a:ln>
        </p:spPr>
        <p:txBody>
          <a:bodyPr anchor="t">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85190841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4" name="Group 12"/>
          <p:cNvGrpSpPr>
            <a:grpSpLocks/>
          </p:cNvGrpSpPr>
          <p:nvPr userDrawn="1"/>
        </p:nvGrpSpPr>
        <p:grpSpPr bwMode="auto">
          <a:xfrm>
            <a:off x="5859463" y="6251575"/>
            <a:ext cx="465137" cy="606425"/>
            <a:chOff x="5859463" y="6252052"/>
            <a:chExt cx="465137" cy="605948"/>
          </a:xfrm>
        </p:grpSpPr>
        <p:sp>
          <p:nvSpPr>
            <p:cNvPr id="5"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D52027E5-2DB2-45E8-BDC5-6225C2AC91C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0"/>
            <a:ext cx="12192000" cy="3757808"/>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4468776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A3508FE-ED2E-4621-B8CE-498BC8078E3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7544637"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7497968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grpSp>
        <p:nvGrpSpPr>
          <p:cNvPr id="3" name="Group 5"/>
          <p:cNvGrpSpPr>
            <a:grpSpLocks/>
          </p:cNvGrpSpPr>
          <p:nvPr userDrawn="1"/>
        </p:nvGrpSpPr>
        <p:grpSpPr bwMode="auto">
          <a:xfrm>
            <a:off x="11180763" y="6251575"/>
            <a:ext cx="465137" cy="606425"/>
            <a:chOff x="5859463" y="6252052"/>
            <a:chExt cx="465137" cy="605948"/>
          </a:xfrm>
        </p:grpSpPr>
        <p:sp>
          <p:nvSpPr>
            <p:cNvPr id="4" name="Rectangle 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 name="Isosceles Triangle 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6" name="TextBox 8"/>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82300AB-D1B3-4B5E-BAAE-43839B7E8D32}"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10" name="Picture Placeholder 7"/>
          <p:cNvSpPr>
            <a:spLocks noGrp="1"/>
          </p:cNvSpPr>
          <p:nvPr>
            <p:ph type="pic" sz="quarter" idx="10"/>
          </p:nvPr>
        </p:nvSpPr>
        <p:spPr>
          <a:xfrm>
            <a:off x="-3970" y="-1"/>
            <a:ext cx="6104145" cy="6858001"/>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59143111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grpSp>
        <p:nvGrpSpPr>
          <p:cNvPr id="8" name="Group 11"/>
          <p:cNvGrpSpPr>
            <a:grpSpLocks/>
          </p:cNvGrpSpPr>
          <p:nvPr userDrawn="1"/>
        </p:nvGrpSpPr>
        <p:grpSpPr bwMode="auto">
          <a:xfrm>
            <a:off x="5859463" y="6251575"/>
            <a:ext cx="465137" cy="606425"/>
            <a:chOff x="5859463" y="6252052"/>
            <a:chExt cx="465137" cy="605948"/>
          </a:xfrm>
        </p:grpSpPr>
        <p:sp>
          <p:nvSpPr>
            <p:cNvPr id="9"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3"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1A33E3E-9DC0-4426-8EB3-11DC82B61BE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0" y="1718698"/>
            <a:ext cx="12192000" cy="3053718"/>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3"/>
          </p:nvPr>
        </p:nvSpPr>
        <p:spPr>
          <a:xfrm>
            <a:off x="7495721" y="2156511"/>
            <a:ext cx="3180502" cy="1766560"/>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4"/>
          </p:nvPr>
        </p:nvSpPr>
        <p:spPr>
          <a:xfrm>
            <a:off x="5804239" y="3143250"/>
            <a:ext cx="2502695" cy="1566863"/>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513178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11" name="Rectangle 1"/>
          <p:cNvSpPr/>
          <p:nvPr userDrawn="1"/>
        </p:nvSpPr>
        <p:spPr>
          <a:xfrm>
            <a:off x="0" y="1854200"/>
            <a:ext cx="3036888" cy="250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11"/>
          <p:cNvSpPr/>
          <p:nvPr userDrawn="1"/>
        </p:nvSpPr>
        <p:spPr>
          <a:xfrm>
            <a:off x="3030538" y="1854200"/>
            <a:ext cx="3070225" cy="25082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12"/>
          <p:cNvSpPr/>
          <p:nvPr userDrawn="1"/>
        </p:nvSpPr>
        <p:spPr>
          <a:xfrm>
            <a:off x="6096000" y="1854200"/>
            <a:ext cx="3065463" cy="25082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13"/>
          <p:cNvSpPr/>
          <p:nvPr userDrawn="1"/>
        </p:nvSpPr>
        <p:spPr>
          <a:xfrm>
            <a:off x="9159875" y="1854200"/>
            <a:ext cx="3036888" cy="250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6839D8C-08AE-4299-B432-F5B406885C07}"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10"/>
          </p:nvPr>
        </p:nvSpPr>
        <p:spPr>
          <a:xfrm>
            <a:off x="1" y="2104373"/>
            <a:ext cx="3036093" cy="2918564"/>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3"/>
          </p:nvPr>
        </p:nvSpPr>
        <p:spPr>
          <a:xfrm>
            <a:off x="3036094" y="2104373"/>
            <a:ext cx="3064669" cy="2918564"/>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4"/>
          </p:nvPr>
        </p:nvSpPr>
        <p:spPr>
          <a:xfrm>
            <a:off x="6100763" y="2104373"/>
            <a:ext cx="3064670" cy="2918564"/>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5"/>
          </p:nvPr>
        </p:nvSpPr>
        <p:spPr>
          <a:xfrm>
            <a:off x="9165433" y="2104373"/>
            <a:ext cx="3026568" cy="2918564"/>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226070772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500"/>
                                        <p:tgtEl>
                                          <p:spTgt spid="11"/>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fade">
                                      <p:cBhvr>
                                        <p:cTn id="2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40" name="Rectangle 61"/>
          <p:cNvSpPr/>
          <p:nvPr userDrawn="1"/>
        </p:nvSpPr>
        <p:spPr>
          <a:xfrm>
            <a:off x="4495800" y="1143000"/>
            <a:ext cx="4800600" cy="1143000"/>
          </a:xfrm>
          <a:prstGeom prst="rect">
            <a:avLst/>
          </a:prstGeom>
          <a:gradFill>
            <a:gsLst>
              <a:gs pos="0">
                <a:schemeClr val="accent1">
                  <a:lumMod val="75000"/>
                </a:schemeClr>
              </a:gs>
              <a:gs pos="100000">
                <a:schemeClr val="accent1">
                  <a:alpha val="88000"/>
                </a:schemeClr>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42" name="Rectangle 62"/>
          <p:cNvSpPr/>
          <p:nvPr userDrawn="1"/>
        </p:nvSpPr>
        <p:spPr>
          <a:xfrm>
            <a:off x="2895600" y="2286000"/>
            <a:ext cx="4800600" cy="1143000"/>
          </a:xfrm>
          <a:prstGeom prst="rect">
            <a:avLst/>
          </a:prstGeom>
          <a:gradFill>
            <a:gsLst>
              <a:gs pos="100000">
                <a:schemeClr val="accent3">
                  <a:lumMod val="75000"/>
                  <a:alpha val="89000"/>
                </a:schemeClr>
              </a:gs>
              <a:gs pos="0">
                <a:schemeClr val="accent3"/>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0" name="Rectangle 63"/>
          <p:cNvSpPr/>
          <p:nvPr userDrawn="1"/>
        </p:nvSpPr>
        <p:spPr>
          <a:xfrm>
            <a:off x="4495800" y="3429000"/>
            <a:ext cx="4800600" cy="1143000"/>
          </a:xfrm>
          <a:prstGeom prst="rect">
            <a:avLst/>
          </a:prstGeom>
          <a:gradFill>
            <a:gsLst>
              <a:gs pos="0">
                <a:schemeClr val="accent4">
                  <a:lumMod val="75000"/>
                  <a:alpha val="98000"/>
                </a:schemeClr>
              </a:gs>
              <a:gs pos="100000">
                <a:schemeClr val="accent4"/>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51" name="Rectangle 64"/>
          <p:cNvSpPr/>
          <p:nvPr userDrawn="1"/>
        </p:nvSpPr>
        <p:spPr>
          <a:xfrm>
            <a:off x="2895600" y="4572000"/>
            <a:ext cx="4800600" cy="1143000"/>
          </a:xfrm>
          <a:prstGeom prst="rect">
            <a:avLst/>
          </a:prstGeom>
          <a:gradFill>
            <a:gsLst>
              <a:gs pos="100000">
                <a:schemeClr val="accent6">
                  <a:lumMod val="75000"/>
                  <a:alpha val="93000"/>
                </a:schemeClr>
              </a:gs>
              <a:gs pos="0">
                <a:schemeClr val="accent6"/>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3" name="Picture Placeholder 7"/>
          <p:cNvSpPr>
            <a:spLocks noGrp="1"/>
          </p:cNvSpPr>
          <p:nvPr>
            <p:ph type="pic" sz="quarter" idx="33"/>
          </p:nvPr>
        </p:nvSpPr>
        <p:spPr>
          <a:xfrm>
            <a:off x="4495800" y="0"/>
            <a:ext cx="1600200" cy="1143000"/>
          </a:xfrm>
          <a:prstGeom prst="rect">
            <a:avLst/>
          </a:prstGeom>
        </p:spPr>
        <p:txBody>
          <a:bodyPr/>
          <a:lstStyle>
            <a:lvl1pPr>
              <a:defRPr sz="1800"/>
            </a:lvl1pPr>
          </a:lstStyle>
          <a:p>
            <a:pPr lvl="0"/>
            <a:endParaRPr lang="id-ID" noProof="0"/>
          </a:p>
        </p:txBody>
      </p:sp>
      <p:sp>
        <p:nvSpPr>
          <p:cNvPr id="13" name="Picture Placeholder 7"/>
          <p:cNvSpPr>
            <a:spLocks noGrp="1"/>
          </p:cNvSpPr>
          <p:nvPr>
            <p:ph type="pic" sz="quarter" idx="38"/>
          </p:nvPr>
        </p:nvSpPr>
        <p:spPr>
          <a:xfrm>
            <a:off x="4495800" y="5715000"/>
            <a:ext cx="1600200" cy="1143000"/>
          </a:xfrm>
          <a:prstGeom prst="rect">
            <a:avLst/>
          </a:prstGeom>
        </p:spPr>
        <p:txBody>
          <a:bodyPr/>
          <a:lstStyle>
            <a:lvl1pPr>
              <a:defRPr sz="1800"/>
            </a:lvl1pPr>
          </a:lstStyle>
          <a:p>
            <a:pPr lvl="0"/>
            <a:endParaRPr lang="id-ID" noProof="0"/>
          </a:p>
        </p:txBody>
      </p:sp>
      <p:sp>
        <p:nvSpPr>
          <p:cNvPr id="14" name="Picture Placeholder 7"/>
          <p:cNvSpPr>
            <a:spLocks noGrp="1"/>
          </p:cNvSpPr>
          <p:nvPr>
            <p:ph type="pic" sz="quarter" idx="39"/>
          </p:nvPr>
        </p:nvSpPr>
        <p:spPr>
          <a:xfrm>
            <a:off x="6096000" y="0"/>
            <a:ext cx="1600200" cy="1143000"/>
          </a:xfrm>
          <a:prstGeom prst="rect">
            <a:avLst/>
          </a:prstGeom>
        </p:spPr>
        <p:txBody>
          <a:bodyPr/>
          <a:lstStyle>
            <a:lvl1pPr>
              <a:defRPr sz="1800"/>
            </a:lvl1pPr>
          </a:lstStyle>
          <a:p>
            <a:pPr lvl="0"/>
            <a:endParaRPr lang="id-ID" noProof="0"/>
          </a:p>
        </p:txBody>
      </p:sp>
      <p:sp>
        <p:nvSpPr>
          <p:cNvPr id="19" name="Picture Placeholder 7"/>
          <p:cNvSpPr>
            <a:spLocks noGrp="1"/>
          </p:cNvSpPr>
          <p:nvPr>
            <p:ph type="pic" sz="quarter" idx="44"/>
          </p:nvPr>
        </p:nvSpPr>
        <p:spPr>
          <a:xfrm>
            <a:off x="6096000" y="5715000"/>
            <a:ext cx="1600200" cy="1143000"/>
          </a:xfrm>
          <a:prstGeom prst="rect">
            <a:avLst/>
          </a:prstGeom>
        </p:spPr>
        <p:txBody>
          <a:bodyPr/>
          <a:lstStyle>
            <a:lvl1pPr>
              <a:defRPr sz="1800"/>
            </a:lvl1pPr>
          </a:lstStyle>
          <a:p>
            <a:pPr lvl="0"/>
            <a:endParaRPr lang="id-ID" noProof="0"/>
          </a:p>
        </p:txBody>
      </p:sp>
      <p:sp>
        <p:nvSpPr>
          <p:cNvPr id="20" name="Picture Placeholder 7"/>
          <p:cNvSpPr>
            <a:spLocks noGrp="1"/>
          </p:cNvSpPr>
          <p:nvPr>
            <p:ph type="pic" sz="quarter" idx="45"/>
          </p:nvPr>
        </p:nvSpPr>
        <p:spPr>
          <a:xfrm>
            <a:off x="7696200" y="0"/>
            <a:ext cx="1600200" cy="1143000"/>
          </a:xfrm>
          <a:prstGeom prst="rect">
            <a:avLst/>
          </a:prstGeom>
        </p:spPr>
        <p:txBody>
          <a:bodyPr/>
          <a:lstStyle>
            <a:lvl1pPr>
              <a:defRPr sz="1800"/>
            </a:lvl1pPr>
          </a:lstStyle>
          <a:p>
            <a:pPr lvl="0"/>
            <a:endParaRPr lang="id-ID" noProof="0"/>
          </a:p>
        </p:txBody>
      </p:sp>
      <p:sp>
        <p:nvSpPr>
          <p:cNvPr id="22" name="Picture Placeholder 7"/>
          <p:cNvSpPr>
            <a:spLocks noGrp="1"/>
          </p:cNvSpPr>
          <p:nvPr>
            <p:ph type="pic" sz="quarter" idx="47"/>
          </p:nvPr>
        </p:nvSpPr>
        <p:spPr>
          <a:xfrm>
            <a:off x="7696200" y="2286000"/>
            <a:ext cx="1600200" cy="1143000"/>
          </a:xfrm>
          <a:prstGeom prst="rect">
            <a:avLst/>
          </a:prstGeom>
        </p:spPr>
        <p:txBody>
          <a:bodyPr/>
          <a:lstStyle>
            <a:lvl1pPr>
              <a:defRPr sz="1800"/>
            </a:lvl1pPr>
          </a:lstStyle>
          <a:p>
            <a:pPr lvl="0"/>
            <a:endParaRPr lang="id-ID" noProof="0"/>
          </a:p>
        </p:txBody>
      </p:sp>
      <p:sp>
        <p:nvSpPr>
          <p:cNvPr id="24" name="Picture Placeholder 7"/>
          <p:cNvSpPr>
            <a:spLocks noGrp="1"/>
          </p:cNvSpPr>
          <p:nvPr>
            <p:ph type="pic" sz="quarter" idx="49"/>
          </p:nvPr>
        </p:nvSpPr>
        <p:spPr>
          <a:xfrm>
            <a:off x="7696200" y="4572000"/>
            <a:ext cx="1600200" cy="1143000"/>
          </a:xfrm>
          <a:prstGeom prst="rect">
            <a:avLst/>
          </a:prstGeom>
        </p:spPr>
        <p:txBody>
          <a:bodyPr/>
          <a:lstStyle>
            <a:lvl1pPr>
              <a:defRPr sz="1800"/>
            </a:lvl1pPr>
          </a:lstStyle>
          <a:p>
            <a:pPr lvl="0"/>
            <a:endParaRPr lang="id-ID" noProof="0"/>
          </a:p>
        </p:txBody>
      </p:sp>
      <p:sp>
        <p:nvSpPr>
          <p:cNvPr id="25" name="Picture Placeholder 7"/>
          <p:cNvSpPr>
            <a:spLocks noGrp="1"/>
          </p:cNvSpPr>
          <p:nvPr>
            <p:ph type="pic" sz="quarter" idx="50"/>
          </p:nvPr>
        </p:nvSpPr>
        <p:spPr>
          <a:xfrm>
            <a:off x="7696200" y="5715000"/>
            <a:ext cx="1600200" cy="1143000"/>
          </a:xfrm>
          <a:prstGeom prst="rect">
            <a:avLst/>
          </a:prstGeom>
        </p:spPr>
        <p:txBody>
          <a:bodyPr/>
          <a:lstStyle>
            <a:lvl1pPr>
              <a:defRPr sz="1800"/>
            </a:lvl1pPr>
          </a:lstStyle>
          <a:p>
            <a:pPr lvl="0"/>
            <a:endParaRPr lang="id-ID" noProof="0"/>
          </a:p>
        </p:txBody>
      </p:sp>
      <p:sp>
        <p:nvSpPr>
          <p:cNvPr id="26" name="Picture Placeholder 7"/>
          <p:cNvSpPr>
            <a:spLocks noGrp="1"/>
          </p:cNvSpPr>
          <p:nvPr>
            <p:ph type="pic" sz="quarter" idx="51"/>
          </p:nvPr>
        </p:nvSpPr>
        <p:spPr>
          <a:xfrm>
            <a:off x="9296400" y="0"/>
            <a:ext cx="1600200" cy="1143000"/>
          </a:xfrm>
          <a:prstGeom prst="rect">
            <a:avLst/>
          </a:prstGeom>
        </p:spPr>
        <p:txBody>
          <a:bodyPr/>
          <a:lstStyle>
            <a:lvl1pPr>
              <a:defRPr sz="1800"/>
            </a:lvl1pPr>
          </a:lstStyle>
          <a:p>
            <a:pPr lvl="0"/>
            <a:endParaRPr lang="id-ID" noProof="0"/>
          </a:p>
        </p:txBody>
      </p:sp>
      <p:sp>
        <p:nvSpPr>
          <p:cNvPr id="27" name="Picture Placeholder 7"/>
          <p:cNvSpPr>
            <a:spLocks noGrp="1"/>
          </p:cNvSpPr>
          <p:nvPr>
            <p:ph type="pic" sz="quarter" idx="52"/>
          </p:nvPr>
        </p:nvSpPr>
        <p:spPr>
          <a:xfrm>
            <a:off x="9296400" y="1143000"/>
            <a:ext cx="1600200" cy="1143000"/>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53"/>
          </p:nvPr>
        </p:nvSpPr>
        <p:spPr>
          <a:xfrm>
            <a:off x="9296400" y="2286000"/>
            <a:ext cx="1600200" cy="1143000"/>
          </a:xfrm>
          <a:prstGeom prst="rect">
            <a:avLst/>
          </a:prstGeom>
        </p:spPr>
        <p:txBody>
          <a:bodyPr/>
          <a:lstStyle>
            <a:lvl1pPr>
              <a:defRPr sz="1800"/>
            </a:lvl1pPr>
          </a:lstStyle>
          <a:p>
            <a:pPr lvl="0"/>
            <a:endParaRPr lang="id-ID" noProof="0"/>
          </a:p>
        </p:txBody>
      </p:sp>
      <p:sp>
        <p:nvSpPr>
          <p:cNvPr id="29" name="Picture Placeholder 7"/>
          <p:cNvSpPr>
            <a:spLocks noGrp="1"/>
          </p:cNvSpPr>
          <p:nvPr>
            <p:ph type="pic" sz="quarter" idx="54"/>
          </p:nvPr>
        </p:nvSpPr>
        <p:spPr>
          <a:xfrm>
            <a:off x="9296400" y="3429000"/>
            <a:ext cx="1600200" cy="1143000"/>
          </a:xfrm>
          <a:prstGeom prst="rect">
            <a:avLst/>
          </a:prstGeom>
        </p:spPr>
        <p:txBody>
          <a:bodyPr/>
          <a:lstStyle>
            <a:lvl1pPr>
              <a:defRPr sz="1800"/>
            </a:lvl1pPr>
          </a:lstStyle>
          <a:p>
            <a:pPr lvl="0"/>
            <a:endParaRPr lang="id-ID" noProof="0"/>
          </a:p>
        </p:txBody>
      </p:sp>
      <p:sp>
        <p:nvSpPr>
          <p:cNvPr id="30" name="Picture Placeholder 7"/>
          <p:cNvSpPr>
            <a:spLocks noGrp="1"/>
          </p:cNvSpPr>
          <p:nvPr>
            <p:ph type="pic" sz="quarter" idx="55"/>
          </p:nvPr>
        </p:nvSpPr>
        <p:spPr>
          <a:xfrm>
            <a:off x="9296400" y="4572000"/>
            <a:ext cx="1600200" cy="1143000"/>
          </a:xfrm>
          <a:prstGeom prst="rect">
            <a:avLst/>
          </a:prstGeom>
        </p:spPr>
        <p:txBody>
          <a:bodyPr/>
          <a:lstStyle>
            <a:lvl1pPr>
              <a:defRPr sz="1800"/>
            </a:lvl1pPr>
          </a:lstStyle>
          <a:p>
            <a:pPr lvl="0"/>
            <a:endParaRPr lang="id-ID" noProof="0"/>
          </a:p>
        </p:txBody>
      </p:sp>
      <p:sp>
        <p:nvSpPr>
          <p:cNvPr id="31" name="Picture Placeholder 7"/>
          <p:cNvSpPr>
            <a:spLocks noGrp="1"/>
          </p:cNvSpPr>
          <p:nvPr>
            <p:ph type="pic" sz="quarter" idx="56"/>
          </p:nvPr>
        </p:nvSpPr>
        <p:spPr>
          <a:xfrm>
            <a:off x="9296400" y="5715000"/>
            <a:ext cx="1600200" cy="1143000"/>
          </a:xfrm>
          <a:prstGeom prst="rect">
            <a:avLst/>
          </a:prstGeom>
        </p:spPr>
        <p:txBody>
          <a:bodyPr/>
          <a:lstStyle>
            <a:lvl1pPr>
              <a:defRPr sz="1800"/>
            </a:lvl1pPr>
          </a:lstStyle>
          <a:p>
            <a:pPr lvl="0"/>
            <a:endParaRPr lang="id-ID" noProof="0"/>
          </a:p>
        </p:txBody>
      </p:sp>
      <p:sp>
        <p:nvSpPr>
          <p:cNvPr id="32" name="Picture Placeholder 7"/>
          <p:cNvSpPr>
            <a:spLocks noGrp="1"/>
          </p:cNvSpPr>
          <p:nvPr>
            <p:ph type="pic" sz="quarter" idx="57"/>
          </p:nvPr>
        </p:nvSpPr>
        <p:spPr>
          <a:xfrm>
            <a:off x="1295400" y="0"/>
            <a:ext cx="1600200" cy="1143000"/>
          </a:xfrm>
          <a:prstGeom prst="rect">
            <a:avLst/>
          </a:prstGeom>
        </p:spPr>
        <p:txBody>
          <a:bodyPr/>
          <a:lstStyle>
            <a:lvl1pPr>
              <a:defRPr sz="1800"/>
            </a:lvl1pPr>
          </a:lstStyle>
          <a:p>
            <a:pPr lvl="0"/>
            <a:endParaRPr lang="id-ID" noProof="0"/>
          </a:p>
        </p:txBody>
      </p:sp>
      <p:sp>
        <p:nvSpPr>
          <p:cNvPr id="33" name="Picture Placeholder 7"/>
          <p:cNvSpPr>
            <a:spLocks noGrp="1"/>
          </p:cNvSpPr>
          <p:nvPr>
            <p:ph type="pic" sz="quarter" idx="58"/>
          </p:nvPr>
        </p:nvSpPr>
        <p:spPr>
          <a:xfrm>
            <a:off x="1295400" y="1143000"/>
            <a:ext cx="1600200" cy="1143000"/>
          </a:xfrm>
          <a:prstGeom prst="rect">
            <a:avLst/>
          </a:prstGeom>
        </p:spPr>
        <p:txBody>
          <a:bodyPr/>
          <a:lstStyle>
            <a:lvl1pPr>
              <a:defRPr sz="1800"/>
            </a:lvl1pPr>
          </a:lstStyle>
          <a:p>
            <a:pPr lvl="0"/>
            <a:endParaRPr lang="id-ID" noProof="0"/>
          </a:p>
        </p:txBody>
      </p:sp>
      <p:sp>
        <p:nvSpPr>
          <p:cNvPr id="34" name="Picture Placeholder 7"/>
          <p:cNvSpPr>
            <a:spLocks noGrp="1"/>
          </p:cNvSpPr>
          <p:nvPr>
            <p:ph type="pic" sz="quarter" idx="59"/>
          </p:nvPr>
        </p:nvSpPr>
        <p:spPr>
          <a:xfrm>
            <a:off x="1295400" y="2286000"/>
            <a:ext cx="1600200" cy="1143000"/>
          </a:xfrm>
          <a:prstGeom prst="rect">
            <a:avLst/>
          </a:prstGeom>
        </p:spPr>
        <p:txBody>
          <a:bodyPr/>
          <a:lstStyle>
            <a:lvl1pPr>
              <a:defRPr sz="1800"/>
            </a:lvl1pPr>
          </a:lstStyle>
          <a:p>
            <a:pPr lvl="0"/>
            <a:endParaRPr lang="id-ID" noProof="0"/>
          </a:p>
        </p:txBody>
      </p:sp>
      <p:sp>
        <p:nvSpPr>
          <p:cNvPr id="35" name="Picture Placeholder 7"/>
          <p:cNvSpPr>
            <a:spLocks noGrp="1"/>
          </p:cNvSpPr>
          <p:nvPr>
            <p:ph type="pic" sz="quarter" idx="60"/>
          </p:nvPr>
        </p:nvSpPr>
        <p:spPr>
          <a:xfrm>
            <a:off x="1295400" y="3429000"/>
            <a:ext cx="1600200" cy="1143000"/>
          </a:xfrm>
          <a:prstGeom prst="rect">
            <a:avLst/>
          </a:prstGeom>
        </p:spPr>
        <p:txBody>
          <a:bodyPr/>
          <a:lstStyle>
            <a:lvl1pPr>
              <a:defRPr sz="1800"/>
            </a:lvl1pPr>
          </a:lstStyle>
          <a:p>
            <a:pPr lvl="0"/>
            <a:endParaRPr lang="id-ID" noProof="0"/>
          </a:p>
        </p:txBody>
      </p:sp>
      <p:sp>
        <p:nvSpPr>
          <p:cNvPr id="36" name="Picture Placeholder 7"/>
          <p:cNvSpPr>
            <a:spLocks noGrp="1"/>
          </p:cNvSpPr>
          <p:nvPr>
            <p:ph type="pic" sz="quarter" idx="61"/>
          </p:nvPr>
        </p:nvSpPr>
        <p:spPr>
          <a:xfrm>
            <a:off x="1295400" y="4572000"/>
            <a:ext cx="1600200" cy="1143000"/>
          </a:xfrm>
          <a:prstGeom prst="rect">
            <a:avLst/>
          </a:prstGeom>
        </p:spPr>
        <p:txBody>
          <a:bodyPr/>
          <a:lstStyle>
            <a:lvl1pPr>
              <a:defRPr sz="1800"/>
            </a:lvl1pPr>
          </a:lstStyle>
          <a:p>
            <a:pPr lvl="0"/>
            <a:endParaRPr lang="id-ID" noProof="0"/>
          </a:p>
        </p:txBody>
      </p:sp>
      <p:sp>
        <p:nvSpPr>
          <p:cNvPr id="37" name="Picture Placeholder 7"/>
          <p:cNvSpPr>
            <a:spLocks noGrp="1"/>
          </p:cNvSpPr>
          <p:nvPr>
            <p:ph type="pic" sz="quarter" idx="62"/>
          </p:nvPr>
        </p:nvSpPr>
        <p:spPr>
          <a:xfrm>
            <a:off x="1295400" y="5715000"/>
            <a:ext cx="1600200" cy="1143000"/>
          </a:xfrm>
          <a:prstGeom prst="rect">
            <a:avLst/>
          </a:prstGeom>
        </p:spPr>
        <p:txBody>
          <a:bodyPr/>
          <a:lstStyle>
            <a:lvl1pPr>
              <a:defRPr sz="1800"/>
            </a:lvl1pPr>
          </a:lstStyle>
          <a:p>
            <a:pPr lvl="0"/>
            <a:endParaRPr lang="id-ID" noProof="0"/>
          </a:p>
        </p:txBody>
      </p:sp>
      <p:sp>
        <p:nvSpPr>
          <p:cNvPr id="38" name="Picture Placeholder 7"/>
          <p:cNvSpPr>
            <a:spLocks noGrp="1"/>
          </p:cNvSpPr>
          <p:nvPr>
            <p:ph type="pic" sz="quarter" idx="63"/>
          </p:nvPr>
        </p:nvSpPr>
        <p:spPr>
          <a:xfrm>
            <a:off x="2895600" y="0"/>
            <a:ext cx="1600200" cy="1143000"/>
          </a:xfrm>
          <a:prstGeom prst="rect">
            <a:avLst/>
          </a:prstGeom>
        </p:spPr>
        <p:txBody>
          <a:bodyPr/>
          <a:lstStyle>
            <a:lvl1pPr>
              <a:defRPr sz="1800"/>
            </a:lvl1pPr>
          </a:lstStyle>
          <a:p>
            <a:pPr lvl="0"/>
            <a:endParaRPr lang="id-ID" noProof="0"/>
          </a:p>
        </p:txBody>
      </p:sp>
      <p:sp>
        <p:nvSpPr>
          <p:cNvPr id="39" name="Picture Placeholder 7"/>
          <p:cNvSpPr>
            <a:spLocks noGrp="1"/>
          </p:cNvSpPr>
          <p:nvPr>
            <p:ph type="pic" sz="quarter" idx="64"/>
          </p:nvPr>
        </p:nvSpPr>
        <p:spPr>
          <a:xfrm>
            <a:off x="2895600" y="1143000"/>
            <a:ext cx="1600200" cy="1143000"/>
          </a:xfrm>
          <a:prstGeom prst="rect">
            <a:avLst/>
          </a:prstGeom>
        </p:spPr>
        <p:txBody>
          <a:bodyPr/>
          <a:lstStyle>
            <a:lvl1pPr>
              <a:defRPr sz="1800"/>
            </a:lvl1pPr>
          </a:lstStyle>
          <a:p>
            <a:pPr lvl="0"/>
            <a:endParaRPr lang="id-ID" noProof="0"/>
          </a:p>
        </p:txBody>
      </p:sp>
      <p:sp>
        <p:nvSpPr>
          <p:cNvPr id="41" name="Picture Placeholder 7"/>
          <p:cNvSpPr>
            <a:spLocks noGrp="1"/>
          </p:cNvSpPr>
          <p:nvPr>
            <p:ph type="pic" sz="quarter" idx="66"/>
          </p:nvPr>
        </p:nvSpPr>
        <p:spPr>
          <a:xfrm>
            <a:off x="2895600" y="3429000"/>
            <a:ext cx="1600200" cy="1143000"/>
          </a:xfrm>
          <a:prstGeom prst="rect">
            <a:avLst/>
          </a:prstGeom>
        </p:spPr>
        <p:txBody>
          <a:bodyPr/>
          <a:lstStyle>
            <a:lvl1pPr>
              <a:defRPr sz="1800"/>
            </a:lvl1pPr>
          </a:lstStyle>
          <a:p>
            <a:pPr lvl="0"/>
            <a:endParaRPr lang="id-ID" noProof="0"/>
          </a:p>
        </p:txBody>
      </p:sp>
      <p:sp>
        <p:nvSpPr>
          <p:cNvPr id="43" name="Picture Placeholder 7"/>
          <p:cNvSpPr>
            <a:spLocks noGrp="1"/>
          </p:cNvSpPr>
          <p:nvPr>
            <p:ph type="pic" sz="quarter" idx="68"/>
          </p:nvPr>
        </p:nvSpPr>
        <p:spPr>
          <a:xfrm>
            <a:off x="2895600" y="5715000"/>
            <a:ext cx="1600200" cy="1143000"/>
          </a:xfrm>
          <a:prstGeom prst="rect">
            <a:avLst/>
          </a:prstGeom>
        </p:spPr>
        <p:txBody>
          <a:bodyPr/>
          <a:lstStyle>
            <a:lvl1pPr>
              <a:defRPr sz="1800"/>
            </a:lvl1pPr>
          </a:lstStyle>
          <a:p>
            <a:pPr lvl="0"/>
            <a:endParaRPr lang="id-ID" noProof="0"/>
          </a:p>
        </p:txBody>
      </p:sp>
      <p:sp>
        <p:nvSpPr>
          <p:cNvPr id="44" name="Picture Placeholder 7"/>
          <p:cNvSpPr>
            <a:spLocks noGrp="1"/>
          </p:cNvSpPr>
          <p:nvPr>
            <p:ph type="pic" sz="quarter" idx="69"/>
          </p:nvPr>
        </p:nvSpPr>
        <p:spPr>
          <a:xfrm>
            <a:off x="0" y="0"/>
            <a:ext cx="1295400" cy="1143000"/>
          </a:xfrm>
          <a:prstGeom prst="rect">
            <a:avLst/>
          </a:prstGeom>
        </p:spPr>
        <p:txBody>
          <a:bodyPr/>
          <a:lstStyle>
            <a:lvl1pPr>
              <a:defRPr sz="1800"/>
            </a:lvl1pPr>
          </a:lstStyle>
          <a:p>
            <a:pPr lvl="0"/>
            <a:endParaRPr lang="id-ID" noProof="0"/>
          </a:p>
        </p:txBody>
      </p:sp>
      <p:sp>
        <p:nvSpPr>
          <p:cNvPr id="45" name="Picture Placeholder 7"/>
          <p:cNvSpPr>
            <a:spLocks noGrp="1"/>
          </p:cNvSpPr>
          <p:nvPr>
            <p:ph type="pic" sz="quarter" idx="70"/>
          </p:nvPr>
        </p:nvSpPr>
        <p:spPr>
          <a:xfrm>
            <a:off x="0" y="1143000"/>
            <a:ext cx="1295400" cy="1143000"/>
          </a:xfrm>
          <a:prstGeom prst="rect">
            <a:avLst/>
          </a:prstGeom>
        </p:spPr>
        <p:txBody>
          <a:bodyPr/>
          <a:lstStyle>
            <a:lvl1pPr>
              <a:defRPr sz="1800"/>
            </a:lvl1pPr>
          </a:lstStyle>
          <a:p>
            <a:pPr lvl="0"/>
            <a:endParaRPr lang="id-ID" noProof="0"/>
          </a:p>
        </p:txBody>
      </p:sp>
      <p:sp>
        <p:nvSpPr>
          <p:cNvPr id="46" name="Picture Placeholder 7"/>
          <p:cNvSpPr>
            <a:spLocks noGrp="1"/>
          </p:cNvSpPr>
          <p:nvPr>
            <p:ph type="pic" sz="quarter" idx="71"/>
          </p:nvPr>
        </p:nvSpPr>
        <p:spPr>
          <a:xfrm>
            <a:off x="0" y="2286000"/>
            <a:ext cx="1295400" cy="1143000"/>
          </a:xfrm>
          <a:prstGeom prst="rect">
            <a:avLst/>
          </a:prstGeom>
        </p:spPr>
        <p:txBody>
          <a:bodyPr/>
          <a:lstStyle>
            <a:lvl1pPr>
              <a:defRPr sz="1800"/>
            </a:lvl1pPr>
          </a:lstStyle>
          <a:p>
            <a:pPr lvl="0"/>
            <a:endParaRPr lang="id-ID" noProof="0"/>
          </a:p>
        </p:txBody>
      </p:sp>
      <p:sp>
        <p:nvSpPr>
          <p:cNvPr id="47" name="Picture Placeholder 7"/>
          <p:cNvSpPr>
            <a:spLocks noGrp="1"/>
          </p:cNvSpPr>
          <p:nvPr>
            <p:ph type="pic" sz="quarter" idx="72"/>
          </p:nvPr>
        </p:nvSpPr>
        <p:spPr>
          <a:xfrm>
            <a:off x="0" y="3429000"/>
            <a:ext cx="1295400" cy="1143000"/>
          </a:xfrm>
          <a:prstGeom prst="rect">
            <a:avLst/>
          </a:prstGeom>
        </p:spPr>
        <p:txBody>
          <a:bodyPr/>
          <a:lstStyle>
            <a:lvl1pPr>
              <a:defRPr sz="1800"/>
            </a:lvl1pPr>
          </a:lstStyle>
          <a:p>
            <a:pPr lvl="0"/>
            <a:endParaRPr lang="id-ID" noProof="0"/>
          </a:p>
        </p:txBody>
      </p:sp>
      <p:sp>
        <p:nvSpPr>
          <p:cNvPr id="48" name="Picture Placeholder 7"/>
          <p:cNvSpPr>
            <a:spLocks noGrp="1"/>
          </p:cNvSpPr>
          <p:nvPr>
            <p:ph type="pic" sz="quarter" idx="73"/>
          </p:nvPr>
        </p:nvSpPr>
        <p:spPr>
          <a:xfrm>
            <a:off x="0" y="4572000"/>
            <a:ext cx="1295400" cy="1143000"/>
          </a:xfrm>
          <a:prstGeom prst="rect">
            <a:avLst/>
          </a:prstGeom>
        </p:spPr>
        <p:txBody>
          <a:bodyPr/>
          <a:lstStyle>
            <a:lvl1pPr>
              <a:defRPr sz="1800"/>
            </a:lvl1pPr>
          </a:lstStyle>
          <a:p>
            <a:pPr lvl="0"/>
            <a:endParaRPr lang="id-ID" noProof="0"/>
          </a:p>
        </p:txBody>
      </p:sp>
      <p:sp>
        <p:nvSpPr>
          <p:cNvPr id="49" name="Picture Placeholder 7"/>
          <p:cNvSpPr>
            <a:spLocks noGrp="1"/>
          </p:cNvSpPr>
          <p:nvPr>
            <p:ph type="pic" sz="quarter" idx="74"/>
          </p:nvPr>
        </p:nvSpPr>
        <p:spPr>
          <a:xfrm>
            <a:off x="0" y="5715000"/>
            <a:ext cx="1295400" cy="1143000"/>
          </a:xfrm>
          <a:prstGeom prst="rect">
            <a:avLst/>
          </a:prstGeom>
        </p:spPr>
        <p:txBody>
          <a:bodyPr/>
          <a:lstStyle>
            <a:lvl1pPr>
              <a:defRPr sz="1800"/>
            </a:lvl1pPr>
          </a:lstStyle>
          <a:p>
            <a:pPr lvl="0"/>
            <a:endParaRPr lang="id-ID" noProof="0"/>
          </a:p>
        </p:txBody>
      </p:sp>
      <p:sp>
        <p:nvSpPr>
          <p:cNvPr id="56" name="Picture Placeholder 7"/>
          <p:cNvSpPr>
            <a:spLocks noGrp="1"/>
          </p:cNvSpPr>
          <p:nvPr>
            <p:ph type="pic" sz="quarter" idx="75"/>
          </p:nvPr>
        </p:nvSpPr>
        <p:spPr>
          <a:xfrm>
            <a:off x="10896600" y="0"/>
            <a:ext cx="1295400" cy="1143000"/>
          </a:xfrm>
          <a:prstGeom prst="rect">
            <a:avLst/>
          </a:prstGeom>
        </p:spPr>
        <p:txBody>
          <a:bodyPr/>
          <a:lstStyle>
            <a:lvl1pPr>
              <a:defRPr sz="1800"/>
            </a:lvl1pPr>
          </a:lstStyle>
          <a:p>
            <a:pPr lvl="0"/>
            <a:endParaRPr lang="id-ID" noProof="0"/>
          </a:p>
        </p:txBody>
      </p:sp>
      <p:sp>
        <p:nvSpPr>
          <p:cNvPr id="57" name="Picture Placeholder 7"/>
          <p:cNvSpPr>
            <a:spLocks noGrp="1"/>
          </p:cNvSpPr>
          <p:nvPr>
            <p:ph type="pic" sz="quarter" idx="76"/>
          </p:nvPr>
        </p:nvSpPr>
        <p:spPr>
          <a:xfrm>
            <a:off x="10896600" y="1143000"/>
            <a:ext cx="1295400" cy="1143000"/>
          </a:xfrm>
          <a:prstGeom prst="rect">
            <a:avLst/>
          </a:prstGeom>
        </p:spPr>
        <p:txBody>
          <a:bodyPr/>
          <a:lstStyle>
            <a:lvl1pPr>
              <a:defRPr sz="1800"/>
            </a:lvl1pPr>
          </a:lstStyle>
          <a:p>
            <a:pPr lvl="0"/>
            <a:endParaRPr lang="id-ID" noProof="0"/>
          </a:p>
        </p:txBody>
      </p:sp>
      <p:sp>
        <p:nvSpPr>
          <p:cNvPr id="58" name="Picture Placeholder 7"/>
          <p:cNvSpPr>
            <a:spLocks noGrp="1"/>
          </p:cNvSpPr>
          <p:nvPr>
            <p:ph type="pic" sz="quarter" idx="77"/>
          </p:nvPr>
        </p:nvSpPr>
        <p:spPr>
          <a:xfrm>
            <a:off x="10896600" y="2286000"/>
            <a:ext cx="1295400" cy="1143000"/>
          </a:xfrm>
          <a:prstGeom prst="rect">
            <a:avLst/>
          </a:prstGeom>
        </p:spPr>
        <p:txBody>
          <a:bodyPr/>
          <a:lstStyle>
            <a:lvl1pPr>
              <a:defRPr sz="1800"/>
            </a:lvl1pPr>
          </a:lstStyle>
          <a:p>
            <a:pPr lvl="0"/>
            <a:endParaRPr lang="id-ID" noProof="0"/>
          </a:p>
        </p:txBody>
      </p:sp>
      <p:sp>
        <p:nvSpPr>
          <p:cNvPr id="59" name="Picture Placeholder 7"/>
          <p:cNvSpPr>
            <a:spLocks noGrp="1"/>
          </p:cNvSpPr>
          <p:nvPr>
            <p:ph type="pic" sz="quarter" idx="78"/>
          </p:nvPr>
        </p:nvSpPr>
        <p:spPr>
          <a:xfrm>
            <a:off x="10896600" y="3429000"/>
            <a:ext cx="1295400" cy="1143000"/>
          </a:xfrm>
          <a:prstGeom prst="rect">
            <a:avLst/>
          </a:prstGeom>
        </p:spPr>
        <p:txBody>
          <a:bodyPr/>
          <a:lstStyle>
            <a:lvl1pPr>
              <a:defRPr sz="1800"/>
            </a:lvl1pPr>
          </a:lstStyle>
          <a:p>
            <a:pPr lvl="0"/>
            <a:endParaRPr lang="id-ID" noProof="0"/>
          </a:p>
        </p:txBody>
      </p:sp>
      <p:sp>
        <p:nvSpPr>
          <p:cNvPr id="60" name="Picture Placeholder 7"/>
          <p:cNvSpPr>
            <a:spLocks noGrp="1"/>
          </p:cNvSpPr>
          <p:nvPr>
            <p:ph type="pic" sz="quarter" idx="79"/>
          </p:nvPr>
        </p:nvSpPr>
        <p:spPr>
          <a:xfrm>
            <a:off x="10896600" y="4572000"/>
            <a:ext cx="1295400" cy="1143000"/>
          </a:xfrm>
          <a:prstGeom prst="rect">
            <a:avLst/>
          </a:prstGeom>
        </p:spPr>
        <p:txBody>
          <a:bodyPr/>
          <a:lstStyle>
            <a:lvl1pPr>
              <a:defRPr sz="1800"/>
            </a:lvl1pPr>
          </a:lstStyle>
          <a:p>
            <a:pPr lvl="0"/>
            <a:endParaRPr lang="id-ID" noProof="0"/>
          </a:p>
        </p:txBody>
      </p:sp>
      <p:sp>
        <p:nvSpPr>
          <p:cNvPr id="61" name="Picture Placeholder 7"/>
          <p:cNvSpPr>
            <a:spLocks noGrp="1"/>
          </p:cNvSpPr>
          <p:nvPr>
            <p:ph type="pic" sz="quarter" idx="80"/>
          </p:nvPr>
        </p:nvSpPr>
        <p:spPr>
          <a:xfrm>
            <a:off x="10896600" y="5715000"/>
            <a:ext cx="1295400" cy="1143000"/>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19220538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wipe(left)">
                                      <p:cBhvr>
                                        <p:cTn id="7" dur="500"/>
                                        <p:tgtEl>
                                          <p:spTgt spid="4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0"/>
                                        </p:tgtEl>
                                        <p:attrNameLst>
                                          <p:attrName>style.visibility</p:attrName>
                                        </p:attrNameLst>
                                      </p:cBhvr>
                                      <p:to>
                                        <p:strVal val="visible"/>
                                      </p:to>
                                    </p:set>
                                    <p:animEffect transition="in" filter="wipe(left)">
                                      <p:cBhvr>
                                        <p:cTn id="10" dur="500"/>
                                        <p:tgtEl>
                                          <p:spTgt spid="50"/>
                                        </p:tgtEl>
                                      </p:cBhvr>
                                    </p:animEffect>
                                  </p:childTnLst>
                                </p:cTn>
                              </p:par>
                              <p:par>
                                <p:cTn id="11" presetID="22" presetClass="entr" presetSubtype="2" fill="hold" nodeType="withEffect">
                                  <p:stCondLst>
                                    <p:cond delay="0"/>
                                  </p:stCondLst>
                                  <p:childTnLst>
                                    <p:set>
                                      <p:cBhvr>
                                        <p:cTn id="12" dur="1" fill="hold">
                                          <p:stCondLst>
                                            <p:cond delay="0"/>
                                          </p:stCondLst>
                                        </p:cTn>
                                        <p:tgtEl>
                                          <p:spTgt spid="42"/>
                                        </p:tgtEl>
                                        <p:attrNameLst>
                                          <p:attrName>style.visibility</p:attrName>
                                        </p:attrNameLst>
                                      </p:cBhvr>
                                      <p:to>
                                        <p:strVal val="visible"/>
                                      </p:to>
                                    </p:set>
                                    <p:animEffect transition="in" filter="wipe(right)">
                                      <p:cBhvr>
                                        <p:cTn id="13" dur="500"/>
                                        <p:tgtEl>
                                          <p:spTgt spid="42"/>
                                        </p:tgtEl>
                                      </p:cBhvr>
                                    </p:animEffect>
                                  </p:childTnLst>
                                </p:cTn>
                              </p:par>
                              <p:par>
                                <p:cTn id="14" presetID="22" presetClass="entr" presetSubtype="2" fill="hold" nodeType="withEffect">
                                  <p:stCondLst>
                                    <p:cond delay="0"/>
                                  </p:stCondLst>
                                  <p:childTnLst>
                                    <p:set>
                                      <p:cBhvr>
                                        <p:cTn id="15" dur="1" fill="hold">
                                          <p:stCondLst>
                                            <p:cond delay="0"/>
                                          </p:stCondLst>
                                        </p:cTn>
                                        <p:tgtEl>
                                          <p:spTgt spid="51"/>
                                        </p:tgtEl>
                                        <p:attrNameLst>
                                          <p:attrName>style.visibility</p:attrName>
                                        </p:attrNameLst>
                                      </p:cBhvr>
                                      <p:to>
                                        <p:strVal val="visible"/>
                                      </p:to>
                                    </p:set>
                                    <p:animEffect transition="in" filter="wipe(right)">
                                      <p:cBhvr>
                                        <p:cTn id="16"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50"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25_Custom Layout">
    <p:spTree>
      <p:nvGrpSpPr>
        <p:cNvPr id="1" name=""/>
        <p:cNvGrpSpPr/>
        <p:nvPr/>
      </p:nvGrpSpPr>
      <p:grpSpPr>
        <a:xfrm>
          <a:off x="0" y="0"/>
          <a:ext cx="0" cy="0"/>
          <a:chOff x="0" y="0"/>
          <a:chExt cx="0" cy="0"/>
        </a:xfrm>
      </p:grpSpPr>
      <p:grpSp>
        <p:nvGrpSpPr>
          <p:cNvPr id="12" name="Group 11"/>
          <p:cNvGrpSpPr>
            <a:grpSpLocks/>
          </p:cNvGrpSpPr>
          <p:nvPr userDrawn="1"/>
        </p:nvGrpSpPr>
        <p:grpSpPr bwMode="auto">
          <a:xfrm>
            <a:off x="5859463" y="6251575"/>
            <a:ext cx="465137" cy="606425"/>
            <a:chOff x="5859463" y="6252052"/>
            <a:chExt cx="465137" cy="605948"/>
          </a:xfrm>
        </p:grpSpPr>
        <p:sp>
          <p:nvSpPr>
            <p:cNvPr id="13" name="Rectangle 1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Isosceles Triangle 1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5" name="TextBox 1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DE10AF9-F34C-430A-B52E-4B181F781BB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1975468"/>
            <a:ext cx="2531097" cy="2179243"/>
          </a:xfrm>
          <a:prstGeom prst="rect">
            <a:avLst/>
          </a:prstGeom>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314700" y="1975468"/>
            <a:ext cx="3851414" cy="2179243"/>
          </a:xfrm>
          <a:prstGeom prst="rect">
            <a:avLst/>
          </a:prstGeom>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94703" y="4204985"/>
            <a:ext cx="2099297" cy="1751316"/>
          </a:xfrm>
          <a:prstGeom prst="rect">
            <a:avLst/>
          </a:prstGeom>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2882900" y="4204985"/>
            <a:ext cx="2099297" cy="1751316"/>
          </a:xfrm>
          <a:prstGeom prst="rect">
            <a:avLst/>
          </a:prstGeom>
        </p:spPr>
        <p:txBody>
          <a:bodyPr/>
          <a:lstStyle>
            <a:lvl1pPr>
              <a:defRPr sz="1800"/>
            </a:lvl1pPr>
          </a:lstStyle>
          <a:p>
            <a:pPr lvl="0"/>
            <a:endParaRPr lang="id-ID" noProof="0"/>
          </a:p>
        </p:txBody>
      </p:sp>
      <p:sp>
        <p:nvSpPr>
          <p:cNvPr id="11" name="Picture Placeholder 7"/>
          <p:cNvSpPr>
            <a:spLocks noGrp="1"/>
          </p:cNvSpPr>
          <p:nvPr>
            <p:ph type="pic" sz="quarter" idx="37"/>
          </p:nvPr>
        </p:nvSpPr>
        <p:spPr>
          <a:xfrm>
            <a:off x="5066817" y="4189340"/>
            <a:ext cx="2099297" cy="1751316"/>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41906676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grpSp>
        <p:nvGrpSpPr>
          <p:cNvPr id="4" name="Group 10"/>
          <p:cNvGrpSpPr>
            <a:grpSpLocks/>
          </p:cNvGrpSpPr>
          <p:nvPr userDrawn="1"/>
        </p:nvGrpSpPr>
        <p:grpSpPr bwMode="auto">
          <a:xfrm>
            <a:off x="5859463" y="6251575"/>
            <a:ext cx="465137" cy="606425"/>
            <a:chOff x="5859463" y="6252052"/>
            <a:chExt cx="465137" cy="605948"/>
          </a:xfrm>
        </p:grpSpPr>
        <p:sp>
          <p:nvSpPr>
            <p:cNvPr id="5" name="Rectangle 11"/>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Isosceles Triangle 12"/>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7" name="TextBox 13"/>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7B08AA-318E-44A2-95F7-92B67D21F8FD}"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3" name="Picture Placeholder 7"/>
          <p:cNvSpPr>
            <a:spLocks noGrp="1"/>
          </p:cNvSpPr>
          <p:nvPr>
            <p:ph type="pic" sz="quarter" idx="10"/>
          </p:nvPr>
        </p:nvSpPr>
        <p:spPr>
          <a:xfrm>
            <a:off x="0" y="-1"/>
            <a:ext cx="12192000" cy="4644571"/>
          </a:xfrm>
          <a:prstGeom prst="rect">
            <a:avLst/>
          </a:prstGeom>
        </p:spPr>
        <p:txBody>
          <a:bodyPr/>
          <a:lstStyle>
            <a:lvl1pPr>
              <a:defRPr sz="1800">
                <a:solidFill>
                  <a:schemeClr val="bg1"/>
                </a:solidFill>
              </a:defRPr>
            </a:lvl1pPr>
          </a:lstStyle>
          <a:p>
            <a:pPr lvl="0"/>
            <a:endParaRPr lang="id-ID" noProof="0"/>
          </a:p>
        </p:txBody>
      </p:sp>
      <p:sp>
        <p:nvSpPr>
          <p:cNvPr id="10" name="Picture Placeholder 7"/>
          <p:cNvSpPr>
            <a:spLocks noGrp="1"/>
          </p:cNvSpPr>
          <p:nvPr>
            <p:ph type="pic" sz="quarter" idx="33"/>
          </p:nvPr>
        </p:nvSpPr>
        <p:spPr>
          <a:xfrm>
            <a:off x="961570" y="1327768"/>
            <a:ext cx="3940629" cy="2179243"/>
          </a:xfrm>
          <a:prstGeom prst="rect">
            <a:avLst/>
          </a:prstGeom>
        </p:spPr>
        <p:txBody>
          <a:bodyPr/>
          <a:lstStyle>
            <a:lvl1pPr>
              <a:defRPr sz="1800">
                <a:solidFill>
                  <a:schemeClr val="bg1"/>
                </a:solidFill>
              </a:defRPr>
            </a:lvl1pPr>
          </a:lstStyle>
          <a:p>
            <a:pPr lvl="0"/>
            <a:endParaRPr lang="id-ID" noProof="0"/>
          </a:p>
        </p:txBody>
      </p:sp>
    </p:spTree>
    <p:extLst>
      <p:ext uri="{BB962C8B-B14F-4D97-AF65-F5344CB8AC3E}">
        <p14:creationId xmlns:p14="http://schemas.microsoft.com/office/powerpoint/2010/main" val="3448322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Freeform 3"/>
          <p:cNvSpPr/>
          <p:nvPr userDrawn="1"/>
        </p:nvSpPr>
        <p:spPr>
          <a:xfrm>
            <a:off x="0" y="0"/>
            <a:ext cx="6477000" cy="6858000"/>
          </a:xfrm>
          <a:custGeom>
            <a:avLst/>
            <a:gdLst>
              <a:gd name="connsiteX0" fmla="*/ 0 w 6477000"/>
              <a:gd name="connsiteY0" fmla="*/ 0 h 6858000"/>
              <a:gd name="connsiteX1" fmla="*/ 6096000 w 6477000"/>
              <a:gd name="connsiteY1" fmla="*/ 0 h 6858000"/>
              <a:gd name="connsiteX2" fmla="*/ 6096000 w 6477000"/>
              <a:gd name="connsiteY2" fmla="*/ 3191282 h 6858000"/>
              <a:gd name="connsiteX3" fmla="*/ 6477000 w 6477000"/>
              <a:gd name="connsiteY3" fmla="*/ 3429000 h 6858000"/>
              <a:gd name="connsiteX4" fmla="*/ 6096000 w 6477000"/>
              <a:gd name="connsiteY4" fmla="*/ 3666718 h 6858000"/>
              <a:gd name="connsiteX5" fmla="*/ 6096000 w 6477000"/>
              <a:gd name="connsiteY5" fmla="*/ 6858000 h 6858000"/>
              <a:gd name="connsiteX6" fmla="*/ 0 w 647700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77000" h="6858000">
                <a:moveTo>
                  <a:pt x="0" y="0"/>
                </a:moveTo>
                <a:lnTo>
                  <a:pt x="6096000" y="0"/>
                </a:lnTo>
                <a:lnTo>
                  <a:pt x="6096000" y="3191282"/>
                </a:lnTo>
                <a:lnTo>
                  <a:pt x="6477000" y="3429000"/>
                </a:lnTo>
                <a:lnTo>
                  <a:pt x="6096000" y="3666718"/>
                </a:lnTo>
                <a:lnTo>
                  <a:pt x="6096000" y="6858000"/>
                </a:lnTo>
                <a:lnTo>
                  <a:pt x="0" y="685800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4" name="Group 8"/>
          <p:cNvGrpSpPr>
            <a:grpSpLocks/>
          </p:cNvGrpSpPr>
          <p:nvPr userDrawn="1"/>
        </p:nvGrpSpPr>
        <p:grpSpPr bwMode="auto">
          <a:xfrm>
            <a:off x="5859463" y="6251575"/>
            <a:ext cx="465137" cy="606425"/>
            <a:chOff x="5859463" y="6252052"/>
            <a:chExt cx="465137" cy="605948"/>
          </a:xfrm>
        </p:grpSpPr>
        <p:sp>
          <p:nvSpPr>
            <p:cNvPr id="6"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69AF75CB-56EB-4EC0-8396-9A1F6B780BE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5" name="Picture Placeholder 8"/>
          <p:cNvSpPr>
            <a:spLocks noGrp="1"/>
          </p:cNvSpPr>
          <p:nvPr>
            <p:ph type="pic" sz="quarter" idx="10"/>
          </p:nvPr>
        </p:nvSpPr>
        <p:spPr>
          <a:xfrm>
            <a:off x="1970515" y="1367064"/>
            <a:ext cx="2158276" cy="2158276"/>
          </a:xfrm>
          <a:prstGeom prst="ellipse">
            <a:avLst/>
          </a:prstGeom>
          <a:ln w="76200">
            <a:solidFill>
              <a:schemeClr val="bg1"/>
            </a:solidFill>
          </a:ln>
        </p:spPr>
        <p:txBody>
          <a:bodyPr/>
          <a:lstStyle>
            <a:lvl1pPr>
              <a:defRPr sz="1800"/>
            </a:lvl1pPr>
          </a:lstStyle>
          <a:p>
            <a:pPr lvl="0"/>
            <a:endParaRPr lang="id-ID" noProof="0"/>
          </a:p>
        </p:txBody>
      </p:sp>
    </p:spTree>
    <p:extLst>
      <p:ext uri="{BB962C8B-B14F-4D97-AF65-F5344CB8AC3E}">
        <p14:creationId xmlns:p14="http://schemas.microsoft.com/office/powerpoint/2010/main" val="118037976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par>
                          <p:cTn id="11" fill="hold">
                            <p:stCondLst>
                              <p:cond delay="500"/>
                            </p:stCondLst>
                            <p:childTnLst>
                              <p:par>
                                <p:cTn id="12" presetID="2" presetClass="entr" presetSubtype="8"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sp>
        <p:nvSpPr>
          <p:cNvPr id="11" name="Oval 10"/>
          <p:cNvSpPr/>
          <p:nvPr userDrawn="1"/>
        </p:nvSpPr>
        <p:spPr>
          <a:xfrm>
            <a:off x="9380538" y="1860550"/>
            <a:ext cx="2247900" cy="2247900"/>
          </a:xfrm>
          <a:prstGeom prst="ellipse">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Oval 11"/>
          <p:cNvSpPr/>
          <p:nvPr userDrawn="1"/>
        </p:nvSpPr>
        <p:spPr>
          <a:xfrm>
            <a:off x="6440488" y="1860550"/>
            <a:ext cx="2247900" cy="2247900"/>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Oval 12"/>
          <p:cNvSpPr/>
          <p:nvPr userDrawn="1"/>
        </p:nvSpPr>
        <p:spPr>
          <a:xfrm>
            <a:off x="3733800" y="1860550"/>
            <a:ext cx="2247900" cy="224790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Oval 13"/>
          <p:cNvSpPr/>
          <p:nvPr userDrawn="1"/>
        </p:nvSpPr>
        <p:spPr>
          <a:xfrm>
            <a:off x="793750" y="1860550"/>
            <a:ext cx="2247900" cy="2247900"/>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14"/>
          <p:cNvGrpSpPr>
            <a:grpSpLocks/>
          </p:cNvGrpSpPr>
          <p:nvPr userDrawn="1"/>
        </p:nvGrpSpPr>
        <p:grpSpPr bwMode="auto">
          <a:xfrm>
            <a:off x="5859463" y="6251575"/>
            <a:ext cx="465137" cy="606425"/>
            <a:chOff x="5859463" y="6252052"/>
            <a:chExt cx="465137" cy="605948"/>
          </a:xfrm>
        </p:grpSpPr>
        <p:sp>
          <p:nvSpPr>
            <p:cNvPr id="16" name="Rectangle 15"/>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7" name="Isosceles Triangle 16"/>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8" name="TextBox 17"/>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24AF0B57-C95E-4CC3-B80D-CCEA050DE134}"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694703" y="2053864"/>
            <a:ext cx="2160000" cy="2160000"/>
          </a:xfrm>
          <a:prstGeom prst="ellipse">
            <a:avLst/>
          </a:prstGeom>
          <a:ln w="57150">
            <a:solidFill>
              <a:schemeClr val="accent1"/>
            </a:solidFill>
          </a:ln>
        </p:spPr>
        <p:txBody>
          <a:bodyPr/>
          <a:lstStyle>
            <a:lvl1pPr>
              <a:defRPr sz="1800"/>
            </a:lvl1pPr>
          </a:lstStyle>
          <a:p>
            <a:pPr lvl="0"/>
            <a:endParaRPr lang="id-ID" noProof="0"/>
          </a:p>
        </p:txBody>
      </p:sp>
      <p:sp>
        <p:nvSpPr>
          <p:cNvPr id="8" name="Picture Placeholder 7"/>
          <p:cNvSpPr>
            <a:spLocks noGrp="1"/>
          </p:cNvSpPr>
          <p:nvPr>
            <p:ph type="pic" sz="quarter" idx="34"/>
          </p:nvPr>
        </p:nvSpPr>
        <p:spPr>
          <a:xfrm>
            <a:off x="3651838" y="2059950"/>
            <a:ext cx="2160000" cy="2160000"/>
          </a:xfrm>
          <a:prstGeom prst="ellipse">
            <a:avLst/>
          </a:prstGeom>
          <a:ln w="57150">
            <a:solidFill>
              <a:schemeClr val="accent3"/>
            </a:solidFill>
          </a:ln>
        </p:spPr>
        <p:txBody>
          <a:bodyPr/>
          <a:lstStyle>
            <a:lvl1pPr>
              <a:defRPr sz="1800"/>
            </a:lvl1pPr>
          </a:lstStyle>
          <a:p>
            <a:pPr lvl="0"/>
            <a:endParaRPr lang="id-ID" noProof="0"/>
          </a:p>
        </p:txBody>
      </p:sp>
      <p:sp>
        <p:nvSpPr>
          <p:cNvPr id="9" name="Picture Placeholder 7"/>
          <p:cNvSpPr>
            <a:spLocks noGrp="1"/>
          </p:cNvSpPr>
          <p:nvPr>
            <p:ph type="pic" sz="quarter" idx="35"/>
          </p:nvPr>
        </p:nvSpPr>
        <p:spPr>
          <a:xfrm>
            <a:off x="6380163" y="2053864"/>
            <a:ext cx="2160000" cy="2160000"/>
          </a:xfrm>
          <a:prstGeom prst="ellipse">
            <a:avLst/>
          </a:prstGeom>
          <a:ln w="57150">
            <a:solidFill>
              <a:schemeClr val="accent4"/>
            </a:solidFill>
          </a:ln>
        </p:spPr>
        <p:txBody>
          <a:bodyPr/>
          <a:lstStyle>
            <a:lvl1pPr>
              <a:defRPr sz="1800"/>
            </a:lvl1pPr>
          </a:lstStyle>
          <a:p>
            <a:pPr lvl="0"/>
            <a:endParaRPr lang="id-ID" noProof="0"/>
          </a:p>
        </p:txBody>
      </p:sp>
      <p:sp>
        <p:nvSpPr>
          <p:cNvPr id="10" name="Picture Placeholder 7"/>
          <p:cNvSpPr>
            <a:spLocks noGrp="1"/>
          </p:cNvSpPr>
          <p:nvPr>
            <p:ph type="pic" sz="quarter" idx="36"/>
          </p:nvPr>
        </p:nvSpPr>
        <p:spPr>
          <a:xfrm>
            <a:off x="9337298" y="2059950"/>
            <a:ext cx="2160000" cy="2160000"/>
          </a:xfrm>
          <a:prstGeom prst="ellipse">
            <a:avLst/>
          </a:prstGeom>
          <a:noFill/>
          <a:ln w="57150">
            <a:solidFill>
              <a:schemeClr val="accent6"/>
            </a:solidFill>
          </a:ln>
        </p:spPr>
        <p:txBody>
          <a:bodyPr/>
          <a:lstStyle>
            <a:lvl1pPr>
              <a:defRPr sz="1800" b="0" cap="none" spc="0">
                <a:ln w="0"/>
                <a:solidFill>
                  <a:schemeClr val="tx1"/>
                </a:solidFill>
                <a:effectLst>
                  <a:outerShdw blurRad="38100" dist="19050" dir="2700000" algn="tl" rotWithShape="0">
                    <a:schemeClr val="dk1">
                      <a:alpha val="40000"/>
                    </a:schemeClr>
                  </a:outerShdw>
                </a:effectLst>
              </a:defRPr>
            </a:lvl1pPr>
          </a:lstStyle>
          <a:p>
            <a:pPr lvl="0"/>
            <a:endParaRPr lang="id-ID" noProof="0"/>
          </a:p>
        </p:txBody>
      </p:sp>
    </p:spTree>
    <p:extLst>
      <p:ext uri="{BB962C8B-B14F-4D97-AF65-F5344CB8AC3E}">
        <p14:creationId xmlns:p14="http://schemas.microsoft.com/office/powerpoint/2010/main" val="359062332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fade">
                                      <p:cBhvr>
                                        <p:cTn id="10" dur="500"/>
                                        <p:tgtEl>
                                          <p:spTgt spid="18"/>
                                        </p:tgtEl>
                                      </p:cBhvr>
                                    </p:animEffect>
                                  </p:childTnLst>
                                </p:cTn>
                              </p:par>
                            </p:childTnLst>
                          </p:cTn>
                        </p:par>
                        <p:par>
                          <p:cTn id="11" fill="hold">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ppt_w</p:attrName>
                                        </p:attrNameLst>
                                      </p:cBhvr>
                                      <p:tavLst>
                                        <p:tav tm="0">
                                          <p:val>
                                            <p:fltVal val="0"/>
                                          </p:val>
                                        </p:tav>
                                        <p:tav tm="100000">
                                          <p:val>
                                            <p:strVal val="#ppt_w"/>
                                          </p:val>
                                        </p:tav>
                                      </p:tavLst>
                                    </p:anim>
                                    <p:anim calcmode="lin" valueType="num">
                                      <p:cBhvr>
                                        <p:cTn id="15" dur="500" fill="hold"/>
                                        <p:tgtEl>
                                          <p:spTgt spid="14"/>
                                        </p:tgtEl>
                                        <p:attrNameLst>
                                          <p:attrName>ppt_h</p:attrName>
                                        </p:attrNameLst>
                                      </p:cBhvr>
                                      <p:tavLst>
                                        <p:tav tm="0">
                                          <p:val>
                                            <p:fltVal val="0"/>
                                          </p:val>
                                        </p:tav>
                                        <p:tav tm="100000">
                                          <p:val>
                                            <p:strVal val="#ppt_h"/>
                                          </p:val>
                                        </p:tav>
                                      </p:tavLst>
                                    </p:anim>
                                    <p:animEffect transition="in" filter="fade">
                                      <p:cBhvr>
                                        <p:cTn id="16" dur="500"/>
                                        <p:tgtEl>
                                          <p:spTgt spid="1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Effect transition="in" filter="fade">
                                      <p:cBhvr>
                                        <p:cTn id="21" dur="500"/>
                                        <p:tgtEl>
                                          <p:spTgt spid="1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500" fill="hold"/>
                                        <p:tgtEl>
                                          <p:spTgt spid="12"/>
                                        </p:tgtEl>
                                        <p:attrNameLst>
                                          <p:attrName>ppt_w</p:attrName>
                                        </p:attrNameLst>
                                      </p:cBhvr>
                                      <p:tavLst>
                                        <p:tav tm="0">
                                          <p:val>
                                            <p:fltVal val="0"/>
                                          </p:val>
                                        </p:tav>
                                        <p:tav tm="100000">
                                          <p:val>
                                            <p:strVal val="#ppt_w"/>
                                          </p:val>
                                        </p:tav>
                                      </p:tavLst>
                                    </p:anim>
                                    <p:anim calcmode="lin" valueType="num">
                                      <p:cBhvr>
                                        <p:cTn id="25" dur="500" fill="hold"/>
                                        <p:tgtEl>
                                          <p:spTgt spid="12"/>
                                        </p:tgtEl>
                                        <p:attrNameLst>
                                          <p:attrName>ppt_h</p:attrName>
                                        </p:attrNameLst>
                                      </p:cBhvr>
                                      <p:tavLst>
                                        <p:tav tm="0">
                                          <p:val>
                                            <p:fltVal val="0"/>
                                          </p:val>
                                        </p:tav>
                                        <p:tav tm="100000">
                                          <p:val>
                                            <p:strVal val="#ppt_h"/>
                                          </p:val>
                                        </p:tav>
                                      </p:tavLst>
                                    </p:anim>
                                    <p:animEffect transition="in" filter="fade">
                                      <p:cBhvr>
                                        <p:cTn id="26" dur="500"/>
                                        <p:tgtEl>
                                          <p:spTgt spid="12"/>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8" grpId="0"/>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7"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AA747C81-BEF2-4563-A171-0C10406F0619}"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5222196" y="2305050"/>
            <a:ext cx="1779854" cy="2930829"/>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28162371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
        <p:nvSpPr>
          <p:cNvPr id="7" name="Rectangle 1"/>
          <p:cNvSpPr/>
          <p:nvPr userDrawn="1"/>
        </p:nvSpPr>
        <p:spPr>
          <a:xfrm>
            <a:off x="0" y="3960813"/>
            <a:ext cx="2349500" cy="229076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Rectangle 28"/>
          <p:cNvSpPr/>
          <p:nvPr userDrawn="1"/>
        </p:nvSpPr>
        <p:spPr>
          <a:xfrm>
            <a:off x="2349500" y="1679575"/>
            <a:ext cx="2425700"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Rectangle 32"/>
          <p:cNvSpPr/>
          <p:nvPr userDrawn="1"/>
        </p:nvSpPr>
        <p:spPr>
          <a:xfrm>
            <a:off x="4775200" y="3968750"/>
            <a:ext cx="2501900" cy="2289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Rectangle 33"/>
          <p:cNvSpPr/>
          <p:nvPr userDrawn="1"/>
        </p:nvSpPr>
        <p:spPr>
          <a:xfrm>
            <a:off x="7277100" y="1679575"/>
            <a:ext cx="2425700" cy="23050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34"/>
          <p:cNvSpPr/>
          <p:nvPr userDrawn="1"/>
        </p:nvSpPr>
        <p:spPr>
          <a:xfrm>
            <a:off x="9702800" y="3968750"/>
            <a:ext cx="2489200" cy="2282825"/>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5"/>
          <p:cNvSpPr/>
          <p:nvPr userDrawn="1"/>
        </p:nvSpPr>
        <p:spPr>
          <a:xfrm>
            <a:off x="4775200" y="1679575"/>
            <a:ext cx="2501900" cy="230505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6"/>
          <p:cNvSpPr/>
          <p:nvPr userDrawn="1"/>
        </p:nvSpPr>
        <p:spPr>
          <a:xfrm>
            <a:off x="2349500" y="3978275"/>
            <a:ext cx="2425700" cy="2273300"/>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15" name="Group 21"/>
          <p:cNvGrpSpPr>
            <a:grpSpLocks/>
          </p:cNvGrpSpPr>
          <p:nvPr userDrawn="1"/>
        </p:nvGrpSpPr>
        <p:grpSpPr bwMode="auto">
          <a:xfrm>
            <a:off x="5859463" y="6251575"/>
            <a:ext cx="465137" cy="606425"/>
            <a:chOff x="5859463" y="6252052"/>
            <a:chExt cx="465137" cy="605948"/>
          </a:xfrm>
        </p:grpSpPr>
        <p:sp>
          <p:nvSpPr>
            <p:cNvPr id="17" name="Rectangle 22"/>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8" name="Isosceles Triangle 23"/>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20" name="TextBox 24"/>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BC6A1AC-F0D7-4279-B99F-7552A26D978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14" name="Picture Placeholder 7"/>
          <p:cNvSpPr>
            <a:spLocks noGrp="1"/>
          </p:cNvSpPr>
          <p:nvPr>
            <p:ph type="pic" sz="quarter" idx="35"/>
          </p:nvPr>
        </p:nvSpPr>
        <p:spPr>
          <a:xfrm>
            <a:off x="0" y="1680250"/>
            <a:ext cx="2348960" cy="2281082"/>
          </a:xfrm>
          <a:prstGeom prst="rect">
            <a:avLst/>
          </a:prstGeom>
        </p:spPr>
        <p:txBody>
          <a:bodyPr/>
          <a:lstStyle>
            <a:lvl1pPr>
              <a:defRPr sz="1800"/>
            </a:lvl1pPr>
          </a:lstStyle>
          <a:p>
            <a:pPr lvl="0"/>
            <a:endParaRPr lang="id-ID" noProof="0" dirty="0"/>
          </a:p>
        </p:txBody>
      </p:sp>
      <p:sp>
        <p:nvSpPr>
          <p:cNvPr id="16" name="Picture Placeholder 7"/>
          <p:cNvSpPr>
            <a:spLocks noGrp="1"/>
          </p:cNvSpPr>
          <p:nvPr>
            <p:ph type="pic" sz="quarter" idx="37"/>
          </p:nvPr>
        </p:nvSpPr>
        <p:spPr>
          <a:xfrm>
            <a:off x="9703214" y="1680250"/>
            <a:ext cx="2488785" cy="2281081"/>
          </a:xfrm>
          <a:prstGeom prst="rect">
            <a:avLst/>
          </a:prstGeom>
        </p:spPr>
        <p:txBody>
          <a:bodyPr/>
          <a:lstStyle>
            <a:lvl1pPr>
              <a:defRPr sz="1800"/>
            </a:lvl1pPr>
          </a:lstStyle>
          <a:p>
            <a:pPr lvl="0"/>
            <a:endParaRPr lang="id-ID" noProof="0"/>
          </a:p>
        </p:txBody>
      </p:sp>
      <p:sp>
        <p:nvSpPr>
          <p:cNvPr id="28" name="Picture Placeholder 7"/>
          <p:cNvSpPr>
            <a:spLocks noGrp="1"/>
          </p:cNvSpPr>
          <p:nvPr>
            <p:ph type="pic" sz="quarter" idx="43"/>
          </p:nvPr>
        </p:nvSpPr>
        <p:spPr>
          <a:xfrm>
            <a:off x="7277685" y="3984998"/>
            <a:ext cx="2425531" cy="2281082"/>
          </a:xfrm>
          <a:prstGeom prst="rect">
            <a:avLst/>
          </a:prstGeom>
        </p:spPr>
        <p:txBody>
          <a:bodyPr/>
          <a:lstStyle>
            <a:lvl1pPr>
              <a:defRPr sz="1800"/>
            </a:lvl1pPr>
          </a:lstStyle>
          <a:p>
            <a:pPr lvl="0"/>
            <a:endParaRPr lang="id-ID" noProof="0"/>
          </a:p>
        </p:txBody>
      </p:sp>
    </p:spTree>
    <p:extLst>
      <p:ext uri="{BB962C8B-B14F-4D97-AF65-F5344CB8AC3E}">
        <p14:creationId xmlns:p14="http://schemas.microsoft.com/office/powerpoint/2010/main" val="33999062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750"/>
                                        <p:tgtEl>
                                          <p:spTgt spid="7"/>
                                        </p:tgtEl>
                                      </p:cBhvr>
                                    </p:animEffect>
                                    <p:anim calcmode="lin" valueType="num">
                                      <p:cBhvr>
                                        <p:cTn id="15" dur="750" fill="hold"/>
                                        <p:tgtEl>
                                          <p:spTgt spid="7"/>
                                        </p:tgtEl>
                                        <p:attrNameLst>
                                          <p:attrName>ppt_x</p:attrName>
                                        </p:attrNameLst>
                                      </p:cBhvr>
                                      <p:tavLst>
                                        <p:tav tm="0">
                                          <p:val>
                                            <p:strVal val="#ppt_x"/>
                                          </p:val>
                                        </p:tav>
                                        <p:tav tm="100000">
                                          <p:val>
                                            <p:strVal val="#ppt_x"/>
                                          </p:val>
                                        </p:tav>
                                      </p:tavLst>
                                    </p:anim>
                                    <p:anim calcmode="lin" valueType="num">
                                      <p:cBhvr>
                                        <p:cTn id="16" dur="75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anim calcmode="lin" valueType="num">
                                      <p:cBhvr>
                                        <p:cTn id="20" dur="750" fill="hold"/>
                                        <p:tgtEl>
                                          <p:spTgt spid="8"/>
                                        </p:tgtEl>
                                        <p:attrNameLst>
                                          <p:attrName>ppt_x</p:attrName>
                                        </p:attrNameLst>
                                      </p:cBhvr>
                                      <p:tavLst>
                                        <p:tav tm="0">
                                          <p:val>
                                            <p:strVal val="#ppt_x"/>
                                          </p:val>
                                        </p:tav>
                                        <p:tav tm="100000">
                                          <p:val>
                                            <p:strVal val="#ppt_x"/>
                                          </p:val>
                                        </p:tav>
                                      </p:tavLst>
                                    </p:anim>
                                    <p:anim calcmode="lin" valueType="num">
                                      <p:cBhvr>
                                        <p:cTn id="21" dur="750" fill="hold"/>
                                        <p:tgtEl>
                                          <p:spTgt spid="8"/>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750"/>
                                        <p:tgtEl>
                                          <p:spTgt spid="9"/>
                                        </p:tgtEl>
                                      </p:cBhvr>
                                    </p:animEffect>
                                    <p:anim calcmode="lin" valueType="num">
                                      <p:cBhvr>
                                        <p:cTn id="25" dur="750" fill="hold"/>
                                        <p:tgtEl>
                                          <p:spTgt spid="9"/>
                                        </p:tgtEl>
                                        <p:attrNameLst>
                                          <p:attrName>ppt_x</p:attrName>
                                        </p:attrNameLst>
                                      </p:cBhvr>
                                      <p:tavLst>
                                        <p:tav tm="0">
                                          <p:val>
                                            <p:strVal val="#ppt_x"/>
                                          </p:val>
                                        </p:tav>
                                        <p:tav tm="100000">
                                          <p:val>
                                            <p:strVal val="#ppt_x"/>
                                          </p:val>
                                        </p:tav>
                                      </p:tavLst>
                                    </p:anim>
                                    <p:anim calcmode="lin" valueType="num">
                                      <p:cBhvr>
                                        <p:cTn id="26" dur="750" fill="hold"/>
                                        <p:tgtEl>
                                          <p:spTgt spid="9"/>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750"/>
                                        <p:tgtEl>
                                          <p:spTgt spid="10"/>
                                        </p:tgtEl>
                                      </p:cBhvr>
                                    </p:animEffect>
                                    <p:anim calcmode="lin" valueType="num">
                                      <p:cBhvr>
                                        <p:cTn id="30" dur="750" fill="hold"/>
                                        <p:tgtEl>
                                          <p:spTgt spid="10"/>
                                        </p:tgtEl>
                                        <p:attrNameLst>
                                          <p:attrName>ppt_x</p:attrName>
                                        </p:attrNameLst>
                                      </p:cBhvr>
                                      <p:tavLst>
                                        <p:tav tm="0">
                                          <p:val>
                                            <p:strVal val="#ppt_x"/>
                                          </p:val>
                                        </p:tav>
                                        <p:tav tm="100000">
                                          <p:val>
                                            <p:strVal val="#ppt_x"/>
                                          </p:val>
                                        </p:tav>
                                      </p:tavLst>
                                    </p:anim>
                                    <p:anim calcmode="lin" valueType="num">
                                      <p:cBhvr>
                                        <p:cTn id="31" dur="750" fill="hold"/>
                                        <p:tgtEl>
                                          <p:spTgt spid="10"/>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fade">
                                      <p:cBhvr>
                                        <p:cTn id="34" dur="750"/>
                                        <p:tgtEl>
                                          <p:spTgt spid="11"/>
                                        </p:tgtEl>
                                      </p:cBhvr>
                                    </p:animEffect>
                                    <p:anim calcmode="lin" valueType="num">
                                      <p:cBhvr>
                                        <p:cTn id="35" dur="750" fill="hold"/>
                                        <p:tgtEl>
                                          <p:spTgt spid="11"/>
                                        </p:tgtEl>
                                        <p:attrNameLst>
                                          <p:attrName>ppt_x</p:attrName>
                                        </p:attrNameLst>
                                      </p:cBhvr>
                                      <p:tavLst>
                                        <p:tav tm="0">
                                          <p:val>
                                            <p:strVal val="#ppt_x"/>
                                          </p:val>
                                        </p:tav>
                                        <p:tav tm="100000">
                                          <p:val>
                                            <p:strVal val="#ppt_x"/>
                                          </p:val>
                                        </p:tav>
                                      </p:tavLst>
                                    </p:anim>
                                    <p:anim calcmode="lin" valueType="num">
                                      <p:cBhvr>
                                        <p:cTn id="36" dur="750" fill="hold"/>
                                        <p:tgtEl>
                                          <p:spTgt spid="11"/>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anim calcmode="lin" valueType="num">
                                      <p:cBhvr>
                                        <p:cTn id="40" dur="750" fill="hold"/>
                                        <p:tgtEl>
                                          <p:spTgt spid="13"/>
                                        </p:tgtEl>
                                        <p:attrNameLst>
                                          <p:attrName>ppt_x</p:attrName>
                                        </p:attrNameLst>
                                      </p:cBhvr>
                                      <p:tavLst>
                                        <p:tav tm="0">
                                          <p:val>
                                            <p:strVal val="#ppt_x"/>
                                          </p:val>
                                        </p:tav>
                                        <p:tav tm="100000">
                                          <p:val>
                                            <p:strVal val="#ppt_x"/>
                                          </p:val>
                                        </p:tav>
                                      </p:tavLst>
                                    </p:anim>
                                    <p:anim calcmode="lin" valueType="num">
                                      <p:cBhvr>
                                        <p:cTn id="41" dur="750" fill="hold"/>
                                        <p:tgtEl>
                                          <p:spTgt spid="13"/>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750"/>
                                        <p:tgtEl>
                                          <p:spTgt spid="12"/>
                                        </p:tgtEl>
                                      </p:cBhvr>
                                    </p:animEffect>
                                    <p:anim calcmode="lin" valueType="num">
                                      <p:cBhvr>
                                        <p:cTn id="45" dur="750" fill="hold"/>
                                        <p:tgtEl>
                                          <p:spTgt spid="12"/>
                                        </p:tgtEl>
                                        <p:attrNameLst>
                                          <p:attrName>ppt_x</p:attrName>
                                        </p:attrNameLst>
                                      </p:cBhvr>
                                      <p:tavLst>
                                        <p:tav tm="0">
                                          <p:val>
                                            <p:strVal val="#ppt_x"/>
                                          </p:val>
                                        </p:tav>
                                        <p:tav tm="100000">
                                          <p:val>
                                            <p:strVal val="#ppt_x"/>
                                          </p:val>
                                        </p:tav>
                                      </p:tavLst>
                                    </p:anim>
                                    <p:anim calcmode="lin" valueType="num">
                                      <p:cBhvr>
                                        <p:cTn id="46" dur="75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0" grpId="0"/>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10" name="Rectangle 28"/>
          <p:cNvSpPr/>
          <p:nvPr userDrawn="1"/>
        </p:nvSpPr>
        <p:spPr>
          <a:xfrm>
            <a:off x="-3175" y="2295525"/>
            <a:ext cx="2471738" cy="22780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1" name="Rectangle 29"/>
          <p:cNvSpPr/>
          <p:nvPr userDrawn="1"/>
        </p:nvSpPr>
        <p:spPr>
          <a:xfrm>
            <a:off x="2468563" y="0"/>
            <a:ext cx="2390775" cy="229552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2" name="Rectangle 30"/>
          <p:cNvSpPr/>
          <p:nvPr userDrawn="1"/>
        </p:nvSpPr>
        <p:spPr>
          <a:xfrm>
            <a:off x="2468563" y="4564063"/>
            <a:ext cx="2390775" cy="230505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3" name="Rectangle 31"/>
          <p:cNvSpPr/>
          <p:nvPr userDrawn="1"/>
        </p:nvSpPr>
        <p:spPr>
          <a:xfrm>
            <a:off x="7331075" y="-4763"/>
            <a:ext cx="2470150" cy="230028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4" name="Rectangle 32"/>
          <p:cNvSpPr/>
          <p:nvPr userDrawn="1"/>
        </p:nvSpPr>
        <p:spPr>
          <a:xfrm>
            <a:off x="7331075" y="4572000"/>
            <a:ext cx="2470150" cy="23034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5" name="Rectangle 33"/>
          <p:cNvSpPr/>
          <p:nvPr userDrawn="1"/>
        </p:nvSpPr>
        <p:spPr>
          <a:xfrm>
            <a:off x="9801225" y="2298700"/>
            <a:ext cx="2390775" cy="22733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6" name="Rectangle 34"/>
          <p:cNvSpPr/>
          <p:nvPr userDrawn="1"/>
        </p:nvSpPr>
        <p:spPr>
          <a:xfrm>
            <a:off x="4859338" y="2295525"/>
            <a:ext cx="2473325" cy="2281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 name="Picture Placeholder 7"/>
          <p:cNvSpPr>
            <a:spLocks noGrp="1"/>
          </p:cNvSpPr>
          <p:nvPr>
            <p:ph type="pic" sz="quarter" idx="35"/>
          </p:nvPr>
        </p:nvSpPr>
        <p:spPr>
          <a:xfrm>
            <a:off x="4860131" y="0"/>
            <a:ext cx="2471738" cy="2295244"/>
          </a:xfrm>
          <a:prstGeom prst="rect">
            <a:avLst/>
          </a:prstGeom>
        </p:spPr>
        <p:txBody>
          <a:bodyPr/>
          <a:lstStyle>
            <a:lvl1pPr>
              <a:defRPr sz="1800"/>
            </a:lvl1pPr>
          </a:lstStyle>
          <a:p>
            <a:pPr lvl="0"/>
            <a:endParaRPr lang="id-ID" noProof="0" dirty="0"/>
          </a:p>
        </p:txBody>
      </p:sp>
      <p:sp>
        <p:nvSpPr>
          <p:cNvPr id="4" name="Picture Placeholder 7"/>
          <p:cNvSpPr>
            <a:spLocks noGrp="1"/>
          </p:cNvSpPr>
          <p:nvPr>
            <p:ph type="pic" sz="quarter" idx="37"/>
          </p:nvPr>
        </p:nvSpPr>
        <p:spPr>
          <a:xfrm>
            <a:off x="4860131" y="4569540"/>
            <a:ext cx="2471738" cy="2288459"/>
          </a:xfrm>
          <a:prstGeom prst="rect">
            <a:avLst/>
          </a:prstGeom>
        </p:spPr>
        <p:txBody>
          <a:bodyPr/>
          <a:lstStyle>
            <a:lvl1pPr>
              <a:defRPr sz="1800"/>
            </a:lvl1pPr>
          </a:lstStyle>
          <a:p>
            <a:pPr lvl="0"/>
            <a:endParaRPr lang="id-ID" noProof="0" dirty="0"/>
          </a:p>
        </p:txBody>
      </p:sp>
      <p:sp>
        <p:nvSpPr>
          <p:cNvPr id="18" name="Picture Placeholder 7"/>
          <p:cNvSpPr>
            <a:spLocks noGrp="1"/>
          </p:cNvSpPr>
          <p:nvPr>
            <p:ph type="pic" sz="quarter" idx="39"/>
          </p:nvPr>
        </p:nvSpPr>
        <p:spPr>
          <a:xfrm>
            <a:off x="2469356" y="2288459"/>
            <a:ext cx="2390775" cy="2281082"/>
          </a:xfrm>
          <a:prstGeom prst="rect">
            <a:avLst/>
          </a:prstGeom>
        </p:spPr>
        <p:txBody>
          <a:bodyPr/>
          <a:lstStyle>
            <a:lvl1pPr>
              <a:defRPr sz="1800"/>
            </a:lvl1pPr>
          </a:lstStyle>
          <a:p>
            <a:pPr lvl="0"/>
            <a:endParaRPr lang="id-ID" noProof="0" dirty="0"/>
          </a:p>
        </p:txBody>
      </p:sp>
      <p:sp>
        <p:nvSpPr>
          <p:cNvPr id="20" name="Picture Placeholder 7"/>
          <p:cNvSpPr>
            <a:spLocks noGrp="1"/>
          </p:cNvSpPr>
          <p:nvPr>
            <p:ph type="pic" sz="quarter" idx="41"/>
          </p:nvPr>
        </p:nvSpPr>
        <p:spPr>
          <a:xfrm>
            <a:off x="1" y="-1"/>
            <a:ext cx="2469356" cy="2300951"/>
          </a:xfrm>
          <a:prstGeom prst="rect">
            <a:avLst/>
          </a:prstGeom>
        </p:spPr>
        <p:txBody>
          <a:bodyPr/>
          <a:lstStyle>
            <a:lvl1pPr>
              <a:defRPr sz="1800"/>
            </a:lvl1pPr>
          </a:lstStyle>
          <a:p>
            <a:pPr lvl="0"/>
            <a:endParaRPr lang="id-ID" noProof="0" dirty="0"/>
          </a:p>
        </p:txBody>
      </p:sp>
      <p:sp>
        <p:nvSpPr>
          <p:cNvPr id="22" name="Picture Placeholder 7"/>
          <p:cNvSpPr>
            <a:spLocks noGrp="1"/>
          </p:cNvSpPr>
          <p:nvPr>
            <p:ph type="pic" sz="quarter" idx="43"/>
          </p:nvPr>
        </p:nvSpPr>
        <p:spPr>
          <a:xfrm>
            <a:off x="1" y="4569540"/>
            <a:ext cx="2469356" cy="2288459"/>
          </a:xfrm>
          <a:prstGeom prst="rect">
            <a:avLst/>
          </a:prstGeom>
        </p:spPr>
        <p:txBody>
          <a:bodyPr/>
          <a:lstStyle>
            <a:lvl1pPr>
              <a:defRPr sz="1800"/>
            </a:lvl1pPr>
          </a:lstStyle>
          <a:p>
            <a:pPr lvl="0"/>
            <a:endParaRPr lang="id-ID" noProof="0" dirty="0"/>
          </a:p>
        </p:txBody>
      </p:sp>
      <p:sp>
        <p:nvSpPr>
          <p:cNvPr id="23" name="Picture Placeholder 7"/>
          <p:cNvSpPr>
            <a:spLocks noGrp="1"/>
          </p:cNvSpPr>
          <p:nvPr>
            <p:ph type="pic" sz="quarter" idx="44"/>
          </p:nvPr>
        </p:nvSpPr>
        <p:spPr>
          <a:xfrm>
            <a:off x="9801225" y="0"/>
            <a:ext cx="2390775" cy="2298095"/>
          </a:xfrm>
          <a:prstGeom prst="rect">
            <a:avLst/>
          </a:prstGeom>
        </p:spPr>
        <p:txBody>
          <a:bodyPr/>
          <a:lstStyle>
            <a:lvl1pPr>
              <a:defRPr sz="1800"/>
            </a:lvl1pPr>
          </a:lstStyle>
          <a:p>
            <a:pPr lvl="0"/>
            <a:endParaRPr lang="id-ID" noProof="0" dirty="0"/>
          </a:p>
        </p:txBody>
      </p:sp>
      <p:sp>
        <p:nvSpPr>
          <p:cNvPr id="25" name="Picture Placeholder 7"/>
          <p:cNvSpPr>
            <a:spLocks noGrp="1"/>
          </p:cNvSpPr>
          <p:nvPr>
            <p:ph type="pic" sz="quarter" idx="46"/>
          </p:nvPr>
        </p:nvSpPr>
        <p:spPr>
          <a:xfrm>
            <a:off x="9801225" y="4572095"/>
            <a:ext cx="2390775" cy="2293281"/>
          </a:xfrm>
          <a:prstGeom prst="rect">
            <a:avLst/>
          </a:prstGeom>
        </p:spPr>
        <p:txBody>
          <a:bodyPr/>
          <a:lstStyle>
            <a:lvl1pPr>
              <a:defRPr sz="1800"/>
            </a:lvl1pPr>
          </a:lstStyle>
          <a:p>
            <a:pPr lvl="0"/>
            <a:endParaRPr lang="id-ID" noProof="0" dirty="0"/>
          </a:p>
        </p:txBody>
      </p:sp>
      <p:sp>
        <p:nvSpPr>
          <p:cNvPr id="27" name="Picture Placeholder 7"/>
          <p:cNvSpPr>
            <a:spLocks noGrp="1"/>
          </p:cNvSpPr>
          <p:nvPr>
            <p:ph type="pic" sz="quarter" idx="48"/>
          </p:nvPr>
        </p:nvSpPr>
        <p:spPr>
          <a:xfrm>
            <a:off x="7331870" y="2295836"/>
            <a:ext cx="2469356" cy="2281082"/>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4185772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C5643BD-5662-4A3E-81DE-B1630204A9AF}"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542304" y="615600"/>
            <a:ext cx="6747496" cy="665285"/>
          </a:xfrm>
          <a:prstGeom prst="rect">
            <a:avLst/>
          </a:prstGeom>
        </p:spPr>
        <p:txBody>
          <a:bodyPr wrap="square" anchor="t" anchorCtr="0">
            <a:noAutofit/>
          </a:bodyPr>
          <a:lstStyle>
            <a:lvl1pPr algn="l">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542303" y="1295399"/>
            <a:ext cx="6747496" cy="240851"/>
          </a:xfrm>
          <a:prstGeom prst="rect">
            <a:avLst/>
          </a:prstGeom>
          <a:noFill/>
          <a:ln>
            <a:noFill/>
          </a:ln>
        </p:spPr>
        <p:txBody>
          <a:bodyPr anchor="ctr">
            <a:noAutofit/>
          </a:bodyPr>
          <a:lstStyle>
            <a:lvl1pPr marL="0" indent="0" algn="l">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17926202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111807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111331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AB551EE-F60E-4BFE-976F-AFC814F012C6}"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818480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7_Custom Layout">
    <p:spTree>
      <p:nvGrpSpPr>
        <p:cNvPr id="1" name=""/>
        <p:cNvGrpSpPr/>
        <p:nvPr/>
      </p:nvGrpSpPr>
      <p:grpSpPr>
        <a:xfrm>
          <a:off x="0" y="0"/>
          <a:ext cx="0" cy="0"/>
          <a:chOff x="0" y="0"/>
          <a:chExt cx="0" cy="0"/>
        </a:xfrm>
      </p:grpSpPr>
      <p:sp>
        <p:nvSpPr>
          <p:cNvPr id="5" name="Rectangle 2"/>
          <p:cNvSpPr/>
          <p:nvPr userDrawn="1"/>
        </p:nvSpPr>
        <p:spPr>
          <a:xfrm>
            <a:off x="0" y="3683000"/>
            <a:ext cx="12192000" cy="3175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nvGrpSpPr>
          <p:cNvPr id="7" name="Group 8"/>
          <p:cNvGrpSpPr>
            <a:grpSpLocks/>
          </p:cNvGrpSpPr>
          <p:nvPr userDrawn="1"/>
        </p:nvGrpSpPr>
        <p:grpSpPr bwMode="auto">
          <a:xfrm>
            <a:off x="5859463" y="6251575"/>
            <a:ext cx="465137" cy="606425"/>
            <a:chOff x="5859463" y="6252052"/>
            <a:chExt cx="465137" cy="605948"/>
          </a:xfrm>
        </p:grpSpPr>
        <p:sp>
          <p:nvSpPr>
            <p:cNvPr id="9" name="Rectangle 9"/>
            <p:cNvSpPr/>
            <p:nvPr userDrawn="1"/>
          </p:nvSpPr>
          <p:spPr>
            <a:xfrm>
              <a:off x="5859463" y="6464610"/>
              <a:ext cx="465137" cy="393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0" name="Isosceles Triangle 10"/>
            <p:cNvSpPr/>
            <p:nvPr userDrawn="1"/>
          </p:nvSpPr>
          <p:spPr>
            <a:xfrm>
              <a:off x="5859463" y="6252052"/>
              <a:ext cx="465137" cy="212558"/>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1"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BEAD08A2-D799-413B-98DE-05B01393D26B}" type="slidenum">
              <a:rPr lang="id-ID" altLang="tr-TR" sz="1600" b="1" smtClean="0">
                <a:solidFill>
                  <a:schemeClr val="accent1"/>
                </a:solidFill>
              </a:rPr>
              <a:pPr algn="ctr" eaLnBrk="1" hangingPunct="1">
                <a:defRPr/>
              </a:pPr>
              <a:t>‹#›</a:t>
            </a:fld>
            <a:endParaRPr lang="id-ID" altLang="tr-TR" sz="2000">
              <a:solidFill>
                <a:schemeClr val="accent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8" name="Picture Placeholder 7"/>
          <p:cNvSpPr>
            <a:spLocks noGrp="1"/>
          </p:cNvSpPr>
          <p:nvPr>
            <p:ph type="pic" sz="quarter" idx="33"/>
          </p:nvPr>
        </p:nvSpPr>
        <p:spPr>
          <a:xfrm>
            <a:off x="4771346" y="2179572"/>
            <a:ext cx="2562904" cy="3402078"/>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1327718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500"/>
                            </p:stCondLst>
                            <p:childTnLst>
                              <p:par>
                                <p:cTn id="12" presetID="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18_Custom Layout">
    <p:spTree>
      <p:nvGrpSpPr>
        <p:cNvPr id="1" name=""/>
        <p:cNvGrpSpPr/>
        <p:nvPr/>
      </p:nvGrpSpPr>
      <p:grpSpPr>
        <a:xfrm>
          <a:off x="0" y="0"/>
          <a:ext cx="0" cy="0"/>
          <a:chOff x="0" y="0"/>
          <a:chExt cx="0" cy="0"/>
        </a:xfrm>
      </p:grpSpPr>
      <p:grpSp>
        <p:nvGrpSpPr>
          <p:cNvPr id="4" name="Group 6"/>
          <p:cNvGrpSpPr>
            <a:grpSpLocks/>
          </p:cNvGrpSpPr>
          <p:nvPr userDrawn="1"/>
        </p:nvGrpSpPr>
        <p:grpSpPr bwMode="auto">
          <a:xfrm>
            <a:off x="5859463" y="6251575"/>
            <a:ext cx="465137" cy="606425"/>
            <a:chOff x="5859463" y="6252052"/>
            <a:chExt cx="465137" cy="605948"/>
          </a:xfrm>
        </p:grpSpPr>
        <p:sp>
          <p:nvSpPr>
            <p:cNvPr id="5" name="Rectangle 7"/>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7" name="Isosceles Triangle 8"/>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8" name="TextBox 9"/>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42A85DA8-42D6-4C10-9963-3E851D7B0BEC}"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4898404" y="615600"/>
            <a:ext cx="6747496" cy="665285"/>
          </a:xfrm>
          <a:prstGeom prst="rect">
            <a:avLst/>
          </a:prstGeom>
        </p:spPr>
        <p:txBody>
          <a:bodyPr wrap="square" anchor="t" anchorCtr="0">
            <a:noAutofit/>
          </a:bodyPr>
          <a:lstStyle>
            <a:lvl1pPr algn="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4898403" y="1295399"/>
            <a:ext cx="6747496" cy="240851"/>
          </a:xfrm>
          <a:prstGeom prst="rect">
            <a:avLst/>
          </a:prstGeom>
          <a:noFill/>
          <a:ln>
            <a:noFill/>
          </a:ln>
        </p:spPr>
        <p:txBody>
          <a:bodyPr anchor="ctr">
            <a:noAutofit/>
          </a:bodyPr>
          <a:lstStyle>
            <a:lvl1pPr marL="0" indent="0" algn="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Tree>
    <p:extLst>
      <p:ext uri="{BB962C8B-B14F-4D97-AF65-F5344CB8AC3E}">
        <p14:creationId xmlns:p14="http://schemas.microsoft.com/office/powerpoint/2010/main" val="320012934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9_Custom Layout">
    <p:spTree>
      <p:nvGrpSpPr>
        <p:cNvPr id="1" name=""/>
        <p:cNvGrpSpPr/>
        <p:nvPr/>
      </p:nvGrpSpPr>
      <p:grpSpPr>
        <a:xfrm>
          <a:off x="0" y="0"/>
          <a:ext cx="0" cy="0"/>
          <a:chOff x="0" y="0"/>
          <a:chExt cx="0" cy="0"/>
        </a:xfrm>
      </p:grpSpPr>
      <p:grpSp>
        <p:nvGrpSpPr>
          <p:cNvPr id="5" name="Group 7"/>
          <p:cNvGrpSpPr>
            <a:grpSpLocks/>
          </p:cNvGrpSpPr>
          <p:nvPr userDrawn="1"/>
        </p:nvGrpSpPr>
        <p:grpSpPr bwMode="auto">
          <a:xfrm>
            <a:off x="5859463" y="6251575"/>
            <a:ext cx="465137" cy="606425"/>
            <a:chOff x="5859463" y="6252052"/>
            <a:chExt cx="465137" cy="605948"/>
          </a:xfrm>
        </p:grpSpPr>
        <p:sp>
          <p:nvSpPr>
            <p:cNvPr id="8" name="Rectangle 8"/>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9"/>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0"/>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FA6647C-42BC-407F-9F1D-EEC711E1903B}"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8759146" y="1925572"/>
            <a:ext cx="2160000" cy="2160000"/>
          </a:xfrm>
          <a:prstGeom prst="ellipse">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26106875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1_Custom Layout">
    <p:spTree>
      <p:nvGrpSpPr>
        <p:cNvPr id="1" name=""/>
        <p:cNvGrpSpPr/>
        <p:nvPr/>
      </p:nvGrpSpPr>
      <p:grpSpPr>
        <a:xfrm>
          <a:off x="0" y="0"/>
          <a:ext cx="0" cy="0"/>
          <a:chOff x="0" y="0"/>
          <a:chExt cx="0" cy="0"/>
        </a:xfrm>
      </p:grpSpPr>
      <p:grpSp>
        <p:nvGrpSpPr>
          <p:cNvPr id="5" name="Group 12"/>
          <p:cNvGrpSpPr>
            <a:grpSpLocks/>
          </p:cNvGrpSpPr>
          <p:nvPr userDrawn="1"/>
        </p:nvGrpSpPr>
        <p:grpSpPr bwMode="auto">
          <a:xfrm>
            <a:off x="5859463" y="6251575"/>
            <a:ext cx="465137" cy="606425"/>
            <a:chOff x="5859463" y="6252052"/>
            <a:chExt cx="465137" cy="605948"/>
          </a:xfrm>
        </p:grpSpPr>
        <p:sp>
          <p:nvSpPr>
            <p:cNvPr id="8" name="Rectangle 13"/>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4"/>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5"/>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0E2F09BF-2132-4B95-8F89-80FC331ECC0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999503" y="2056200"/>
            <a:ext cx="4443354" cy="3865629"/>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11697699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2_Custom Layout">
    <p:spTree>
      <p:nvGrpSpPr>
        <p:cNvPr id="1" name=""/>
        <p:cNvGrpSpPr/>
        <p:nvPr/>
      </p:nvGrpSpPr>
      <p:grpSpPr>
        <a:xfrm>
          <a:off x="0" y="0"/>
          <a:ext cx="0" cy="0"/>
          <a:chOff x="0" y="0"/>
          <a:chExt cx="0" cy="0"/>
        </a:xfrm>
      </p:grpSpPr>
      <p:grpSp>
        <p:nvGrpSpPr>
          <p:cNvPr id="5" name="Group 8"/>
          <p:cNvGrpSpPr>
            <a:grpSpLocks/>
          </p:cNvGrpSpPr>
          <p:nvPr userDrawn="1"/>
        </p:nvGrpSpPr>
        <p:grpSpPr bwMode="auto">
          <a:xfrm>
            <a:off x="5859463" y="6251575"/>
            <a:ext cx="465137" cy="606425"/>
            <a:chOff x="5859463" y="6252052"/>
            <a:chExt cx="465137" cy="605948"/>
          </a:xfrm>
        </p:grpSpPr>
        <p:sp>
          <p:nvSpPr>
            <p:cNvPr id="8" name="Rectangle 9"/>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0"/>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1"/>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50F236A3-BB2A-4C73-9D1A-8F3FE529E4F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7" name="Picture Placeholder 7"/>
          <p:cNvSpPr>
            <a:spLocks noGrp="1"/>
          </p:cNvSpPr>
          <p:nvPr>
            <p:ph type="pic" sz="quarter" idx="33"/>
          </p:nvPr>
        </p:nvSpPr>
        <p:spPr>
          <a:xfrm>
            <a:off x="1074796" y="2475156"/>
            <a:ext cx="4119504" cy="2604844"/>
          </a:xfrm>
          <a:prstGeom prst="rect">
            <a:avLst/>
          </a:prstGeom>
        </p:spPr>
        <p:txBody>
          <a:bodyPr/>
          <a:lstStyle>
            <a:lvl1pPr>
              <a:defRPr sz="1800"/>
            </a:lvl1pPr>
          </a:lstStyle>
          <a:p>
            <a:pPr lvl="0"/>
            <a:endParaRPr lang="id-ID" noProof="0" dirty="0"/>
          </a:p>
        </p:txBody>
      </p:sp>
    </p:spTree>
    <p:extLst>
      <p:ext uri="{BB962C8B-B14F-4D97-AF65-F5344CB8AC3E}">
        <p14:creationId xmlns:p14="http://schemas.microsoft.com/office/powerpoint/2010/main" val="346850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3_Custom Layout">
    <p:spTree>
      <p:nvGrpSpPr>
        <p:cNvPr id="1" name=""/>
        <p:cNvGrpSpPr/>
        <p:nvPr/>
      </p:nvGrpSpPr>
      <p:grpSpPr>
        <a:xfrm>
          <a:off x="0" y="0"/>
          <a:ext cx="0" cy="0"/>
          <a:chOff x="0" y="0"/>
          <a:chExt cx="0" cy="0"/>
        </a:xfrm>
      </p:grpSpPr>
      <p:grpSp>
        <p:nvGrpSpPr>
          <p:cNvPr id="5" name="Group 45"/>
          <p:cNvGrpSpPr>
            <a:grpSpLocks/>
          </p:cNvGrpSpPr>
          <p:nvPr userDrawn="1"/>
        </p:nvGrpSpPr>
        <p:grpSpPr bwMode="auto">
          <a:xfrm>
            <a:off x="5859463" y="6251575"/>
            <a:ext cx="465137" cy="606425"/>
            <a:chOff x="5859463" y="6252052"/>
            <a:chExt cx="465137" cy="605948"/>
          </a:xfrm>
        </p:grpSpPr>
        <p:sp>
          <p:nvSpPr>
            <p:cNvPr id="7" name="Rectangle 46"/>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8" name="Isosceles Triangle 47"/>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9" name="TextBox 48"/>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C0C466B7-59F4-4225-A20F-1E26345EA930}"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96610"/>
            <a:ext cx="1941551" cy="1033399"/>
          </a:xfrm>
          <a:prstGeom prst="rect">
            <a:avLst/>
          </a:prstGeom>
          <a:ln w="38100">
            <a:solidFill>
              <a:schemeClr val="accent3"/>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42677986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4_Custom Layout">
    <p:spTree>
      <p:nvGrpSpPr>
        <p:cNvPr id="1" name=""/>
        <p:cNvGrpSpPr/>
        <p:nvPr/>
      </p:nvGrpSpPr>
      <p:grpSpPr>
        <a:xfrm>
          <a:off x="0" y="0"/>
          <a:ext cx="0" cy="0"/>
          <a:chOff x="0" y="0"/>
          <a:chExt cx="0" cy="0"/>
        </a:xfrm>
      </p:grpSpPr>
      <p:grpSp>
        <p:nvGrpSpPr>
          <p:cNvPr id="7" name="Group 9"/>
          <p:cNvGrpSpPr>
            <a:grpSpLocks/>
          </p:cNvGrpSpPr>
          <p:nvPr userDrawn="1"/>
        </p:nvGrpSpPr>
        <p:grpSpPr bwMode="auto">
          <a:xfrm>
            <a:off x="5859463" y="6251575"/>
            <a:ext cx="465137" cy="606425"/>
            <a:chOff x="5859463" y="6252052"/>
            <a:chExt cx="465137" cy="605948"/>
          </a:xfrm>
        </p:grpSpPr>
        <p:sp>
          <p:nvSpPr>
            <p:cNvPr id="8" name="Rectangle 10"/>
            <p:cNvSpPr/>
            <p:nvPr userDrawn="1"/>
          </p:nvSpPr>
          <p:spPr>
            <a:xfrm>
              <a:off x="5859463" y="6464610"/>
              <a:ext cx="465137" cy="39339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9" name="Isosceles Triangle 11"/>
            <p:cNvSpPr/>
            <p:nvPr userDrawn="1"/>
          </p:nvSpPr>
          <p:spPr>
            <a:xfrm>
              <a:off x="5859463" y="6252052"/>
              <a:ext cx="465137" cy="212558"/>
            </a:xfrm>
            <a:prstGeom prs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10" name="TextBox 12"/>
          <p:cNvSpPr txBox="1">
            <a:spLocks noChangeArrowheads="1"/>
          </p:cNvSpPr>
          <p:nvPr userDrawn="1"/>
        </p:nvSpPr>
        <p:spPr bwMode="auto">
          <a:xfrm>
            <a:off x="5811838" y="6434138"/>
            <a:ext cx="560387" cy="338137"/>
          </a:xfrm>
          <a:prstGeom prst="rect">
            <a:avLst/>
          </a:prstGeom>
          <a:noFill/>
          <a:ln>
            <a:noFill/>
          </a:ln>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fld id="{7086D44C-360E-42DF-BC78-C8868C844C83}" type="slidenum">
              <a:rPr lang="id-ID" altLang="tr-TR" sz="1600" b="1" smtClean="0">
                <a:solidFill>
                  <a:schemeClr val="bg1"/>
                </a:solidFill>
              </a:rPr>
              <a:pPr algn="ctr" eaLnBrk="1" hangingPunct="1">
                <a:defRPr/>
              </a:pPr>
              <a:t>‹#›</a:t>
            </a:fld>
            <a:endParaRPr lang="id-ID" altLang="tr-TR" sz="2000">
              <a:solidFill>
                <a:schemeClr val="bg1"/>
              </a:solidFill>
            </a:endParaRPr>
          </a:p>
        </p:txBody>
      </p:sp>
      <p:sp>
        <p:nvSpPr>
          <p:cNvPr id="6" name="Title 1"/>
          <p:cNvSpPr>
            <a:spLocks noGrp="1"/>
          </p:cNvSpPr>
          <p:nvPr>
            <p:ph type="ctrTitle"/>
          </p:nvPr>
        </p:nvSpPr>
        <p:spPr>
          <a:xfrm>
            <a:off x="694703" y="615600"/>
            <a:ext cx="10802595" cy="665285"/>
          </a:xfrm>
          <a:prstGeom prst="rect">
            <a:avLst/>
          </a:prstGeom>
        </p:spPr>
        <p:txBody>
          <a:bodyPr wrap="square" anchor="t" anchorCtr="0">
            <a:noAutofit/>
          </a:bodyPr>
          <a:lstStyle>
            <a:lvl1pPr algn="ctr">
              <a:lnSpc>
                <a:spcPct val="90000"/>
              </a:lnSpc>
              <a:defRPr sz="5000" b="0" i="0">
                <a:solidFill>
                  <a:schemeClr val="tx1">
                    <a:lumMod val="65000"/>
                    <a:lumOff val="35000"/>
                  </a:schemeClr>
                </a:solidFill>
                <a:latin typeface="Bebas Neue" pitchFamily="34" charset="0"/>
                <a:ea typeface="Gulim" pitchFamily="34" charset="-127"/>
              </a:defRPr>
            </a:lvl1pPr>
          </a:lstStyle>
          <a:p>
            <a:r>
              <a:rPr lang="tr-TR"/>
              <a:t>Asıl başlık stilini düzenlemek için tıklayın</a:t>
            </a:r>
            <a:endParaRPr lang="en-US" dirty="0"/>
          </a:p>
        </p:txBody>
      </p:sp>
      <p:sp>
        <p:nvSpPr>
          <p:cNvPr id="19" name="Text Placeholder 8"/>
          <p:cNvSpPr>
            <a:spLocks noGrp="1"/>
          </p:cNvSpPr>
          <p:nvPr>
            <p:ph type="body" sz="quarter" idx="32"/>
          </p:nvPr>
        </p:nvSpPr>
        <p:spPr>
          <a:xfrm>
            <a:off x="1703163" y="1295399"/>
            <a:ext cx="8785674" cy="240851"/>
          </a:xfrm>
          <a:prstGeom prst="rect">
            <a:avLst/>
          </a:prstGeom>
          <a:noFill/>
          <a:ln>
            <a:noFill/>
          </a:ln>
        </p:spPr>
        <p:txBody>
          <a:bodyPr anchor="ctr">
            <a:noAutofit/>
          </a:bodyPr>
          <a:lstStyle>
            <a:lvl1pPr marL="0" indent="0" algn="ctr">
              <a:lnSpc>
                <a:spcPct val="90000"/>
              </a:lnSpc>
              <a:spcBef>
                <a:spcPts val="1200"/>
              </a:spcBef>
              <a:buNone/>
              <a:defRPr sz="1600" b="0" baseline="0">
                <a:solidFill>
                  <a:schemeClr val="bg1">
                    <a:lumMod val="65000"/>
                  </a:schemeClr>
                </a:solidFill>
                <a:latin typeface="+mn-lt"/>
              </a:defRPr>
            </a:lvl1pPr>
          </a:lstStyle>
          <a:p>
            <a:pPr lvl="0"/>
            <a:r>
              <a:rPr lang="tr-TR"/>
              <a:t>Asıl metin stillerini düzenle</a:t>
            </a:r>
          </a:p>
        </p:txBody>
      </p:sp>
      <p:sp>
        <p:nvSpPr>
          <p:cNvPr id="42" name="Picture Placeholder 7"/>
          <p:cNvSpPr>
            <a:spLocks noGrp="1"/>
          </p:cNvSpPr>
          <p:nvPr>
            <p:ph type="pic" sz="quarter" idx="33"/>
          </p:nvPr>
        </p:nvSpPr>
        <p:spPr>
          <a:xfrm>
            <a:off x="7247004" y="2647680"/>
            <a:ext cx="1941551" cy="1033399"/>
          </a:xfrm>
          <a:prstGeom prst="rect">
            <a:avLst/>
          </a:prstGeom>
          <a:ln w="38100">
            <a:solidFill>
              <a:schemeClr val="accent1"/>
            </a:solidFill>
          </a:ln>
        </p:spPr>
        <p:txBody>
          <a:bodyPr/>
          <a:lstStyle>
            <a:lvl1pPr>
              <a:defRPr sz="1800"/>
            </a:lvl1pPr>
          </a:lstStyle>
          <a:p>
            <a:pPr lvl="0"/>
            <a:endParaRPr lang="id-ID" noProof="0" dirty="0"/>
          </a:p>
        </p:txBody>
      </p:sp>
      <p:sp>
        <p:nvSpPr>
          <p:cNvPr id="5" name="Picture Placeholder 7"/>
          <p:cNvSpPr>
            <a:spLocks noGrp="1"/>
          </p:cNvSpPr>
          <p:nvPr>
            <p:ph type="pic" sz="quarter" idx="34"/>
          </p:nvPr>
        </p:nvSpPr>
        <p:spPr>
          <a:xfrm>
            <a:off x="2261346" y="2647680"/>
            <a:ext cx="1941551" cy="1033399"/>
          </a:xfrm>
          <a:prstGeom prst="rect">
            <a:avLst/>
          </a:prstGeom>
          <a:ln w="38100">
            <a:solidFill>
              <a:schemeClr val="accent5"/>
            </a:solidFill>
          </a:ln>
        </p:spPr>
        <p:txBody>
          <a:bodyPr/>
          <a:lstStyle>
            <a:lvl1pPr>
              <a:defRPr sz="1800"/>
            </a:lvl1pPr>
          </a:lstStyle>
          <a:p>
            <a:pPr lvl="0"/>
            <a:endParaRPr lang="id-ID" noProof="0" dirty="0"/>
          </a:p>
        </p:txBody>
      </p:sp>
    </p:spTree>
    <p:extLst>
      <p:ext uri="{BB962C8B-B14F-4D97-AF65-F5344CB8AC3E}">
        <p14:creationId xmlns:p14="http://schemas.microsoft.com/office/powerpoint/2010/main" val="28471656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21.04.2020</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86532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ransition spd="slow">
    <p:wipe/>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10.jpg"/><Relationship Id="rId13" Type="http://schemas.openxmlformats.org/officeDocument/2006/relationships/image" Target="../media/image15.jpg"/><Relationship Id="rId3" Type="http://schemas.openxmlformats.org/officeDocument/2006/relationships/image" Target="../media/image5.jpg"/><Relationship Id="rId7" Type="http://schemas.openxmlformats.org/officeDocument/2006/relationships/image" Target="../media/image9.jpg"/><Relationship Id="rId12" Type="http://schemas.openxmlformats.org/officeDocument/2006/relationships/image" Target="../media/image14.jpe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8.jpg"/><Relationship Id="rId11" Type="http://schemas.openxmlformats.org/officeDocument/2006/relationships/image" Target="../media/image13.jpg"/><Relationship Id="rId5" Type="http://schemas.openxmlformats.org/officeDocument/2006/relationships/image" Target="../media/image7.jpg"/><Relationship Id="rId15" Type="http://schemas.openxmlformats.org/officeDocument/2006/relationships/image" Target="../media/image17.jpeg"/><Relationship Id="rId10" Type="http://schemas.openxmlformats.org/officeDocument/2006/relationships/image" Target="../media/image12.jpg"/><Relationship Id="rId4" Type="http://schemas.openxmlformats.org/officeDocument/2006/relationships/image" Target="../media/image6.jpg"/><Relationship Id="rId9" Type="http://schemas.openxmlformats.org/officeDocument/2006/relationships/image" Target="../media/image11.jpeg"/><Relationship Id="rId14" Type="http://schemas.openxmlformats.org/officeDocument/2006/relationships/image" Target="../media/image1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image" Target="../media/image19.jp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png"/><Relationship Id="rId9" Type="http://schemas.openxmlformats.org/officeDocument/2006/relationships/image" Target="../media/image2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gif"/><Relationship Id="rId7" Type="http://schemas.openxmlformats.org/officeDocument/2006/relationships/image" Target="../media/image35.jp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jpeg"/><Relationship Id="rId5" Type="http://schemas.openxmlformats.org/officeDocument/2006/relationships/image" Target="../media/image33.jpg"/><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1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2.emf"/></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jpg"/><Relationship Id="rId1" Type="http://schemas.openxmlformats.org/officeDocument/2006/relationships/slideLayout" Target="../slideLayouts/slideLayout2.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2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1.jpeg"/></Relationships>
</file>

<file path=ppt/slides/_rels/slide2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hyperlink" Target="https://siuzem.almscloud.com/Account/LoginBefore" TargetMode="External"/><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image" Target="../media/image67.emf"/><Relationship Id="rId1" Type="http://schemas.openxmlformats.org/officeDocument/2006/relationships/slideLayout" Target="../slideLayouts/slideLayout2.xml"/><Relationship Id="rId4" Type="http://schemas.openxmlformats.org/officeDocument/2006/relationships/image" Target="../media/image69.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emf"/><Relationship Id="rId1" Type="http://schemas.openxmlformats.org/officeDocument/2006/relationships/slideLayout" Target="../slideLayouts/slideLayout2.xml"/><Relationship Id="rId4" Type="http://schemas.openxmlformats.org/officeDocument/2006/relationships/image" Target="../media/image72.e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Placeholder 8"/>
          <p:cNvPicPr>
            <a:picLocks noGrp="1" noChangeAspect="1" noChangeArrowheads="1"/>
          </p:cNvPicPr>
          <p:nvPr>
            <p:ph type="pic" sz="quarter" idx="10"/>
          </p:nvPr>
        </p:nvPicPr>
        <p:blipFill>
          <a:blip r:embed="rId2">
            <a:extLst>
              <a:ext uri="{28A0092B-C50C-407E-A947-70E740481C1C}">
                <a14:useLocalDpi xmlns:a14="http://schemas.microsoft.com/office/drawing/2010/main" val="0"/>
              </a:ext>
            </a:extLst>
          </a:blip>
          <a:stretch>
            <a:fillRect/>
          </a:stretch>
        </p:blipFill>
        <p:spPr bwMode="auto">
          <a:xfrm>
            <a:off x="0" y="0"/>
            <a:ext cx="12192000" cy="6858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Group 30"/>
          <p:cNvGrpSpPr>
            <a:grpSpLocks/>
          </p:cNvGrpSpPr>
          <p:nvPr/>
        </p:nvGrpSpPr>
        <p:grpSpPr bwMode="auto">
          <a:xfrm>
            <a:off x="0" y="0"/>
            <a:ext cx="7908925" cy="7516813"/>
            <a:chOff x="0" y="0"/>
            <a:chExt cx="7909378" cy="7517335"/>
          </a:xfrm>
        </p:grpSpPr>
        <p:sp>
          <p:nvSpPr>
            <p:cNvPr id="30" name="Freeform 29"/>
            <p:cNvSpPr/>
            <p:nvPr/>
          </p:nvSpPr>
          <p:spPr>
            <a:xfrm>
              <a:off x="0" y="0"/>
              <a:ext cx="7909378" cy="6858476"/>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19" name="Freeform 18"/>
            <p:cNvSpPr/>
            <p:nvPr/>
          </p:nvSpPr>
          <p:spPr>
            <a:xfrm rot="19786510">
              <a:off x="6712334" y="2051192"/>
              <a:ext cx="660438" cy="5335959"/>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20" name="Freeform 19"/>
            <p:cNvSpPr/>
            <p:nvPr/>
          </p:nvSpPr>
          <p:spPr>
            <a:xfrm rot="19786510">
              <a:off x="5480364" y="882711"/>
              <a:ext cx="820785" cy="663462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grpSp>
      <p:sp>
        <p:nvSpPr>
          <p:cNvPr id="5" name="TextBox 4"/>
          <p:cNvSpPr txBox="1">
            <a:spLocks noChangeArrowheads="1"/>
          </p:cNvSpPr>
          <p:nvPr/>
        </p:nvSpPr>
        <p:spPr bwMode="auto">
          <a:xfrm>
            <a:off x="255588" y="3384550"/>
            <a:ext cx="2124075" cy="163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a:solidFill>
                  <a:schemeClr val="bg1"/>
                </a:solidFill>
                <a:latin typeface="Bebas Neue" panose="020B0606020202050201" pitchFamily="34" charset="-94"/>
              </a:rPr>
              <a:t>SİİRT</a:t>
            </a:r>
            <a:endParaRPr lang="id-ID" altLang="tr-TR" sz="10000">
              <a:solidFill>
                <a:schemeClr val="bg1"/>
              </a:solidFill>
              <a:latin typeface="Bebas Neue" panose="020B0606020202050201" pitchFamily="34" charset="-94"/>
            </a:endParaRPr>
          </a:p>
        </p:txBody>
      </p:sp>
      <p:sp>
        <p:nvSpPr>
          <p:cNvPr id="14" name="TextBox 13"/>
          <p:cNvSpPr txBox="1">
            <a:spLocks noChangeArrowheads="1"/>
          </p:cNvSpPr>
          <p:nvPr/>
        </p:nvSpPr>
        <p:spPr bwMode="auto">
          <a:xfrm>
            <a:off x="255588" y="4540250"/>
            <a:ext cx="5364162"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sz="10000">
                <a:solidFill>
                  <a:schemeClr val="bg1"/>
                </a:solidFill>
                <a:latin typeface="Bebas Neue" panose="020B0606020202050201" pitchFamily="34" charset="-94"/>
              </a:rPr>
              <a:t>ÜNİVERSİTESİ</a:t>
            </a:r>
            <a:endParaRPr lang="id-ID" altLang="tr-TR" sz="10000">
              <a:solidFill>
                <a:schemeClr val="bg1"/>
              </a:solidFill>
              <a:latin typeface="Bebas Neue" panose="020B0606020202050201" pitchFamily="34" charset="-94"/>
            </a:endParaRPr>
          </a:p>
        </p:txBody>
      </p:sp>
      <p:sp>
        <p:nvSpPr>
          <p:cNvPr id="27"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spTree>
    <p:extLst>
      <p:ext uri="{BB962C8B-B14F-4D97-AF65-F5344CB8AC3E}">
        <p14:creationId xmlns:p14="http://schemas.microsoft.com/office/powerpoint/2010/main" val="1037301607"/>
      </p:ext>
    </p:extLst>
  </p:cSld>
  <p:clrMapOvr>
    <a:masterClrMapping/>
  </p:clrMapOvr>
  <p:transition spd="slow" advTm="1784">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up)">
                                      <p:cBhvr>
                                        <p:cTn id="7" dur="500"/>
                                        <p:tgtEl>
                                          <p:spTgt spid="31"/>
                                        </p:tgtEl>
                                      </p:cBhvr>
                                    </p:animEffect>
                                  </p:childTnLst>
                                </p:cTn>
                              </p:par>
                            </p:childTnLst>
                          </p:cTn>
                        </p:par>
                        <p:par>
                          <p:cTn id="8" fill="hold" nodeType="afterGroup">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nodeType="afterGroup">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750" fill="hold"/>
                                        <p:tgtEl>
                                          <p:spTgt spid="14"/>
                                        </p:tgtEl>
                                        <p:attrNameLst>
                                          <p:attrName>ppt_y</p:attrName>
                                        </p:attrNameLst>
                                      </p:cBhvr>
                                      <p:tavLst>
                                        <p:tav tm="0">
                                          <p:val>
                                            <p:strVal val="#ppt_y+.1"/>
                                          </p:val>
                                        </p:tav>
                                        <p:tav tm="100000">
                                          <p:val>
                                            <p:strVal val="#ppt_y"/>
                                          </p:val>
                                        </p:tav>
                                      </p:tavLst>
                                    </p:anim>
                                  </p:childTnLst>
                                </p:cTn>
                              </p:par>
                              <p:par>
                                <p:cTn id="20" presetID="22" presetClass="entr" presetSubtype="8"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4"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0"/>
          <p:cNvGrpSpPr>
            <a:grpSpLocks/>
          </p:cNvGrpSpPr>
          <p:nvPr/>
        </p:nvGrpSpPr>
        <p:grpSpPr bwMode="auto">
          <a:xfrm rot="10800000">
            <a:off x="4283075" y="-860425"/>
            <a:ext cx="7908925" cy="8599488"/>
            <a:chOff x="0" y="-833159"/>
            <a:chExt cx="7909378" cy="8469483"/>
          </a:xfrm>
        </p:grpSpPr>
        <p:sp>
          <p:nvSpPr>
            <p:cNvPr id="4" name="Freeform 29"/>
            <p:cNvSpPr/>
            <p:nvPr/>
          </p:nvSpPr>
          <p:spPr>
            <a:xfrm>
              <a:off x="0" y="-15448"/>
              <a:ext cx="7909378" cy="6857513"/>
            </a:xfrm>
            <a:custGeom>
              <a:avLst/>
              <a:gdLst>
                <a:gd name="connsiteX0" fmla="*/ 0 w 7909378"/>
                <a:gd name="connsiteY0" fmla="*/ 0 h 6858000"/>
                <a:gd name="connsiteX1" fmla="*/ 3932040 w 7909378"/>
                <a:gd name="connsiteY1" fmla="*/ 0 h 6858000"/>
                <a:gd name="connsiteX2" fmla="*/ 7909378 w 7909378"/>
                <a:gd name="connsiteY2" fmla="*/ 6858000 h 6858000"/>
                <a:gd name="connsiteX3" fmla="*/ 0 w 790937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909378" h="6858000">
                  <a:moveTo>
                    <a:pt x="0" y="0"/>
                  </a:moveTo>
                  <a:lnTo>
                    <a:pt x="3932040" y="0"/>
                  </a:lnTo>
                  <a:lnTo>
                    <a:pt x="7909378" y="6858000"/>
                  </a:lnTo>
                  <a:lnTo>
                    <a:pt x="0" y="6858000"/>
                  </a:lnTo>
                  <a:close/>
                </a:path>
              </a:pathLst>
            </a:custGeom>
            <a:solidFill>
              <a:schemeClr val="accent1">
                <a:alpha val="7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sz="1600" dirty="0">
                <a:solidFill>
                  <a:schemeClr val="tx1"/>
                </a:solidFill>
              </a:endParaRPr>
            </a:p>
          </p:txBody>
        </p:sp>
        <p:sp>
          <p:nvSpPr>
            <p:cNvPr id="5" name="Freeform 18"/>
            <p:cNvSpPr/>
            <p:nvPr/>
          </p:nvSpPr>
          <p:spPr>
            <a:xfrm rot="19786510">
              <a:off x="6712334" y="2035865"/>
              <a:ext cx="660438" cy="5334664"/>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bg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a:p>
          </p:txBody>
        </p:sp>
        <p:sp>
          <p:nvSpPr>
            <p:cNvPr id="6" name="Freeform 19"/>
            <p:cNvSpPr/>
            <p:nvPr/>
          </p:nvSpPr>
          <p:spPr>
            <a:xfrm rot="8972318">
              <a:off x="5043776" y="-833159"/>
              <a:ext cx="820785" cy="8469483"/>
            </a:xfrm>
            <a:custGeom>
              <a:avLst/>
              <a:gdLst>
                <a:gd name="connsiteX0" fmla="*/ 29321 w 660039"/>
                <a:gd name="connsiteY0" fmla="*/ 0 h 5335414"/>
                <a:gd name="connsiteX1" fmla="*/ 660039 w 660039"/>
                <a:gd name="connsiteY1" fmla="*/ 367453 h 5335414"/>
                <a:gd name="connsiteX2" fmla="*/ 660038 w 660039"/>
                <a:gd name="connsiteY2" fmla="*/ 5335414 h 5335414"/>
                <a:gd name="connsiteX3" fmla="*/ 0 w 660039"/>
                <a:gd name="connsiteY3" fmla="*/ 4950879 h 5335414"/>
                <a:gd name="connsiteX4" fmla="*/ 0 w 660039"/>
                <a:gd name="connsiteY4" fmla="*/ 0 h 5335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039" h="5335414">
                  <a:moveTo>
                    <a:pt x="29321" y="0"/>
                  </a:moveTo>
                  <a:lnTo>
                    <a:pt x="660039" y="367453"/>
                  </a:lnTo>
                  <a:lnTo>
                    <a:pt x="660038" y="5335414"/>
                  </a:lnTo>
                  <a:lnTo>
                    <a:pt x="0" y="4950879"/>
                  </a:lnTo>
                  <a:lnTo>
                    <a:pt x="0" y="0"/>
                  </a:lnTo>
                  <a:close/>
                </a:path>
              </a:pathLst>
            </a:custGeom>
            <a:solidFill>
              <a:schemeClr val="accent1">
                <a:lumMod val="75000"/>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id-ID" dirty="0"/>
            </a:p>
          </p:txBody>
        </p:sp>
      </p:grpSp>
      <p:sp>
        <p:nvSpPr>
          <p:cNvPr id="9" name="TextBox 26"/>
          <p:cNvSpPr txBox="1">
            <a:spLocks noChangeArrowheads="1"/>
          </p:cNvSpPr>
          <p:nvPr/>
        </p:nvSpPr>
        <p:spPr bwMode="auto">
          <a:xfrm>
            <a:off x="325438" y="5741988"/>
            <a:ext cx="17033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tr-TR" altLang="tr-TR">
                <a:solidFill>
                  <a:schemeClr val="bg1"/>
                </a:solidFill>
              </a:rPr>
              <a:t>www.siirt.edu.tr</a:t>
            </a:r>
            <a:endParaRPr lang="id-ID" altLang="tr-TR">
              <a:solidFill>
                <a:schemeClr val="bg1"/>
              </a:solidFill>
            </a:endParaRPr>
          </a:p>
        </p:txBody>
      </p:sp>
      <p:pic>
        <p:nvPicPr>
          <p:cNvPr id="29700" name="Resim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113" y="746125"/>
            <a:ext cx="4052887" cy="578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Dikdörtgen 7"/>
          <p:cNvSpPr/>
          <p:nvPr/>
        </p:nvSpPr>
        <p:spPr>
          <a:xfrm>
            <a:off x="8257517" y="58046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10" name="Dikdörtgen 9"/>
          <p:cNvSpPr/>
          <p:nvPr/>
        </p:nvSpPr>
        <p:spPr>
          <a:xfrm>
            <a:off x="9532030" y="6225656"/>
            <a:ext cx="764771" cy="461665"/>
          </a:xfrm>
          <a:prstGeom prst="rect">
            <a:avLst/>
          </a:prstGeom>
        </p:spPr>
        <p:txBody>
          <a:bodyPr wrap="square">
            <a:spAutoFit/>
          </a:bodyPr>
          <a:lstStyle/>
          <a:p>
            <a:r>
              <a:rPr lang="tr-TR" sz="2400" b="1" dirty="0" smtClean="0">
                <a:latin typeface="Bebas Neue" panose="020B0606020202050201" pitchFamily="34" charset="-94"/>
              </a:rPr>
              <a:t>2020</a:t>
            </a:r>
            <a:endParaRPr lang="tr-TR" sz="2400" b="1" dirty="0">
              <a:latin typeface="Bebas Neue" panose="020B0606020202050201" pitchFamily="34" charset="-94"/>
            </a:endParaRPr>
          </a:p>
        </p:txBody>
      </p:sp>
    </p:spTree>
    <p:extLst>
      <p:ext uri="{BB962C8B-B14F-4D97-AF65-F5344CB8AC3E}">
        <p14:creationId xmlns:p14="http://schemas.microsoft.com/office/powerpoint/2010/main" val="2267499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endParaRPr lang="tr-TR"/>
          </a:p>
        </p:txBody>
      </p:sp>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İNSAN KAYNAKLARI</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2349558056"/>
              </p:ext>
            </p:extLst>
          </p:nvPr>
        </p:nvGraphicFramePr>
        <p:xfrm>
          <a:off x="689959" y="1085846"/>
          <a:ext cx="11055925" cy="4957507"/>
        </p:xfrm>
        <a:graphic>
          <a:graphicData uri="http://schemas.openxmlformats.org/drawingml/2006/table">
            <a:tbl>
              <a:tblPr firstRow="1" bandRow="1">
                <a:tableStyleId>{5C22544A-7EE6-4342-B048-85BDC9FD1C3A}</a:tableStyleId>
              </a:tblPr>
              <a:tblGrid>
                <a:gridCol w="1194262">
                  <a:extLst>
                    <a:ext uri="{9D8B030D-6E8A-4147-A177-3AD203B41FA5}">
                      <a16:colId xmlns:a16="http://schemas.microsoft.com/office/drawing/2014/main" val="265382772"/>
                    </a:ext>
                  </a:extLst>
                </a:gridCol>
                <a:gridCol w="1194262">
                  <a:extLst>
                    <a:ext uri="{9D8B030D-6E8A-4147-A177-3AD203B41FA5}">
                      <a16:colId xmlns:a16="http://schemas.microsoft.com/office/drawing/2014/main" val="327040322"/>
                    </a:ext>
                  </a:extLst>
                </a:gridCol>
                <a:gridCol w="1318950">
                  <a:extLst>
                    <a:ext uri="{9D8B030D-6E8A-4147-A177-3AD203B41FA5}">
                      <a16:colId xmlns:a16="http://schemas.microsoft.com/office/drawing/2014/main" val="4242340286"/>
                    </a:ext>
                  </a:extLst>
                </a:gridCol>
                <a:gridCol w="1238596">
                  <a:extLst>
                    <a:ext uri="{9D8B030D-6E8A-4147-A177-3AD203B41FA5}">
                      <a16:colId xmlns:a16="http://schemas.microsoft.com/office/drawing/2014/main" val="1632951982"/>
                    </a:ext>
                  </a:extLst>
                </a:gridCol>
                <a:gridCol w="1288473">
                  <a:extLst>
                    <a:ext uri="{9D8B030D-6E8A-4147-A177-3AD203B41FA5}">
                      <a16:colId xmlns:a16="http://schemas.microsoft.com/office/drawing/2014/main" val="1484415972"/>
                    </a:ext>
                  </a:extLst>
                </a:gridCol>
                <a:gridCol w="1204858">
                  <a:extLst>
                    <a:ext uri="{9D8B030D-6E8A-4147-A177-3AD203B41FA5}">
                      <a16:colId xmlns:a16="http://schemas.microsoft.com/office/drawing/2014/main" val="2339853627"/>
                    </a:ext>
                  </a:extLst>
                </a:gridCol>
                <a:gridCol w="1228603">
                  <a:extLst>
                    <a:ext uri="{9D8B030D-6E8A-4147-A177-3AD203B41FA5}">
                      <a16:colId xmlns:a16="http://schemas.microsoft.com/office/drawing/2014/main" val="1800196945"/>
                    </a:ext>
                  </a:extLst>
                </a:gridCol>
                <a:gridCol w="1157637">
                  <a:extLst>
                    <a:ext uri="{9D8B030D-6E8A-4147-A177-3AD203B41FA5}">
                      <a16:colId xmlns:a16="http://schemas.microsoft.com/office/drawing/2014/main" val="1673803003"/>
                    </a:ext>
                  </a:extLst>
                </a:gridCol>
                <a:gridCol w="1230284">
                  <a:extLst>
                    <a:ext uri="{9D8B030D-6E8A-4147-A177-3AD203B41FA5}">
                      <a16:colId xmlns:a16="http://schemas.microsoft.com/office/drawing/2014/main" val="1100292671"/>
                    </a:ext>
                  </a:extLst>
                </a:gridCol>
              </a:tblGrid>
              <a:tr h="460321">
                <a:tc>
                  <a:txBody>
                    <a:bodyPr/>
                    <a:lstStyle/>
                    <a:p>
                      <a:pPr algn="ctr"/>
                      <a:r>
                        <a:rPr lang="tr-TR" sz="1400" dirty="0" smtClean="0"/>
                        <a:t>Daire Başkanı</a:t>
                      </a:r>
                      <a:endParaRPr lang="tr-TR" sz="1400" dirty="0"/>
                    </a:p>
                  </a:txBody>
                  <a:tcPr/>
                </a:tc>
                <a:tc>
                  <a:txBody>
                    <a:bodyPr/>
                    <a:lstStyle/>
                    <a:p>
                      <a:pPr algn="ctr"/>
                      <a:r>
                        <a:rPr lang="tr-TR" sz="1400" dirty="0" smtClean="0"/>
                        <a:t>Şube Müdürü</a:t>
                      </a:r>
                      <a:endParaRPr lang="tr-TR" sz="1400" dirty="0"/>
                    </a:p>
                  </a:txBody>
                  <a:tcPr/>
                </a:tc>
                <a:tc>
                  <a:txBody>
                    <a:bodyPr/>
                    <a:lstStyle/>
                    <a:p>
                      <a:pPr algn="ctr"/>
                      <a:r>
                        <a:rPr lang="tr-TR" sz="1400" dirty="0" smtClean="0"/>
                        <a:t>Öğretim</a:t>
                      </a:r>
                      <a:r>
                        <a:rPr lang="tr-TR" sz="1400" baseline="0" dirty="0" smtClean="0"/>
                        <a:t> Görevlisi</a:t>
                      </a:r>
                      <a:endParaRPr lang="tr-TR" sz="1400" dirty="0"/>
                    </a:p>
                  </a:txBody>
                  <a:tcPr/>
                </a:tc>
                <a:tc>
                  <a:txBody>
                    <a:bodyPr/>
                    <a:lstStyle/>
                    <a:p>
                      <a:pPr algn="ctr"/>
                      <a:r>
                        <a:rPr lang="tr-TR" sz="1400" dirty="0" smtClean="0"/>
                        <a:t>Mühendis</a:t>
                      </a:r>
                      <a:endParaRPr lang="tr-TR" sz="14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smtClean="0"/>
                        <a:t>Tekniker (Mühendis</a:t>
                      </a:r>
                      <a:r>
                        <a:rPr lang="tr-TR" sz="1400" dirty="0" smtClean="0"/>
                        <a:t>)</a:t>
                      </a:r>
                    </a:p>
                  </a:txBody>
                  <a:tcPr/>
                </a:tc>
                <a:tc>
                  <a:txBody>
                    <a:bodyPr/>
                    <a:lstStyle/>
                    <a:p>
                      <a:pPr algn="ctr"/>
                      <a:r>
                        <a:rPr lang="tr-TR" sz="1400" dirty="0" smtClean="0"/>
                        <a:t>Teknisyen</a:t>
                      </a:r>
                    </a:p>
                    <a:p>
                      <a:pPr algn="ctr"/>
                      <a:r>
                        <a:rPr lang="tr-TR" sz="1400" dirty="0" smtClean="0"/>
                        <a:t>(Mühendis)</a:t>
                      </a:r>
                      <a:endParaRPr lang="tr-TR" sz="1400" dirty="0"/>
                    </a:p>
                  </a:txBody>
                  <a:tcPr/>
                </a:tc>
                <a:tc>
                  <a:txBody>
                    <a:bodyPr/>
                    <a:lstStyle/>
                    <a:p>
                      <a:pPr algn="ctr"/>
                      <a:r>
                        <a:rPr lang="tr-TR" sz="1400" dirty="0" smtClean="0"/>
                        <a:t>Memur</a:t>
                      </a:r>
                    </a:p>
                    <a:p>
                      <a:pPr algn="ctr"/>
                      <a:r>
                        <a:rPr lang="tr-TR" sz="1400" dirty="0" smtClean="0"/>
                        <a:t>(Tekniker)</a:t>
                      </a:r>
                      <a:endParaRPr lang="tr-TR" sz="1400" dirty="0"/>
                    </a:p>
                  </a:txBody>
                  <a:tcPr/>
                </a:tc>
                <a:tc>
                  <a:txBody>
                    <a:bodyPr/>
                    <a:lstStyle/>
                    <a:p>
                      <a:pPr algn="ctr"/>
                      <a:r>
                        <a:rPr lang="tr-TR" sz="1400" dirty="0" smtClean="0"/>
                        <a:t>Teknisyen Yrd.</a:t>
                      </a: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400" dirty="0" smtClean="0"/>
                        <a:t>Hizmetli</a:t>
                      </a:r>
                    </a:p>
                    <a:p>
                      <a:pPr algn="ctr"/>
                      <a:endParaRPr lang="tr-TR" sz="1400" dirty="0"/>
                    </a:p>
                  </a:txBody>
                  <a:tcPr/>
                </a:tc>
                <a:extLst>
                  <a:ext uri="{0D108BD9-81ED-4DB2-BD59-A6C34878D82A}">
                    <a16:rowId xmlns:a16="http://schemas.microsoft.com/office/drawing/2014/main" val="2006933828"/>
                  </a:ext>
                </a:extLst>
              </a:tr>
              <a:tr h="266358">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3</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3</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tc>
                  <a:txBody>
                    <a:bodyPr/>
                    <a:lstStyle/>
                    <a:p>
                      <a:pPr algn="ctr"/>
                      <a:r>
                        <a:rPr lang="tr-TR" b="1" dirty="0" smtClean="0">
                          <a:solidFill>
                            <a:schemeClr val="accent1">
                              <a:lumMod val="75000"/>
                            </a:schemeClr>
                          </a:solidFill>
                        </a:rPr>
                        <a:t>1</a:t>
                      </a:r>
                      <a:endParaRPr lang="tr-TR" b="1" dirty="0">
                        <a:solidFill>
                          <a:schemeClr val="accent1">
                            <a:lumMod val="75000"/>
                          </a:schemeClr>
                        </a:solidFill>
                      </a:endParaRPr>
                    </a:p>
                  </a:txBody>
                  <a:tcPr/>
                </a:tc>
                <a:extLst>
                  <a:ext uri="{0D108BD9-81ED-4DB2-BD59-A6C34878D82A}">
                    <a16:rowId xmlns:a16="http://schemas.microsoft.com/office/drawing/2014/main" val="2665540886"/>
                  </a:ext>
                </a:extLst>
              </a:tr>
              <a:tr h="1322562">
                <a:tc>
                  <a:txBody>
                    <a:bodyPr/>
                    <a:lstStyle/>
                    <a:p>
                      <a:pPr algn="ctr"/>
                      <a:r>
                        <a:rPr lang="tr-TR" sz="1200" dirty="0" smtClean="0"/>
                        <a:t>Edip ERTAŞ</a:t>
                      </a:r>
                      <a:endParaRPr lang="tr-TR" sz="1200" dirty="0"/>
                    </a:p>
                  </a:txBody>
                  <a:tcPr/>
                </a:tc>
                <a:tc>
                  <a:txBody>
                    <a:bodyPr/>
                    <a:lstStyle/>
                    <a:p>
                      <a:pPr algn="ctr"/>
                      <a:r>
                        <a:rPr lang="tr-TR" sz="1200" dirty="0" smtClean="0"/>
                        <a:t>Mansur Beştaş</a:t>
                      </a:r>
                    </a:p>
                  </a:txBody>
                  <a:tcPr/>
                </a:tc>
                <a:tc>
                  <a:txBody>
                    <a:bodyPr/>
                    <a:lstStyle/>
                    <a:p>
                      <a:pPr algn="ctr"/>
                      <a:r>
                        <a:rPr lang="tr-TR" sz="1200" dirty="0" smtClean="0"/>
                        <a:t>M.Nurullah</a:t>
                      </a:r>
                      <a:r>
                        <a:rPr lang="tr-TR" sz="1200" baseline="0" dirty="0" smtClean="0"/>
                        <a:t> Nergiz</a:t>
                      </a:r>
                      <a:endParaRPr lang="tr-TR" sz="1200" dirty="0"/>
                    </a:p>
                  </a:txBody>
                  <a:tcPr/>
                </a:tc>
                <a:tc>
                  <a:txBody>
                    <a:bodyPr/>
                    <a:lstStyle/>
                    <a:p>
                      <a:pPr algn="ctr"/>
                      <a:r>
                        <a:rPr lang="tr-TR" sz="1200" dirty="0" smtClean="0"/>
                        <a:t>Ayhan Talay</a:t>
                      </a:r>
                      <a:endParaRPr lang="tr-TR" sz="1200" dirty="0"/>
                    </a:p>
                  </a:txBody>
                  <a:tcPr/>
                </a:tc>
                <a:tc>
                  <a:txBody>
                    <a:bodyPr/>
                    <a:lstStyle/>
                    <a:p>
                      <a:pPr algn="ctr"/>
                      <a:r>
                        <a:rPr lang="tr-TR" sz="1200" dirty="0" smtClean="0"/>
                        <a:t>Hayrettin Toprak</a:t>
                      </a:r>
                      <a:endParaRPr lang="tr-TR" sz="1200" dirty="0"/>
                    </a:p>
                  </a:txBody>
                  <a:tcPr/>
                </a:tc>
                <a:tc>
                  <a:txBody>
                    <a:bodyPr/>
                    <a:lstStyle/>
                    <a:p>
                      <a:pPr algn="ctr"/>
                      <a:r>
                        <a:rPr lang="tr-TR" sz="1200" dirty="0" smtClean="0"/>
                        <a:t>Yıldırım Soylu</a:t>
                      </a:r>
                      <a:endParaRPr lang="tr-TR" sz="1200" dirty="0"/>
                    </a:p>
                  </a:txBody>
                  <a:tcPr/>
                </a:tc>
                <a:tc>
                  <a:txBody>
                    <a:bodyPr/>
                    <a:lstStyle/>
                    <a:p>
                      <a:pPr algn="ctr"/>
                      <a:r>
                        <a:rPr lang="tr-TR" sz="1200" dirty="0" smtClean="0"/>
                        <a:t>Celal Karabulut</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M.Emin Aktuğ</a:t>
                      </a:r>
                      <a:endParaRPr lang="tr-TR" sz="12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tr-TR" sz="1200" dirty="0" smtClean="0"/>
                        <a:t>Münir İmre</a:t>
                      </a:r>
                    </a:p>
                    <a:p>
                      <a:pPr algn="ctr"/>
                      <a:endParaRPr lang="tr-TR" sz="1200" dirty="0"/>
                    </a:p>
                  </a:txBody>
                  <a:tcPr/>
                </a:tc>
                <a:extLst>
                  <a:ext uri="{0D108BD9-81ED-4DB2-BD59-A6C34878D82A}">
                    <a16:rowId xmlns:a16="http://schemas.microsoft.com/office/drawing/2014/main" val="3292974491"/>
                  </a:ext>
                </a:extLst>
              </a:tr>
              <a:tr h="1379425">
                <a:tc>
                  <a:txBody>
                    <a:bodyPr/>
                    <a:lstStyle/>
                    <a:p>
                      <a:pPr algn="ctr"/>
                      <a:endParaRPr lang="tr-TR" sz="1400" dirty="0"/>
                    </a:p>
                  </a:txBody>
                  <a:tcPr/>
                </a:tc>
                <a:tc>
                  <a:txBody>
                    <a:bodyPr/>
                    <a:lstStyle/>
                    <a:p>
                      <a:pPr algn="ctr"/>
                      <a:endParaRPr lang="tr-TR" sz="1200" dirty="0" smtClean="0"/>
                    </a:p>
                  </a:txBody>
                  <a:tcPr/>
                </a:tc>
                <a:tc>
                  <a:txBody>
                    <a:bodyPr/>
                    <a:lstStyle/>
                    <a:p>
                      <a:pPr algn="ctr"/>
                      <a:endParaRPr lang="tr-TR" sz="1200" dirty="0"/>
                    </a:p>
                  </a:txBody>
                  <a:tcPr/>
                </a:tc>
                <a:tc>
                  <a:txBody>
                    <a:bodyPr/>
                    <a:lstStyle/>
                    <a:p>
                      <a:pPr algn="ctr"/>
                      <a:endParaRPr lang="tr-TR" sz="1200" dirty="0" smtClean="0"/>
                    </a:p>
                    <a:p>
                      <a:pPr algn="ctr"/>
                      <a:r>
                        <a:rPr lang="tr-TR" sz="1200" dirty="0" smtClean="0"/>
                        <a:t>Burhan Özdemir</a:t>
                      </a:r>
                      <a:endParaRPr lang="tr-TR" sz="1200" dirty="0"/>
                    </a:p>
                  </a:txBody>
                  <a:tcPr/>
                </a:tc>
                <a:tc>
                  <a:txBody>
                    <a:bodyPr/>
                    <a:lstStyle/>
                    <a:p>
                      <a:pPr algn="ctr"/>
                      <a:endParaRPr lang="tr-TR" sz="1200" dirty="0" smtClean="0"/>
                    </a:p>
                    <a:p>
                      <a:pPr algn="ctr"/>
                      <a:r>
                        <a:rPr lang="tr-TR" sz="1200" dirty="0" smtClean="0"/>
                        <a:t>Bedrettin</a:t>
                      </a:r>
                      <a:r>
                        <a:rPr lang="tr-TR" sz="1200" baseline="0" dirty="0" smtClean="0"/>
                        <a:t> Toprak</a:t>
                      </a:r>
                      <a:endParaRPr lang="tr-TR" sz="1200" dirty="0"/>
                    </a:p>
                  </a:txBody>
                  <a:tcPr/>
                </a:tc>
                <a:tc>
                  <a:txBody>
                    <a:bodyPr/>
                    <a:lstStyle/>
                    <a:p>
                      <a:pPr algn="ctr"/>
                      <a:endParaRPr lang="tr-TR" sz="1400" dirty="0"/>
                    </a:p>
                  </a:txBody>
                  <a:tcPr/>
                </a:tc>
                <a:tc>
                  <a:txBody>
                    <a:bodyPr/>
                    <a:lstStyle/>
                    <a:p>
                      <a:pPr algn="ctr"/>
                      <a:endParaRPr lang="tr-TR" sz="1400"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lang="tr-TR" sz="1400" dirty="0"/>
                    </a:p>
                  </a:txBody>
                  <a:tcPr/>
                </a:tc>
                <a:tc>
                  <a:txBody>
                    <a:bodyPr/>
                    <a:lstStyle/>
                    <a:p>
                      <a:pPr algn="ctr"/>
                      <a:endParaRPr lang="tr-TR" sz="1400" dirty="0"/>
                    </a:p>
                  </a:txBody>
                  <a:tcPr/>
                </a:tc>
                <a:extLst>
                  <a:ext uri="{0D108BD9-81ED-4DB2-BD59-A6C34878D82A}">
                    <a16:rowId xmlns:a16="http://schemas.microsoft.com/office/drawing/2014/main" val="365949897"/>
                  </a:ext>
                </a:extLst>
              </a:tr>
              <a:tr h="1290345">
                <a:tc>
                  <a:txBody>
                    <a:bodyPr/>
                    <a:lstStyle/>
                    <a:p>
                      <a:pPr algn="ctr"/>
                      <a:endParaRPr lang="tr-TR" sz="1400" dirty="0"/>
                    </a:p>
                  </a:txBody>
                  <a:tcPr/>
                </a:tc>
                <a:tc>
                  <a:txBody>
                    <a:bodyPr/>
                    <a:lstStyle/>
                    <a:p>
                      <a:pPr algn="ctr"/>
                      <a:endParaRPr lang="tr-TR" sz="1400" dirty="0" smtClean="0"/>
                    </a:p>
                  </a:txBody>
                  <a:tcPr/>
                </a:tc>
                <a:tc>
                  <a:txBody>
                    <a:bodyPr/>
                    <a:lstStyle/>
                    <a:p>
                      <a:pPr algn="ctr"/>
                      <a:endParaRPr lang="tr-TR" sz="1400" dirty="0"/>
                    </a:p>
                  </a:txBody>
                  <a:tcPr/>
                </a:tc>
                <a:tc>
                  <a:txBody>
                    <a:bodyPr/>
                    <a:lstStyle/>
                    <a:p>
                      <a:pPr algn="ctr"/>
                      <a:endParaRPr lang="tr-TR" sz="1200" dirty="0" smtClean="0"/>
                    </a:p>
                    <a:p>
                      <a:pPr algn="ctr"/>
                      <a:r>
                        <a:rPr lang="tr-TR" sz="1200" dirty="0" smtClean="0"/>
                        <a:t>Sema</a:t>
                      </a:r>
                      <a:r>
                        <a:rPr lang="tr-TR" sz="1200" baseline="0" dirty="0" smtClean="0"/>
                        <a:t> Ayaz</a:t>
                      </a:r>
                      <a:endParaRPr lang="tr-TR" sz="12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tr-TR" sz="1200" dirty="0" smtClean="0"/>
                        <a:t>Bilal Koç</a:t>
                      </a:r>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tr-TR" sz="1200" dirty="0" smtClean="0"/>
                    </a:p>
                  </a:txBody>
                  <a:tcPr/>
                </a:tc>
                <a:tc>
                  <a:txBody>
                    <a:bodyPr/>
                    <a:lstStyle/>
                    <a:p>
                      <a:pPr algn="ctr"/>
                      <a:endParaRPr lang="tr-TR" sz="1200" dirty="0"/>
                    </a:p>
                  </a:txBody>
                  <a:tcPr/>
                </a:tc>
                <a:tc>
                  <a:txBody>
                    <a:bodyPr/>
                    <a:lstStyle/>
                    <a:p>
                      <a:pPr algn="ctr"/>
                      <a:endParaRPr lang="tr-TR" sz="1400" dirty="0"/>
                    </a:p>
                  </a:txBody>
                  <a:tcPr/>
                </a:tc>
                <a:tc>
                  <a:txBody>
                    <a:bodyPr/>
                    <a:lstStyle/>
                    <a:p>
                      <a:pPr algn="ctr"/>
                      <a:endParaRPr lang="tr-TR" sz="1400" dirty="0"/>
                    </a:p>
                  </a:txBody>
                  <a:tcPr/>
                </a:tc>
                <a:tc>
                  <a:txBody>
                    <a:bodyPr/>
                    <a:lstStyle/>
                    <a:p>
                      <a:pPr algn="ctr"/>
                      <a:endParaRPr lang="tr-TR" sz="1400" dirty="0"/>
                    </a:p>
                  </a:txBody>
                  <a:tcPr/>
                </a:tc>
                <a:extLst>
                  <a:ext uri="{0D108BD9-81ED-4DB2-BD59-A6C34878D82A}">
                    <a16:rowId xmlns:a16="http://schemas.microsoft.com/office/drawing/2014/main" val="2500109237"/>
                  </a:ext>
                </a:extLst>
              </a:tr>
            </a:tbl>
          </a:graphicData>
        </a:graphic>
      </p:graphicFrame>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20336" y="2338314"/>
            <a:ext cx="1117542" cy="901157"/>
          </a:xfrm>
          <a:prstGeom prst="rect">
            <a:avLst/>
          </a:prstGeom>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76075" y="2338314"/>
            <a:ext cx="1157029" cy="901157"/>
          </a:xfrm>
          <a:prstGeom prst="rect">
            <a:avLst/>
          </a:prstGeom>
        </p:spPr>
      </p:pic>
      <p:pic>
        <p:nvPicPr>
          <p:cNvPr id="8" name="Resim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69498" y="2338314"/>
            <a:ext cx="1138229" cy="901158"/>
          </a:xfrm>
          <a:prstGeom prst="rect">
            <a:avLst/>
          </a:prstGeom>
        </p:spPr>
      </p:pic>
      <p:pic>
        <p:nvPicPr>
          <p:cNvPr id="9" name="Resim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126" y="3717463"/>
            <a:ext cx="1138229" cy="901158"/>
          </a:xfrm>
          <a:prstGeom prst="rect">
            <a:avLst/>
          </a:prstGeom>
        </p:spPr>
      </p:pic>
      <p:pic>
        <p:nvPicPr>
          <p:cNvPr id="10" name="Resim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72885" y="2337588"/>
            <a:ext cx="1089763" cy="895780"/>
          </a:xfrm>
          <a:prstGeom prst="rect">
            <a:avLst/>
          </a:prstGeom>
        </p:spPr>
      </p:pic>
      <p:pic>
        <p:nvPicPr>
          <p:cNvPr id="11" name="Resim 1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10120" y="3717463"/>
            <a:ext cx="1197645" cy="901158"/>
          </a:xfrm>
          <a:prstGeom prst="rect">
            <a:avLst/>
          </a:prstGeom>
        </p:spPr>
      </p:pic>
      <p:pic>
        <p:nvPicPr>
          <p:cNvPr id="12" name="Resim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15970" y="2339021"/>
            <a:ext cx="1165858" cy="901158"/>
          </a:xfrm>
          <a:prstGeom prst="rect">
            <a:avLst/>
          </a:prstGeom>
        </p:spPr>
      </p:pic>
      <p:pic>
        <p:nvPicPr>
          <p:cNvPr id="13" name="Resim 12"/>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439347" y="2337586"/>
            <a:ext cx="1110846" cy="895780"/>
          </a:xfrm>
          <a:prstGeom prst="rect">
            <a:avLst/>
          </a:prstGeom>
        </p:spPr>
      </p:pic>
      <p:pic>
        <p:nvPicPr>
          <p:cNvPr id="14" name="Resim 13"/>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580477" y="2337586"/>
            <a:ext cx="1132793" cy="895780"/>
          </a:xfrm>
          <a:prstGeom prst="rect">
            <a:avLst/>
          </a:prstGeom>
        </p:spPr>
      </p:pic>
      <p:pic>
        <p:nvPicPr>
          <p:cNvPr id="15" name="Resim 14"/>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721977" y="5098940"/>
            <a:ext cx="1152648" cy="901158"/>
          </a:xfrm>
          <a:prstGeom prst="rect">
            <a:avLst/>
          </a:prstGeom>
        </p:spPr>
      </p:pic>
      <p:pic>
        <p:nvPicPr>
          <p:cNvPr id="16" name="Resim 1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463935" y="5098941"/>
            <a:ext cx="1188938" cy="901158"/>
          </a:xfrm>
          <a:prstGeom prst="rect">
            <a:avLst/>
          </a:prstGeom>
        </p:spPr>
      </p:pic>
      <p:pic>
        <p:nvPicPr>
          <p:cNvPr id="17" name="Resim 1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218485" y="2337587"/>
            <a:ext cx="1093175" cy="895779"/>
          </a:xfrm>
          <a:prstGeom prst="rect">
            <a:avLst/>
          </a:prstGeom>
        </p:spPr>
      </p:pic>
      <p:pic>
        <p:nvPicPr>
          <p:cNvPr id="18" name="Resim 17"/>
          <p:cNvPicPr>
            <a:picLocks noChangeAspect="1"/>
          </p:cNvPicPr>
          <p:nvPr/>
        </p:nvPicPr>
        <p:blipFill>
          <a:blip r:embed="rId14"/>
          <a:stretch>
            <a:fillRect/>
          </a:stretch>
        </p:blipFill>
        <p:spPr>
          <a:xfrm>
            <a:off x="1" y="4705005"/>
            <a:ext cx="2708064" cy="2152996"/>
          </a:xfrm>
          <a:prstGeom prst="rect">
            <a:avLst/>
          </a:prstGeom>
        </p:spPr>
      </p:pic>
      <p:pic>
        <p:nvPicPr>
          <p:cNvPr id="19" name="Resim 18"/>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4410120" y="2337586"/>
            <a:ext cx="1186066" cy="902593"/>
          </a:xfrm>
          <a:prstGeom prst="rect">
            <a:avLst/>
          </a:prstGeom>
        </p:spPr>
      </p:pic>
    </p:spTree>
    <p:extLst>
      <p:ext uri="{BB962C8B-B14F-4D97-AF65-F5344CB8AC3E}">
        <p14:creationId xmlns:p14="http://schemas.microsoft.com/office/powerpoint/2010/main" val="246761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5" name="Düz Bağlayıcı 24"/>
          <p:cNvCxnSpPr/>
          <p:nvPr/>
        </p:nvCxnSpPr>
        <p:spPr>
          <a:xfrm>
            <a:off x="10356840" y="3588267"/>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4" name="Düz Bağlayıcı 23"/>
          <p:cNvCxnSpPr/>
          <p:nvPr/>
        </p:nvCxnSpPr>
        <p:spPr>
          <a:xfrm>
            <a:off x="8468876" y="3618001"/>
            <a:ext cx="5241" cy="367924"/>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29" name="Düz Bağlayıcı 28"/>
          <p:cNvCxnSpPr/>
          <p:nvPr/>
        </p:nvCxnSpPr>
        <p:spPr>
          <a:xfrm flipH="1">
            <a:off x="1725585" y="3619777"/>
            <a:ext cx="6407" cy="357849"/>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4" name="Metin kutusu 3"/>
          <p:cNvSpPr txBox="1"/>
          <p:nvPr/>
        </p:nvSpPr>
        <p:spPr>
          <a:xfrm>
            <a:off x="1637237" y="583884"/>
            <a:ext cx="6764482" cy="461665"/>
          </a:xfrm>
          <a:prstGeom prst="rect">
            <a:avLst/>
          </a:prstGeom>
          <a:noFill/>
        </p:spPr>
        <p:txBody>
          <a:bodyPr wrap="square" rtlCol="0">
            <a:spAutoFit/>
          </a:bodyPr>
          <a:lstStyle/>
          <a:p>
            <a:r>
              <a:rPr lang="tr-TR" sz="2400" b="1" dirty="0" smtClean="0"/>
              <a:t>FİZİKİ YAPI</a:t>
            </a:r>
            <a:endParaRPr lang="tr-TR" sz="2400" b="1" dirty="0"/>
          </a:p>
        </p:txBody>
      </p:sp>
      <p:cxnSp>
        <p:nvCxnSpPr>
          <p:cNvPr id="7" name="Düz Bağlayıcı 6"/>
          <p:cNvCxnSpPr/>
          <p:nvPr/>
        </p:nvCxnSpPr>
        <p:spPr>
          <a:xfrm>
            <a:off x="5157485" y="3629598"/>
            <a:ext cx="0" cy="349653"/>
          </a:xfrm>
          <a:prstGeom prst="line">
            <a:avLst/>
          </a:prstGeom>
          <a:ln w="857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8" name="Düz Bağlayıcı 7"/>
          <p:cNvCxnSpPr/>
          <p:nvPr/>
        </p:nvCxnSpPr>
        <p:spPr>
          <a:xfrm flipH="1">
            <a:off x="5963786" y="1511008"/>
            <a:ext cx="6752" cy="1179213"/>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9" name="Düz Bağlayıcı 8"/>
          <p:cNvCxnSpPr/>
          <p:nvPr/>
        </p:nvCxnSpPr>
        <p:spPr>
          <a:xfrm>
            <a:off x="687197" y="3617269"/>
            <a:ext cx="1" cy="1261055"/>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0" name="Düz Bağlayıcı 9"/>
          <p:cNvCxnSpPr/>
          <p:nvPr/>
        </p:nvCxnSpPr>
        <p:spPr>
          <a:xfrm flipH="1">
            <a:off x="2664407" y="2942384"/>
            <a:ext cx="14657" cy="1935940"/>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1" name="Düz Bağlayıcı 10"/>
          <p:cNvCxnSpPr/>
          <p:nvPr/>
        </p:nvCxnSpPr>
        <p:spPr>
          <a:xfrm>
            <a:off x="9436791" y="1968285"/>
            <a:ext cx="28198" cy="2794913"/>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2" name="Düz Bağlayıcı 11"/>
          <p:cNvCxnSpPr/>
          <p:nvPr/>
        </p:nvCxnSpPr>
        <p:spPr>
          <a:xfrm>
            <a:off x="2699282" y="1959972"/>
            <a:ext cx="0" cy="322832"/>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13" name="Düz Bağlayıcı 12"/>
          <p:cNvCxnSpPr/>
          <p:nvPr/>
        </p:nvCxnSpPr>
        <p:spPr>
          <a:xfrm flipH="1">
            <a:off x="2699282" y="1988982"/>
            <a:ext cx="6765707" cy="16020"/>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14" name="Yuvarlatılmış Dikdörtgen 13"/>
          <p:cNvSpPr/>
          <p:nvPr/>
        </p:nvSpPr>
        <p:spPr>
          <a:xfrm>
            <a:off x="4556451" y="1154915"/>
            <a:ext cx="2936904" cy="601154"/>
          </a:xfrm>
          <a:prstGeom prst="roundRect">
            <a:avLst/>
          </a:prstGeom>
          <a:solidFill>
            <a:schemeClr val="accent2"/>
          </a:solidFill>
          <a:ln w="50800" cap="rnd" cmpd="dbl">
            <a:noFill/>
            <a:beve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smtClean="0"/>
              <a:t>Daire Başkanı</a:t>
            </a:r>
          </a:p>
        </p:txBody>
      </p:sp>
      <p:sp>
        <p:nvSpPr>
          <p:cNvPr id="15" name="Yuvarlatılmış Dikdörtgen 14"/>
          <p:cNvSpPr/>
          <p:nvPr/>
        </p:nvSpPr>
        <p:spPr>
          <a:xfrm>
            <a:off x="1226594" y="2297056"/>
            <a:ext cx="3116913" cy="61301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Yazılım ve Web Programlama Şube </a:t>
            </a:r>
            <a:r>
              <a:rPr lang="tr-TR" sz="1400" b="1" dirty="0" smtClean="0"/>
              <a:t>Müdürlüğü</a:t>
            </a:r>
          </a:p>
        </p:txBody>
      </p:sp>
      <p:sp>
        <p:nvSpPr>
          <p:cNvPr id="16" name="Yuvarlatılmış Dikdörtgen 15"/>
          <p:cNvSpPr/>
          <p:nvPr/>
        </p:nvSpPr>
        <p:spPr>
          <a:xfrm>
            <a:off x="7793113" y="2291653"/>
            <a:ext cx="2994559" cy="649479"/>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Teknik ve İdari Hizmetler Şube </a:t>
            </a:r>
            <a:r>
              <a:rPr lang="tr-TR" sz="1400" b="1" dirty="0" smtClean="0"/>
              <a:t>Müdürlüğü</a:t>
            </a:r>
          </a:p>
        </p:txBody>
      </p:sp>
      <p:sp>
        <p:nvSpPr>
          <p:cNvPr id="17" name="Yuvarlatılmış Dikdörtgen 16"/>
          <p:cNvSpPr/>
          <p:nvPr/>
        </p:nvSpPr>
        <p:spPr>
          <a:xfrm>
            <a:off x="6110653" y="3990217"/>
            <a:ext cx="1486143" cy="638593"/>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Ağ Grubu</a:t>
            </a:r>
          </a:p>
          <a:p>
            <a:pPr algn="ctr"/>
            <a:r>
              <a:rPr lang="tr-TR" sz="1200" b="1" dirty="0">
                <a:solidFill>
                  <a:schemeClr val="tx1">
                    <a:lumMod val="95000"/>
                    <a:lumOff val="5000"/>
                  </a:schemeClr>
                </a:solidFill>
              </a:rPr>
              <a:t>Ayhan TALAY</a:t>
            </a:r>
          </a:p>
        </p:txBody>
      </p:sp>
      <p:sp>
        <p:nvSpPr>
          <p:cNvPr id="18" name="Yuvarlatılmış Dikdörtgen 17"/>
          <p:cNvSpPr/>
          <p:nvPr/>
        </p:nvSpPr>
        <p:spPr>
          <a:xfrm>
            <a:off x="1008744" y="3969347"/>
            <a:ext cx="1490842" cy="676089"/>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a:solidFill>
                  <a:schemeClr val="bg1"/>
                </a:solidFill>
              </a:rPr>
              <a:t>Yazılım </a:t>
            </a:r>
            <a:r>
              <a:rPr lang="tr-TR" sz="1200" b="1" dirty="0" smtClean="0">
                <a:solidFill>
                  <a:schemeClr val="bg1"/>
                </a:solidFill>
              </a:rPr>
              <a:t>Grubu</a:t>
            </a:r>
          </a:p>
          <a:p>
            <a:pPr algn="ctr"/>
            <a:r>
              <a:rPr lang="tr-TR" sz="1200" b="1" dirty="0">
                <a:solidFill>
                  <a:schemeClr val="tx1">
                    <a:lumMod val="95000"/>
                    <a:lumOff val="5000"/>
                  </a:schemeClr>
                </a:solidFill>
              </a:rPr>
              <a:t>Burhan ÖZDEMİR</a:t>
            </a:r>
          </a:p>
        </p:txBody>
      </p:sp>
      <p:sp>
        <p:nvSpPr>
          <p:cNvPr id="19" name="Yuvarlatılmış Dikdörtgen 18"/>
          <p:cNvSpPr/>
          <p:nvPr/>
        </p:nvSpPr>
        <p:spPr>
          <a:xfrm>
            <a:off x="8682937" y="4801436"/>
            <a:ext cx="1564103" cy="1044062"/>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Teknik Destek</a:t>
            </a:r>
          </a:p>
          <a:p>
            <a:pPr algn="ctr"/>
            <a:r>
              <a:rPr lang="tr-TR" sz="1200" b="1" dirty="0" smtClean="0">
                <a:solidFill>
                  <a:schemeClr val="tx1">
                    <a:lumMod val="95000"/>
                    <a:lumOff val="5000"/>
                  </a:schemeClr>
                </a:solidFill>
              </a:rPr>
              <a:t>Hayrettin TOPRAK</a:t>
            </a:r>
          </a:p>
          <a:p>
            <a:pPr algn="ctr"/>
            <a:r>
              <a:rPr lang="tr-TR" sz="1200" b="1" dirty="0" smtClean="0">
                <a:solidFill>
                  <a:schemeClr val="tx1">
                    <a:lumMod val="95000"/>
                    <a:lumOff val="5000"/>
                  </a:schemeClr>
                </a:solidFill>
              </a:rPr>
              <a:t>Bedrettin TOPRAK</a:t>
            </a:r>
          </a:p>
          <a:p>
            <a:pPr algn="ctr"/>
            <a:r>
              <a:rPr lang="tr-TR" sz="1200" b="1" dirty="0" smtClean="0">
                <a:solidFill>
                  <a:schemeClr val="tx1">
                    <a:lumMod val="95000"/>
                    <a:lumOff val="5000"/>
                  </a:schemeClr>
                </a:solidFill>
              </a:rPr>
              <a:t>Bilal KOÇ</a:t>
            </a:r>
          </a:p>
        </p:txBody>
      </p:sp>
      <p:sp>
        <p:nvSpPr>
          <p:cNvPr id="20" name="Yuvarlatılmış Dikdörtgen 19"/>
          <p:cNvSpPr/>
          <p:nvPr/>
        </p:nvSpPr>
        <p:spPr>
          <a:xfrm>
            <a:off x="9590595" y="3944196"/>
            <a:ext cx="1669260" cy="684614"/>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EBYS Koordinatörlüğü</a:t>
            </a:r>
          </a:p>
          <a:p>
            <a:pPr algn="ctr"/>
            <a:r>
              <a:rPr lang="tr-TR" sz="1200" b="1" dirty="0" smtClean="0">
                <a:solidFill>
                  <a:schemeClr val="tx1">
                    <a:lumMod val="95000"/>
                    <a:lumOff val="5000"/>
                  </a:schemeClr>
                </a:solidFill>
              </a:rPr>
              <a:t>Sema AYAZ</a:t>
            </a:r>
          </a:p>
        </p:txBody>
      </p:sp>
      <p:sp>
        <p:nvSpPr>
          <p:cNvPr id="21" name="Yuvarlatılmış Dikdörtgen 20"/>
          <p:cNvSpPr/>
          <p:nvPr/>
        </p:nvSpPr>
        <p:spPr>
          <a:xfrm>
            <a:off x="7752908" y="3977450"/>
            <a:ext cx="1490842" cy="684612"/>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Yazı İşleri</a:t>
            </a:r>
          </a:p>
          <a:p>
            <a:pPr algn="ctr"/>
            <a:r>
              <a:rPr lang="tr-TR" sz="1200" b="1" dirty="0" smtClean="0">
                <a:solidFill>
                  <a:schemeClr val="tx1">
                    <a:lumMod val="95000"/>
                    <a:lumOff val="5000"/>
                  </a:schemeClr>
                </a:solidFill>
              </a:rPr>
              <a:t>Celal KARABULUT</a:t>
            </a:r>
          </a:p>
          <a:p>
            <a:pPr algn="ctr"/>
            <a:r>
              <a:rPr lang="tr-TR" sz="1200" b="1" dirty="0" err="1" smtClean="0">
                <a:solidFill>
                  <a:schemeClr val="tx1">
                    <a:lumMod val="95000"/>
                    <a:lumOff val="5000"/>
                  </a:schemeClr>
                </a:solidFill>
              </a:rPr>
              <a:t>Munir</a:t>
            </a:r>
            <a:r>
              <a:rPr lang="tr-TR" sz="1200" b="1" dirty="0" smtClean="0">
                <a:solidFill>
                  <a:schemeClr val="tx1">
                    <a:lumMod val="95000"/>
                    <a:lumOff val="5000"/>
                  </a:schemeClr>
                </a:solidFill>
              </a:rPr>
              <a:t> İMRE</a:t>
            </a:r>
          </a:p>
        </p:txBody>
      </p:sp>
      <p:cxnSp>
        <p:nvCxnSpPr>
          <p:cNvPr id="22" name="Düz Bağlayıcı 21"/>
          <p:cNvCxnSpPr/>
          <p:nvPr/>
        </p:nvCxnSpPr>
        <p:spPr>
          <a:xfrm flipV="1">
            <a:off x="8468876" y="3617270"/>
            <a:ext cx="2897659" cy="35586"/>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23" name="Yuvarlatılmış Dikdörtgen 22"/>
          <p:cNvSpPr/>
          <p:nvPr/>
        </p:nvSpPr>
        <p:spPr>
          <a:xfrm>
            <a:off x="4479696" y="3979251"/>
            <a:ext cx="1490842" cy="682811"/>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Sistem Grubu</a:t>
            </a:r>
          </a:p>
          <a:p>
            <a:pPr algn="ctr"/>
            <a:r>
              <a:rPr lang="tr-TR" sz="1200" b="1" dirty="0" err="1">
                <a:solidFill>
                  <a:schemeClr val="tx1">
                    <a:lumMod val="95000"/>
                    <a:lumOff val="5000"/>
                  </a:schemeClr>
                </a:solidFill>
              </a:rPr>
              <a:t>M.Nurullah</a:t>
            </a:r>
            <a:r>
              <a:rPr lang="tr-TR" sz="1200" b="1" dirty="0">
                <a:solidFill>
                  <a:schemeClr val="tx1">
                    <a:lumMod val="95000"/>
                    <a:lumOff val="5000"/>
                  </a:schemeClr>
                </a:solidFill>
              </a:rPr>
              <a:t> NERGİZ</a:t>
            </a:r>
          </a:p>
        </p:txBody>
      </p:sp>
      <p:sp>
        <p:nvSpPr>
          <p:cNvPr id="26" name="Yuvarlatılmış Dikdörtgen 25"/>
          <p:cNvSpPr/>
          <p:nvPr/>
        </p:nvSpPr>
        <p:spPr>
          <a:xfrm>
            <a:off x="4539824" y="2291118"/>
            <a:ext cx="2936904" cy="618958"/>
          </a:xfrm>
          <a:prstGeom prst="roundRect">
            <a:avLst/>
          </a:prstGeom>
          <a:solidFill>
            <a:schemeClr val="accent2"/>
          </a:soli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400" b="1" dirty="0"/>
              <a:t>Ağ </a:t>
            </a:r>
            <a:r>
              <a:rPr lang="tr-TR" sz="1400" b="1" dirty="0" smtClean="0"/>
              <a:t> ve Sistem Yönetim</a:t>
            </a:r>
            <a:r>
              <a:rPr lang="tr-TR" sz="1400" b="1" dirty="0"/>
              <a:t> </a:t>
            </a:r>
            <a:r>
              <a:rPr lang="tr-TR" sz="1400" b="1" dirty="0" smtClean="0"/>
              <a:t>Şube Müdürlüğü</a:t>
            </a:r>
            <a:endParaRPr lang="tr-TR" sz="1600" dirty="0"/>
          </a:p>
        </p:txBody>
      </p:sp>
      <p:sp>
        <p:nvSpPr>
          <p:cNvPr id="27" name="Yuvarlatılmış Dikdörtgen 26"/>
          <p:cNvSpPr/>
          <p:nvPr/>
        </p:nvSpPr>
        <p:spPr>
          <a:xfrm>
            <a:off x="107887" y="4767534"/>
            <a:ext cx="1575015" cy="1032163"/>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Kalite Güvence ve Yönetim</a:t>
            </a:r>
          </a:p>
          <a:p>
            <a:pPr algn="ctr"/>
            <a:r>
              <a:rPr lang="tr-TR" sz="1200" b="1" dirty="0" err="1" smtClean="0">
                <a:solidFill>
                  <a:schemeClr val="tx1">
                    <a:lumMod val="95000"/>
                    <a:lumOff val="5000"/>
                  </a:schemeClr>
                </a:solidFill>
              </a:rPr>
              <a:t>M.Nurullah</a:t>
            </a:r>
            <a:r>
              <a:rPr lang="tr-TR" sz="1200" b="1" dirty="0" smtClean="0">
                <a:solidFill>
                  <a:schemeClr val="tx1">
                    <a:lumMod val="95000"/>
                    <a:lumOff val="5000"/>
                  </a:schemeClr>
                </a:solidFill>
              </a:rPr>
              <a:t> NERGİZ</a:t>
            </a:r>
          </a:p>
        </p:txBody>
      </p:sp>
      <p:cxnSp>
        <p:nvCxnSpPr>
          <p:cNvPr id="28" name="Düz Bağlayıcı 27"/>
          <p:cNvCxnSpPr/>
          <p:nvPr/>
        </p:nvCxnSpPr>
        <p:spPr>
          <a:xfrm>
            <a:off x="653945" y="3652856"/>
            <a:ext cx="3013030" cy="0"/>
          </a:xfrm>
          <a:prstGeom prst="line">
            <a:avLst/>
          </a:prstGeom>
          <a:ln w="92075"/>
        </p:spPr>
        <p:style>
          <a:lnRef idx="1">
            <a:schemeClr val="accent1"/>
          </a:lnRef>
          <a:fillRef idx="0">
            <a:schemeClr val="accent1"/>
          </a:fillRef>
          <a:effectRef idx="0">
            <a:schemeClr val="accent1"/>
          </a:effectRef>
          <a:fontRef idx="minor">
            <a:schemeClr val="tx1"/>
          </a:fontRef>
        </p:style>
      </p:cxnSp>
      <p:cxnSp>
        <p:nvCxnSpPr>
          <p:cNvPr id="30" name="Düz Bağlayıcı 29"/>
          <p:cNvCxnSpPr/>
          <p:nvPr/>
        </p:nvCxnSpPr>
        <p:spPr>
          <a:xfrm flipH="1">
            <a:off x="3660569" y="3603970"/>
            <a:ext cx="6406" cy="379462"/>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31" name="Yuvarlatılmış Dikdörtgen 30"/>
          <p:cNvSpPr/>
          <p:nvPr/>
        </p:nvSpPr>
        <p:spPr>
          <a:xfrm>
            <a:off x="2016078" y="4800189"/>
            <a:ext cx="1612298" cy="1055960"/>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Siber Güvenlik</a:t>
            </a:r>
          </a:p>
          <a:p>
            <a:pPr algn="ctr"/>
            <a:r>
              <a:rPr lang="tr-TR" sz="1200" b="1" dirty="0" smtClean="0">
                <a:solidFill>
                  <a:schemeClr val="tx1"/>
                </a:solidFill>
              </a:rPr>
              <a:t>Mansur BEŞTAŞ</a:t>
            </a:r>
          </a:p>
        </p:txBody>
      </p:sp>
      <p:cxnSp>
        <p:nvCxnSpPr>
          <p:cNvPr id="32" name="Düz Bağlayıcı 31"/>
          <p:cNvCxnSpPr/>
          <p:nvPr/>
        </p:nvCxnSpPr>
        <p:spPr>
          <a:xfrm>
            <a:off x="11366535" y="3585498"/>
            <a:ext cx="5274" cy="1245531"/>
          </a:xfrm>
          <a:prstGeom prst="line">
            <a:avLst/>
          </a:prstGeom>
          <a:ln w="92075"/>
        </p:spPr>
        <p:style>
          <a:lnRef idx="1">
            <a:schemeClr val="accent1"/>
          </a:lnRef>
          <a:fillRef idx="0">
            <a:schemeClr val="accent1"/>
          </a:fillRef>
          <a:effectRef idx="0">
            <a:schemeClr val="accent1"/>
          </a:effectRef>
          <a:fontRef idx="minor">
            <a:schemeClr val="tx1"/>
          </a:fontRef>
        </p:style>
      </p:cxnSp>
      <p:sp>
        <p:nvSpPr>
          <p:cNvPr id="33" name="Yuvarlatılmış Dikdörtgen 32"/>
          <p:cNvSpPr/>
          <p:nvPr/>
        </p:nvSpPr>
        <p:spPr>
          <a:xfrm>
            <a:off x="10514978" y="4800189"/>
            <a:ext cx="1489754" cy="1027435"/>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Kamera Güvenlik Sistemleri</a:t>
            </a:r>
          </a:p>
          <a:p>
            <a:pPr algn="ctr"/>
            <a:r>
              <a:rPr lang="tr-TR" sz="1200" b="1" dirty="0" smtClean="0">
                <a:solidFill>
                  <a:schemeClr val="tx1">
                    <a:lumMod val="95000"/>
                    <a:lumOff val="5000"/>
                  </a:schemeClr>
                </a:solidFill>
              </a:rPr>
              <a:t>Yıldırım SOYLU</a:t>
            </a:r>
          </a:p>
          <a:p>
            <a:pPr algn="ctr"/>
            <a:r>
              <a:rPr lang="tr-TR" sz="1200" b="1" dirty="0" err="1" smtClean="0">
                <a:solidFill>
                  <a:schemeClr val="tx1">
                    <a:lumMod val="95000"/>
                    <a:lumOff val="5000"/>
                  </a:schemeClr>
                </a:solidFill>
              </a:rPr>
              <a:t>M.Emin</a:t>
            </a:r>
            <a:r>
              <a:rPr lang="tr-TR" sz="1200" b="1" dirty="0" smtClean="0">
                <a:solidFill>
                  <a:schemeClr val="tx1">
                    <a:lumMod val="95000"/>
                    <a:lumOff val="5000"/>
                  </a:schemeClr>
                </a:solidFill>
              </a:rPr>
              <a:t> AKTUĞ</a:t>
            </a:r>
          </a:p>
        </p:txBody>
      </p:sp>
      <p:sp>
        <p:nvSpPr>
          <p:cNvPr id="34" name="Yuvarlatılmış Dikdörtgen 33"/>
          <p:cNvSpPr/>
          <p:nvPr/>
        </p:nvSpPr>
        <p:spPr>
          <a:xfrm>
            <a:off x="2822227" y="3977450"/>
            <a:ext cx="1490842" cy="667986"/>
          </a:xfrm>
          <a:prstGeom prst="roundRect">
            <a:avLst/>
          </a:prstGeom>
          <a:gradFill flip="none" rotWithShape="1">
            <a:gsLst>
              <a:gs pos="0">
                <a:schemeClr val="accent6">
                  <a:lumMod val="40000"/>
                  <a:lumOff val="60000"/>
                </a:schemeClr>
              </a:gs>
              <a:gs pos="46000">
                <a:schemeClr val="accent6">
                  <a:lumMod val="95000"/>
                  <a:lumOff val="5000"/>
                </a:schemeClr>
              </a:gs>
              <a:gs pos="100000">
                <a:schemeClr val="accent6">
                  <a:lumMod val="60000"/>
                </a:schemeClr>
              </a:gs>
            </a:gsLst>
            <a:path path="circle">
              <a:fillToRect l="50000" t="130000" r="50000" b="-30000"/>
            </a:path>
            <a:tileRect/>
          </a:gradFill>
          <a:ln w="50800" cap="rnd" cmpd="dbl">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1200" b="1" dirty="0" smtClean="0">
                <a:solidFill>
                  <a:schemeClr val="bg1"/>
                </a:solidFill>
              </a:rPr>
              <a:t>Web Grubu</a:t>
            </a:r>
          </a:p>
          <a:p>
            <a:pPr algn="ctr"/>
            <a:r>
              <a:rPr lang="tr-TR" sz="1200" b="1" dirty="0" smtClean="0">
                <a:solidFill>
                  <a:schemeClr val="tx1">
                    <a:lumMod val="95000"/>
                    <a:lumOff val="5000"/>
                  </a:schemeClr>
                </a:solidFill>
              </a:rPr>
              <a:t>Burhan ÖZDEMİR</a:t>
            </a:r>
          </a:p>
        </p:txBody>
      </p:sp>
      <p:cxnSp>
        <p:nvCxnSpPr>
          <p:cNvPr id="35" name="Düz Bağlayıcı 34"/>
          <p:cNvCxnSpPr/>
          <p:nvPr/>
        </p:nvCxnSpPr>
        <p:spPr>
          <a:xfrm>
            <a:off x="5970538" y="2969885"/>
            <a:ext cx="0" cy="674885"/>
          </a:xfrm>
          <a:prstGeom prst="line">
            <a:avLst/>
          </a:prstGeom>
          <a:ln w="82550">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6" name="Düz Bağlayıcı 35"/>
          <p:cNvCxnSpPr/>
          <p:nvPr/>
        </p:nvCxnSpPr>
        <p:spPr>
          <a:xfrm>
            <a:off x="5108632" y="3633656"/>
            <a:ext cx="1809405" cy="11114"/>
          </a:xfrm>
          <a:prstGeom prst="line">
            <a:avLst/>
          </a:prstGeom>
          <a:ln w="857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cxnSp>
        <p:nvCxnSpPr>
          <p:cNvPr id="37" name="Düz Bağlayıcı 36"/>
          <p:cNvCxnSpPr/>
          <p:nvPr/>
        </p:nvCxnSpPr>
        <p:spPr>
          <a:xfrm>
            <a:off x="6881187" y="3617269"/>
            <a:ext cx="0" cy="349653"/>
          </a:xfrm>
          <a:prstGeom prst="line">
            <a:avLst/>
          </a:prstGeom>
          <a:ln w="85725">
            <a:solidFill>
              <a:schemeClr val="accent2">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7211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MALİ DURUM</a:t>
            </a:r>
            <a:endParaRPr lang="tr-TR" sz="2400" b="1" dirty="0"/>
          </a:p>
        </p:txBody>
      </p:sp>
      <p:sp>
        <p:nvSpPr>
          <p:cNvPr id="5" name="Metin kutusu 4"/>
          <p:cNvSpPr txBox="1"/>
          <p:nvPr/>
        </p:nvSpPr>
        <p:spPr>
          <a:xfrm>
            <a:off x="1221971" y="1471353"/>
            <a:ext cx="7531331" cy="369332"/>
          </a:xfrm>
          <a:prstGeom prst="rect">
            <a:avLst/>
          </a:prstGeom>
          <a:noFill/>
        </p:spPr>
        <p:txBody>
          <a:bodyPr wrap="square" rtlCol="0">
            <a:spAutoFit/>
          </a:bodyPr>
          <a:lstStyle/>
          <a:p>
            <a:r>
              <a:rPr lang="tr-TR" b="1" dirty="0" smtClean="0"/>
              <a:t>Başkanlığımız Bütçe Tertip </a:t>
            </a:r>
            <a:r>
              <a:rPr lang="tr-TR" b="1" dirty="0"/>
              <a:t>Ö</a:t>
            </a:r>
            <a:r>
              <a:rPr lang="tr-TR" b="1" dirty="0" smtClean="0"/>
              <a:t>deneği		:</a:t>
            </a:r>
            <a:endParaRPr lang="tr-TR" b="1" dirty="0"/>
          </a:p>
        </p:txBody>
      </p:sp>
      <p:sp>
        <p:nvSpPr>
          <p:cNvPr id="6" name="Metin kutusu 5"/>
          <p:cNvSpPr txBox="1"/>
          <p:nvPr/>
        </p:nvSpPr>
        <p:spPr>
          <a:xfrm>
            <a:off x="1221970" y="1857587"/>
            <a:ext cx="7531331" cy="369332"/>
          </a:xfrm>
          <a:prstGeom prst="rect">
            <a:avLst/>
          </a:prstGeom>
          <a:noFill/>
        </p:spPr>
        <p:txBody>
          <a:bodyPr wrap="square" rtlCol="0">
            <a:spAutoFit/>
          </a:bodyPr>
          <a:lstStyle/>
          <a:p>
            <a:r>
              <a:rPr lang="tr-TR" b="1" dirty="0" smtClean="0"/>
              <a:t>Başkanlığımız Gerçekleşen Harcamalar		:</a:t>
            </a:r>
            <a:endParaRPr lang="tr-TR" b="1" dirty="0"/>
          </a:p>
        </p:txBody>
      </p:sp>
      <p:graphicFrame>
        <p:nvGraphicFramePr>
          <p:cNvPr id="7" name="Tablo 6"/>
          <p:cNvGraphicFramePr>
            <a:graphicFrameLocks noGrp="1"/>
          </p:cNvGraphicFramePr>
          <p:nvPr>
            <p:extLst>
              <p:ext uri="{D42A27DB-BD31-4B8C-83A1-F6EECF244321}">
                <p14:modId xmlns:p14="http://schemas.microsoft.com/office/powerpoint/2010/main" val="4019057968"/>
              </p:ext>
            </p:extLst>
          </p:nvPr>
        </p:nvGraphicFramePr>
        <p:xfrm>
          <a:off x="6409112" y="1124281"/>
          <a:ext cx="4289368" cy="1251017"/>
        </p:xfrm>
        <a:graphic>
          <a:graphicData uri="http://schemas.openxmlformats.org/drawingml/2006/table">
            <a:tbl>
              <a:tblPr firstRow="1" bandRow="1">
                <a:tableStyleId>{5C22544A-7EE6-4342-B048-85BDC9FD1C3A}</a:tableStyleId>
              </a:tblPr>
              <a:tblGrid>
                <a:gridCol w="1284134">
                  <a:extLst>
                    <a:ext uri="{9D8B030D-6E8A-4147-A177-3AD203B41FA5}">
                      <a16:colId xmlns:a16="http://schemas.microsoft.com/office/drawing/2014/main" val="2873697474"/>
                    </a:ext>
                  </a:extLst>
                </a:gridCol>
                <a:gridCol w="1400878">
                  <a:extLst>
                    <a:ext uri="{9D8B030D-6E8A-4147-A177-3AD203B41FA5}">
                      <a16:colId xmlns:a16="http://schemas.microsoft.com/office/drawing/2014/main" val="4062300459"/>
                    </a:ext>
                  </a:extLst>
                </a:gridCol>
                <a:gridCol w="1604356">
                  <a:extLst>
                    <a:ext uri="{9D8B030D-6E8A-4147-A177-3AD203B41FA5}">
                      <a16:colId xmlns:a16="http://schemas.microsoft.com/office/drawing/2014/main" val="2233682850"/>
                    </a:ext>
                  </a:extLst>
                </a:gridCol>
              </a:tblGrid>
              <a:tr h="293644">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65202">
                <a:tc>
                  <a:txBody>
                    <a:bodyPr/>
                    <a:lstStyle/>
                    <a:p>
                      <a:pPr algn="ctr"/>
                      <a:r>
                        <a:rPr lang="tr-TR" dirty="0" smtClean="0"/>
                        <a:t>742.224,00</a:t>
                      </a:r>
                      <a:endParaRPr lang="tr-TR" dirty="0"/>
                    </a:p>
                  </a:txBody>
                  <a:tcPr>
                    <a:solidFill>
                      <a:schemeClr val="accent1">
                        <a:tint val="40000"/>
                      </a:schemeClr>
                    </a:solidFill>
                  </a:tcPr>
                </a:tc>
                <a:tc>
                  <a:txBody>
                    <a:bodyPr/>
                    <a:lstStyle/>
                    <a:p>
                      <a:pPr algn="r"/>
                      <a:r>
                        <a:rPr lang="tr-TR" dirty="0" smtClean="0"/>
                        <a:t>981.100,00</a:t>
                      </a:r>
                      <a:endParaRPr lang="tr-TR" dirty="0"/>
                    </a:p>
                  </a:txBody>
                  <a:tcPr>
                    <a:solidFill>
                      <a:schemeClr val="accent1">
                        <a:tint val="40000"/>
                      </a:schemeClr>
                    </a:solidFill>
                  </a:tcPr>
                </a:tc>
                <a:tc>
                  <a:txBody>
                    <a:bodyPr/>
                    <a:lstStyle/>
                    <a:p>
                      <a:pPr algn="r"/>
                      <a:r>
                        <a:rPr lang="tr-TR" dirty="0" smtClean="0"/>
                        <a:t>1.225.982,00</a:t>
                      </a:r>
                      <a:endParaRPr lang="tr-TR" dirty="0"/>
                    </a:p>
                  </a:txBody>
                  <a:tcPr>
                    <a:solidFill>
                      <a:schemeClr val="accent1">
                        <a:tint val="40000"/>
                      </a:schemeClr>
                    </a:solidFill>
                  </a:tcPr>
                </a:tc>
                <a:extLst>
                  <a:ext uri="{0D108BD9-81ED-4DB2-BD59-A6C34878D82A}">
                    <a16:rowId xmlns:a16="http://schemas.microsoft.com/office/drawing/2014/main" val="1426959678"/>
                  </a:ext>
                </a:extLst>
              </a:tr>
              <a:tr h="519497">
                <a:tc>
                  <a:txBody>
                    <a:bodyPr/>
                    <a:lstStyle/>
                    <a:p>
                      <a:pPr algn="ctr"/>
                      <a:r>
                        <a:rPr lang="tr-TR" dirty="0" smtClean="0"/>
                        <a:t>721.297,67</a:t>
                      </a:r>
                      <a:endParaRPr lang="tr-TR" dirty="0"/>
                    </a:p>
                  </a:txBody>
                  <a:tcPr>
                    <a:solidFill>
                      <a:schemeClr val="accent1">
                        <a:tint val="40000"/>
                      </a:schemeClr>
                    </a:solidFill>
                  </a:tcPr>
                </a:tc>
                <a:tc>
                  <a:txBody>
                    <a:bodyPr/>
                    <a:lstStyle/>
                    <a:p>
                      <a:pPr algn="r"/>
                      <a:r>
                        <a:rPr lang="tr-TR" dirty="0" smtClean="0"/>
                        <a:t>961.872,00</a:t>
                      </a:r>
                      <a:endParaRPr lang="tr-TR" dirty="0"/>
                    </a:p>
                  </a:txBody>
                  <a:tcPr>
                    <a:solidFill>
                      <a:schemeClr val="accent1">
                        <a:tint val="40000"/>
                      </a:schemeClr>
                    </a:solidFill>
                  </a:tcPr>
                </a:tc>
                <a:tc>
                  <a:txBody>
                    <a:bodyPr/>
                    <a:lstStyle/>
                    <a:p>
                      <a:pPr algn="r"/>
                      <a:r>
                        <a:rPr lang="tr-TR" dirty="0" smtClean="0"/>
                        <a:t>1.224.362,16</a:t>
                      </a:r>
                    </a:p>
                  </a:txBody>
                  <a:tcPr>
                    <a:solidFill>
                      <a:schemeClr val="accent1">
                        <a:tint val="40000"/>
                      </a:schemeClr>
                    </a:solidFill>
                  </a:tcPr>
                </a:tc>
                <a:extLst>
                  <a:ext uri="{0D108BD9-81ED-4DB2-BD59-A6C34878D82A}">
                    <a16:rowId xmlns:a16="http://schemas.microsoft.com/office/drawing/2014/main" val="474875066"/>
                  </a:ext>
                </a:extLst>
              </a:tr>
            </a:tbl>
          </a:graphicData>
        </a:graphic>
      </p:graphicFrame>
      <p:graphicFrame>
        <p:nvGraphicFramePr>
          <p:cNvPr id="8" name="Tablo 7"/>
          <p:cNvGraphicFramePr>
            <a:graphicFrameLocks noGrp="1"/>
          </p:cNvGraphicFramePr>
          <p:nvPr>
            <p:extLst>
              <p:ext uri="{D42A27DB-BD31-4B8C-83A1-F6EECF244321}">
                <p14:modId xmlns:p14="http://schemas.microsoft.com/office/powerpoint/2010/main" val="4124226546"/>
              </p:ext>
            </p:extLst>
          </p:nvPr>
        </p:nvGraphicFramePr>
        <p:xfrm>
          <a:off x="2181225" y="2607795"/>
          <a:ext cx="8492317" cy="2560320"/>
        </p:xfrm>
        <a:graphic>
          <a:graphicData uri="http://schemas.openxmlformats.org/drawingml/2006/table">
            <a:tbl>
              <a:tblPr firstRow="1" bandRow="1">
                <a:tableStyleId>{5C22544A-7EE6-4342-B048-85BDC9FD1C3A}</a:tableStyleId>
              </a:tblPr>
              <a:tblGrid>
                <a:gridCol w="4219575">
                  <a:extLst>
                    <a:ext uri="{9D8B030D-6E8A-4147-A177-3AD203B41FA5}">
                      <a16:colId xmlns:a16="http://schemas.microsoft.com/office/drawing/2014/main" val="2873697474"/>
                    </a:ext>
                  </a:extLst>
                </a:gridCol>
                <a:gridCol w="1280160">
                  <a:extLst>
                    <a:ext uri="{9D8B030D-6E8A-4147-A177-3AD203B41FA5}">
                      <a16:colId xmlns:a16="http://schemas.microsoft.com/office/drawing/2014/main" val="2313275872"/>
                    </a:ext>
                  </a:extLst>
                </a:gridCol>
                <a:gridCol w="1413164">
                  <a:extLst>
                    <a:ext uri="{9D8B030D-6E8A-4147-A177-3AD203B41FA5}">
                      <a16:colId xmlns:a16="http://schemas.microsoft.com/office/drawing/2014/main" val="4062300459"/>
                    </a:ext>
                  </a:extLst>
                </a:gridCol>
                <a:gridCol w="1579418">
                  <a:extLst>
                    <a:ext uri="{9D8B030D-6E8A-4147-A177-3AD203B41FA5}">
                      <a16:colId xmlns:a16="http://schemas.microsoft.com/office/drawing/2014/main" val="836553111"/>
                    </a:ext>
                  </a:extLst>
                </a:gridCol>
              </a:tblGrid>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tx1"/>
                          </a:solidFill>
                        </a:rPr>
                        <a:t>Gerçekleşen Harcamalar</a:t>
                      </a:r>
                    </a:p>
                  </a:txBody>
                  <a:tcPr>
                    <a:solidFill>
                      <a:schemeClr val="accent1">
                        <a:tint val="4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solidFill>
                            <a:schemeClr val="accent1"/>
                          </a:solidFill>
                        </a:rPr>
                        <a:t>2017</a:t>
                      </a: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33079">
                <a:tc>
                  <a:txBody>
                    <a:bodyPr/>
                    <a:lstStyle/>
                    <a:p>
                      <a:r>
                        <a:rPr lang="tr-TR" dirty="0" smtClean="0"/>
                        <a:t>Temel Maaşlar</a:t>
                      </a:r>
                      <a:endParaRPr lang="tr-TR" dirty="0"/>
                    </a:p>
                  </a:txBody>
                  <a:tcPr>
                    <a:solidFill>
                      <a:schemeClr val="accent1">
                        <a:tint val="40000"/>
                      </a:schemeClr>
                    </a:solidFill>
                  </a:tcPr>
                </a:tc>
                <a:tc>
                  <a:txBody>
                    <a:bodyPr/>
                    <a:lstStyle/>
                    <a:p>
                      <a:pPr algn="r"/>
                      <a:r>
                        <a:rPr lang="tr-TR" dirty="0" smtClean="0"/>
                        <a:t>550.313,63</a:t>
                      </a:r>
                      <a:endParaRPr lang="tr-TR" dirty="0"/>
                    </a:p>
                  </a:txBody>
                  <a:tcPr>
                    <a:solidFill>
                      <a:schemeClr val="accent1">
                        <a:tint val="40000"/>
                      </a:schemeClr>
                    </a:solidFill>
                  </a:tcPr>
                </a:tc>
                <a:tc>
                  <a:txBody>
                    <a:bodyPr/>
                    <a:lstStyle/>
                    <a:p>
                      <a:pPr algn="r"/>
                      <a:r>
                        <a:rPr lang="tr-TR" dirty="0" smtClean="0"/>
                        <a:t>757.685,98</a:t>
                      </a:r>
                      <a:endParaRPr lang="tr-TR" dirty="0"/>
                    </a:p>
                  </a:txBody>
                  <a:tcPr>
                    <a:solidFill>
                      <a:schemeClr val="accent1">
                        <a:tint val="40000"/>
                      </a:schemeClr>
                    </a:solidFill>
                  </a:tcPr>
                </a:tc>
                <a:tc>
                  <a:txBody>
                    <a:bodyPr/>
                    <a:lstStyle/>
                    <a:p>
                      <a:pPr algn="r"/>
                      <a:r>
                        <a:rPr lang="tr-TR" dirty="0" smtClean="0"/>
                        <a:t>1.007.800,01</a:t>
                      </a:r>
                      <a:endParaRPr lang="tr-TR" dirty="0"/>
                    </a:p>
                  </a:txBody>
                  <a:tcPr>
                    <a:solidFill>
                      <a:schemeClr val="accent1">
                        <a:tint val="40000"/>
                      </a:schemeClr>
                    </a:solidFill>
                  </a:tcPr>
                </a:tc>
                <a:extLst>
                  <a:ext uri="{0D108BD9-81ED-4DB2-BD59-A6C34878D82A}">
                    <a16:rowId xmlns:a16="http://schemas.microsoft.com/office/drawing/2014/main" val="1426959678"/>
                  </a:ext>
                </a:extLst>
              </a:tr>
              <a:tr h="333079">
                <a:tc>
                  <a:txBody>
                    <a:bodyPr/>
                    <a:lstStyle/>
                    <a:p>
                      <a:r>
                        <a:rPr lang="tr-TR" dirty="0" smtClean="0"/>
                        <a:t>S.G.K</a:t>
                      </a:r>
                      <a:endParaRPr lang="tr-TR" dirty="0"/>
                    </a:p>
                  </a:txBody>
                  <a:tcPr>
                    <a:solidFill>
                      <a:schemeClr val="accent1">
                        <a:tint val="40000"/>
                      </a:schemeClr>
                    </a:solidFill>
                  </a:tcPr>
                </a:tc>
                <a:tc>
                  <a:txBody>
                    <a:bodyPr/>
                    <a:lstStyle/>
                    <a:p>
                      <a:pPr algn="r"/>
                      <a:r>
                        <a:rPr lang="tr-TR" dirty="0" smtClean="0"/>
                        <a:t>80.629,46</a:t>
                      </a:r>
                      <a:endParaRPr lang="tr-TR" dirty="0"/>
                    </a:p>
                  </a:txBody>
                  <a:tcPr>
                    <a:solidFill>
                      <a:schemeClr val="accent1">
                        <a:tint val="40000"/>
                      </a:schemeClr>
                    </a:solidFill>
                  </a:tcPr>
                </a:tc>
                <a:tc>
                  <a:txBody>
                    <a:bodyPr/>
                    <a:lstStyle/>
                    <a:p>
                      <a:pPr algn="r"/>
                      <a:r>
                        <a:rPr lang="tr-TR" dirty="0" smtClean="0"/>
                        <a:t>109.598,74</a:t>
                      </a:r>
                      <a:endParaRPr lang="tr-TR" dirty="0"/>
                    </a:p>
                  </a:txBody>
                  <a:tcPr>
                    <a:solidFill>
                      <a:schemeClr val="accent1">
                        <a:tint val="40000"/>
                      </a:schemeClr>
                    </a:solidFill>
                  </a:tcPr>
                </a:tc>
                <a:tc>
                  <a:txBody>
                    <a:bodyPr/>
                    <a:lstStyle/>
                    <a:p>
                      <a:pPr algn="r"/>
                      <a:r>
                        <a:rPr lang="tr-TR" dirty="0" smtClean="0"/>
                        <a:t>145.907,18</a:t>
                      </a:r>
                      <a:endParaRPr lang="tr-TR" dirty="0"/>
                    </a:p>
                  </a:txBody>
                  <a:tcPr>
                    <a:solidFill>
                      <a:schemeClr val="accent1">
                        <a:tint val="40000"/>
                      </a:schemeClr>
                    </a:solidFill>
                  </a:tcPr>
                </a:tc>
                <a:extLst>
                  <a:ext uri="{0D108BD9-81ED-4DB2-BD59-A6C34878D82A}">
                    <a16:rowId xmlns:a16="http://schemas.microsoft.com/office/drawing/2014/main" val="474875066"/>
                  </a:ext>
                </a:extLst>
              </a:tr>
              <a:tr h="333079">
                <a:tc>
                  <a:txBody>
                    <a:bodyPr/>
                    <a:lstStyle/>
                    <a:p>
                      <a:r>
                        <a:rPr lang="tr-TR" dirty="0" smtClean="0"/>
                        <a:t>Tüketim Malzemeleri</a:t>
                      </a:r>
                      <a:endParaRPr lang="tr-TR" dirty="0"/>
                    </a:p>
                  </a:txBody>
                  <a:tcPr>
                    <a:solidFill>
                      <a:schemeClr val="accent1">
                        <a:tint val="40000"/>
                      </a:schemeClr>
                    </a:solidFill>
                  </a:tcPr>
                </a:tc>
                <a:tc>
                  <a:txBody>
                    <a:bodyPr/>
                    <a:lstStyle/>
                    <a:p>
                      <a:pPr algn="r"/>
                      <a:r>
                        <a:rPr lang="tr-TR" dirty="0" smtClean="0"/>
                        <a:t>18.554,76</a:t>
                      </a:r>
                      <a:endParaRPr lang="tr-TR" dirty="0"/>
                    </a:p>
                  </a:txBody>
                  <a:tcPr>
                    <a:solidFill>
                      <a:schemeClr val="accent1">
                        <a:tint val="40000"/>
                      </a:schemeClr>
                    </a:solidFill>
                  </a:tcPr>
                </a:tc>
                <a:tc>
                  <a:txBody>
                    <a:bodyPr/>
                    <a:lstStyle/>
                    <a:p>
                      <a:pPr algn="r"/>
                      <a:r>
                        <a:rPr lang="tr-TR" dirty="0" smtClean="0"/>
                        <a:t>56.060,76</a:t>
                      </a:r>
                      <a:endParaRPr lang="tr-TR" dirty="0"/>
                    </a:p>
                  </a:txBody>
                  <a:tcPr>
                    <a:solidFill>
                      <a:schemeClr val="accent1">
                        <a:tint val="40000"/>
                      </a:schemeClr>
                    </a:solidFill>
                  </a:tcPr>
                </a:tc>
                <a:tc>
                  <a:txBody>
                    <a:bodyPr/>
                    <a:lstStyle/>
                    <a:p>
                      <a:pPr algn="r"/>
                      <a:r>
                        <a:rPr lang="tr-TR" dirty="0" smtClean="0"/>
                        <a:t>39.692,47</a:t>
                      </a:r>
                      <a:endParaRPr lang="tr-TR" dirty="0"/>
                    </a:p>
                  </a:txBody>
                  <a:tcPr>
                    <a:solidFill>
                      <a:schemeClr val="accent1">
                        <a:tint val="40000"/>
                      </a:schemeClr>
                    </a:solidFill>
                  </a:tcPr>
                </a:tc>
                <a:extLst>
                  <a:ext uri="{0D108BD9-81ED-4DB2-BD59-A6C34878D82A}">
                    <a16:rowId xmlns:a16="http://schemas.microsoft.com/office/drawing/2014/main" val="2798503294"/>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Yolluklar</a:t>
                      </a:r>
                    </a:p>
                  </a:txBody>
                  <a:tcPr>
                    <a:solidFill>
                      <a:schemeClr val="accent1">
                        <a:tint val="40000"/>
                      </a:schemeClr>
                    </a:solidFill>
                  </a:tcPr>
                </a:tc>
                <a:tc>
                  <a:txBody>
                    <a:bodyPr/>
                    <a:lstStyle/>
                    <a:p>
                      <a:pPr algn="r"/>
                      <a:r>
                        <a:rPr lang="tr-TR" dirty="0" smtClean="0"/>
                        <a:t>305,11</a:t>
                      </a:r>
                      <a:endParaRPr lang="tr-TR" dirty="0"/>
                    </a:p>
                  </a:txBody>
                  <a:tcPr>
                    <a:solidFill>
                      <a:schemeClr val="accent1">
                        <a:tint val="40000"/>
                      </a:schemeClr>
                    </a:solidFill>
                  </a:tcPr>
                </a:tc>
                <a:tc>
                  <a:txBody>
                    <a:bodyPr/>
                    <a:lstStyle/>
                    <a:p>
                      <a:pPr algn="r"/>
                      <a:r>
                        <a:rPr lang="tr-TR" dirty="0" smtClean="0"/>
                        <a:t>1.480,44</a:t>
                      </a:r>
                      <a:endParaRPr lang="tr-TR" dirty="0"/>
                    </a:p>
                  </a:txBody>
                  <a:tcPr>
                    <a:solidFill>
                      <a:schemeClr val="accent1">
                        <a:tint val="40000"/>
                      </a:schemeClr>
                    </a:solidFill>
                  </a:tcPr>
                </a:tc>
                <a:tc>
                  <a:txBody>
                    <a:bodyPr/>
                    <a:lstStyle/>
                    <a:p>
                      <a:pPr algn="r"/>
                      <a:r>
                        <a:rPr lang="tr-TR" dirty="0" smtClean="0"/>
                        <a:t>4.560,00</a:t>
                      </a:r>
                      <a:endParaRPr lang="tr-TR" dirty="0"/>
                    </a:p>
                  </a:txBody>
                  <a:tcPr>
                    <a:solidFill>
                      <a:schemeClr val="accent1">
                        <a:tint val="40000"/>
                      </a:schemeClr>
                    </a:solidFill>
                  </a:tcPr>
                </a:tc>
                <a:extLst>
                  <a:ext uri="{0D108BD9-81ED-4DB2-BD59-A6C34878D82A}">
                    <a16:rowId xmlns:a16="http://schemas.microsoft.com/office/drawing/2014/main" val="762218670"/>
                  </a:ext>
                </a:extLst>
              </a:tr>
              <a:tr h="33307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Hizmet</a:t>
                      </a:r>
                    </a:p>
                  </a:txBody>
                  <a:tcPr>
                    <a:solidFill>
                      <a:schemeClr val="accent1">
                        <a:tint val="40000"/>
                      </a:schemeClr>
                    </a:solidFill>
                  </a:tcPr>
                </a:tc>
                <a:tc>
                  <a:txBody>
                    <a:bodyPr/>
                    <a:lstStyle/>
                    <a:p>
                      <a:pPr algn="r"/>
                      <a:r>
                        <a:rPr lang="tr-TR" dirty="0" smtClean="0"/>
                        <a:t>18.448,44</a:t>
                      </a:r>
                      <a:endParaRPr lang="tr-TR" dirty="0"/>
                    </a:p>
                  </a:txBody>
                  <a:tcPr>
                    <a:solidFill>
                      <a:schemeClr val="accent1">
                        <a:tint val="40000"/>
                      </a:schemeClr>
                    </a:solidFill>
                  </a:tcPr>
                </a:tc>
                <a:tc>
                  <a:txBody>
                    <a:bodyPr/>
                    <a:lstStyle/>
                    <a:p>
                      <a:pPr algn="r"/>
                      <a:r>
                        <a:rPr lang="tr-TR" dirty="0" smtClean="0"/>
                        <a:t>23.305,00</a:t>
                      </a:r>
                      <a:endParaRPr lang="tr-TR" dirty="0"/>
                    </a:p>
                  </a:txBody>
                  <a:tcPr>
                    <a:solidFill>
                      <a:schemeClr val="accent1">
                        <a:tint val="40000"/>
                      </a:schemeClr>
                    </a:solidFill>
                  </a:tcPr>
                </a:tc>
                <a:tc>
                  <a:txBody>
                    <a:bodyPr/>
                    <a:lstStyle/>
                    <a:p>
                      <a:pPr algn="r"/>
                      <a:r>
                        <a:rPr lang="tr-TR" dirty="0" smtClean="0"/>
                        <a:t>16.230,90</a:t>
                      </a:r>
                      <a:endParaRPr lang="tr-TR" dirty="0"/>
                    </a:p>
                  </a:txBody>
                  <a:tcPr>
                    <a:solidFill>
                      <a:schemeClr val="accent1">
                        <a:tint val="40000"/>
                      </a:schemeClr>
                    </a:solidFill>
                  </a:tcPr>
                </a:tc>
                <a:extLst>
                  <a:ext uri="{0D108BD9-81ED-4DB2-BD59-A6C34878D82A}">
                    <a16:rowId xmlns:a16="http://schemas.microsoft.com/office/drawing/2014/main" val="993394329"/>
                  </a:ext>
                </a:extLst>
              </a:tr>
              <a:tr h="333079">
                <a:tc>
                  <a:txBody>
                    <a:bodyPr/>
                    <a:lstStyle/>
                    <a:p>
                      <a:r>
                        <a:rPr lang="tr-TR" dirty="0" smtClean="0"/>
                        <a:t>Dayanıklı Tüketim Malzemesi</a:t>
                      </a:r>
                      <a:endParaRPr lang="tr-TR" dirty="0"/>
                    </a:p>
                  </a:txBody>
                  <a:tcPr>
                    <a:solidFill>
                      <a:schemeClr val="accent1">
                        <a:tint val="40000"/>
                      </a:schemeClr>
                    </a:solidFill>
                  </a:tcPr>
                </a:tc>
                <a:tc>
                  <a:txBody>
                    <a:bodyPr/>
                    <a:lstStyle/>
                    <a:p>
                      <a:pPr algn="r"/>
                      <a:r>
                        <a:rPr lang="tr-TR" dirty="0" smtClean="0"/>
                        <a:t>53.046,27</a:t>
                      </a:r>
                      <a:endParaRPr lang="tr-TR" dirty="0"/>
                    </a:p>
                  </a:txBody>
                  <a:tcPr>
                    <a:solidFill>
                      <a:schemeClr val="accent1">
                        <a:tint val="40000"/>
                      </a:schemeClr>
                    </a:solidFill>
                  </a:tcPr>
                </a:tc>
                <a:tc>
                  <a:txBody>
                    <a:bodyPr/>
                    <a:lstStyle/>
                    <a:p>
                      <a:pPr algn="r"/>
                      <a:r>
                        <a:rPr lang="tr-TR" dirty="0" smtClean="0"/>
                        <a:t>13.741,00</a:t>
                      </a:r>
                      <a:endParaRPr lang="tr-TR" dirty="0"/>
                    </a:p>
                  </a:txBody>
                  <a:tcPr>
                    <a:solidFill>
                      <a:schemeClr val="accent1">
                        <a:tint val="40000"/>
                      </a:schemeClr>
                    </a:solidFill>
                  </a:tcPr>
                </a:tc>
                <a:tc>
                  <a:txBody>
                    <a:bodyPr/>
                    <a:lstStyle/>
                    <a:p>
                      <a:pPr algn="r"/>
                      <a:r>
                        <a:rPr lang="tr-TR" dirty="0" smtClean="0"/>
                        <a:t>10.171.60</a:t>
                      </a:r>
                      <a:endParaRPr lang="tr-TR" dirty="0"/>
                    </a:p>
                  </a:txBody>
                  <a:tcPr>
                    <a:solidFill>
                      <a:schemeClr val="accent1">
                        <a:tint val="40000"/>
                      </a:schemeClr>
                    </a:solidFill>
                  </a:tcPr>
                </a:tc>
                <a:extLst>
                  <a:ext uri="{0D108BD9-81ED-4DB2-BD59-A6C34878D82A}">
                    <a16:rowId xmlns:a16="http://schemas.microsoft.com/office/drawing/2014/main" val="2809238425"/>
                  </a:ext>
                </a:extLst>
              </a:tr>
            </a:tbl>
          </a:graphicData>
        </a:graphic>
      </p:graphicFrame>
    </p:spTree>
    <p:extLst>
      <p:ext uri="{BB962C8B-B14F-4D97-AF65-F5344CB8AC3E}">
        <p14:creationId xmlns:p14="http://schemas.microsoft.com/office/powerpoint/2010/main" val="3703393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r>
              <a:rPr lang="tr-TR" sz="2400" b="1" dirty="0" smtClean="0"/>
              <a:t>EKİPMAN DURUMU</a:t>
            </a:r>
            <a:endParaRPr lang="tr-TR" sz="2400" b="1" dirty="0"/>
          </a:p>
        </p:txBody>
      </p:sp>
      <p:graphicFrame>
        <p:nvGraphicFramePr>
          <p:cNvPr id="5" name="Tablo 4"/>
          <p:cNvGraphicFramePr>
            <a:graphicFrameLocks noGrp="1"/>
          </p:cNvGraphicFramePr>
          <p:nvPr>
            <p:extLst>
              <p:ext uri="{D42A27DB-BD31-4B8C-83A1-F6EECF244321}">
                <p14:modId xmlns:p14="http://schemas.microsoft.com/office/powerpoint/2010/main" val="408529158"/>
              </p:ext>
            </p:extLst>
          </p:nvPr>
        </p:nvGraphicFramePr>
        <p:xfrm>
          <a:off x="1317106" y="1301249"/>
          <a:ext cx="9007302" cy="3657425"/>
        </p:xfrm>
        <a:graphic>
          <a:graphicData uri="http://schemas.openxmlformats.org/drawingml/2006/table">
            <a:tbl>
              <a:tblPr firstRow="1" bandRow="1">
                <a:tableStyleId>{5C22544A-7EE6-4342-B048-85BDC9FD1C3A}</a:tableStyleId>
              </a:tblPr>
              <a:tblGrid>
                <a:gridCol w="1501217">
                  <a:extLst>
                    <a:ext uri="{9D8B030D-6E8A-4147-A177-3AD203B41FA5}">
                      <a16:colId xmlns:a16="http://schemas.microsoft.com/office/drawing/2014/main" val="2395962447"/>
                    </a:ext>
                  </a:extLst>
                </a:gridCol>
                <a:gridCol w="1501217">
                  <a:extLst>
                    <a:ext uri="{9D8B030D-6E8A-4147-A177-3AD203B41FA5}">
                      <a16:colId xmlns:a16="http://schemas.microsoft.com/office/drawing/2014/main" val="3057675861"/>
                    </a:ext>
                  </a:extLst>
                </a:gridCol>
                <a:gridCol w="1501217">
                  <a:extLst>
                    <a:ext uri="{9D8B030D-6E8A-4147-A177-3AD203B41FA5}">
                      <a16:colId xmlns:a16="http://schemas.microsoft.com/office/drawing/2014/main" val="1069906508"/>
                    </a:ext>
                  </a:extLst>
                </a:gridCol>
                <a:gridCol w="1501217">
                  <a:extLst>
                    <a:ext uri="{9D8B030D-6E8A-4147-A177-3AD203B41FA5}">
                      <a16:colId xmlns:a16="http://schemas.microsoft.com/office/drawing/2014/main" val="1673347178"/>
                    </a:ext>
                  </a:extLst>
                </a:gridCol>
                <a:gridCol w="1501217">
                  <a:extLst>
                    <a:ext uri="{9D8B030D-6E8A-4147-A177-3AD203B41FA5}">
                      <a16:colId xmlns:a16="http://schemas.microsoft.com/office/drawing/2014/main" val="2477764171"/>
                    </a:ext>
                  </a:extLst>
                </a:gridCol>
                <a:gridCol w="1501217">
                  <a:extLst>
                    <a:ext uri="{9D8B030D-6E8A-4147-A177-3AD203B41FA5}">
                      <a16:colId xmlns:a16="http://schemas.microsoft.com/office/drawing/2014/main" val="1083324385"/>
                    </a:ext>
                  </a:extLst>
                </a:gridCol>
              </a:tblGrid>
              <a:tr h="373325">
                <a:tc>
                  <a:txBody>
                    <a:bodyPr/>
                    <a:lstStyle/>
                    <a:p>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extLst>
                  <a:ext uri="{0D108BD9-81ED-4DB2-BD59-A6C34878D82A}">
                    <a16:rowId xmlns:a16="http://schemas.microsoft.com/office/drawing/2014/main" val="4214229054"/>
                  </a:ext>
                </a:extLst>
              </a:tr>
              <a:tr h="378669">
                <a:tc>
                  <a:txBody>
                    <a:bodyPr/>
                    <a:lstStyle/>
                    <a:p>
                      <a:r>
                        <a:rPr lang="tr-TR" dirty="0" smtClean="0"/>
                        <a:t>Masaüstü</a:t>
                      </a:r>
                      <a:r>
                        <a:rPr lang="tr-TR" baseline="0" dirty="0" smtClean="0"/>
                        <a:t> PC</a:t>
                      </a:r>
                      <a:endParaRPr lang="tr-TR" dirty="0"/>
                    </a:p>
                  </a:txBody>
                  <a:tcPr/>
                </a:tc>
                <a:tc>
                  <a:txBody>
                    <a:bodyPr/>
                    <a:lstStyle/>
                    <a:p>
                      <a:pPr algn="ctr"/>
                      <a:r>
                        <a:rPr lang="tr-TR" dirty="0" smtClean="0"/>
                        <a:t>12</a:t>
                      </a:r>
                      <a:endParaRPr lang="tr-TR" dirty="0"/>
                    </a:p>
                  </a:txBody>
                  <a:tcPr/>
                </a:tc>
                <a:tc>
                  <a:txBody>
                    <a:bodyPr/>
                    <a:lstStyle/>
                    <a:p>
                      <a:pPr algn="ctr"/>
                      <a:r>
                        <a:rPr lang="tr-TR" dirty="0" smtClean="0"/>
                        <a:t>13</a:t>
                      </a:r>
                      <a:endParaRPr lang="tr-TR" dirty="0"/>
                    </a:p>
                  </a:txBody>
                  <a:tcPr/>
                </a:tc>
                <a:tc>
                  <a:txBody>
                    <a:bodyPr/>
                    <a:lstStyle/>
                    <a:p>
                      <a:pPr algn="ctr"/>
                      <a:r>
                        <a:rPr lang="tr-TR" dirty="0" smtClean="0"/>
                        <a:t>14</a:t>
                      </a:r>
                      <a:endParaRPr lang="tr-TR" dirty="0"/>
                    </a:p>
                  </a:txBody>
                  <a:tcPr/>
                </a:tc>
                <a:tc>
                  <a:txBody>
                    <a:bodyPr/>
                    <a:lstStyle/>
                    <a:p>
                      <a:pPr algn="ctr"/>
                      <a:r>
                        <a:rPr lang="tr-TR" dirty="0" smtClean="0"/>
                        <a:t>17</a:t>
                      </a:r>
                      <a:endParaRPr lang="tr-TR" dirty="0"/>
                    </a:p>
                  </a:txBody>
                  <a:tcPr/>
                </a:tc>
                <a:tc>
                  <a:txBody>
                    <a:bodyPr/>
                    <a:lstStyle/>
                    <a:p>
                      <a:pPr algn="ctr"/>
                      <a:r>
                        <a:rPr lang="tr-TR" dirty="0" smtClean="0"/>
                        <a:t>18</a:t>
                      </a:r>
                      <a:endParaRPr lang="tr-TR" dirty="0"/>
                    </a:p>
                  </a:txBody>
                  <a:tcPr/>
                </a:tc>
                <a:extLst>
                  <a:ext uri="{0D108BD9-81ED-4DB2-BD59-A6C34878D82A}">
                    <a16:rowId xmlns:a16="http://schemas.microsoft.com/office/drawing/2014/main" val="2093486869"/>
                  </a:ext>
                </a:extLst>
              </a:tr>
              <a:tr h="332509">
                <a:tc>
                  <a:txBody>
                    <a:bodyPr/>
                    <a:lstStyle/>
                    <a:p>
                      <a:r>
                        <a:rPr lang="tr-TR" dirty="0" smtClean="0"/>
                        <a:t>Diz üstü PC</a:t>
                      </a:r>
                      <a:endParaRPr lang="tr-TR" dirty="0"/>
                    </a:p>
                  </a:txBody>
                  <a:tcPr/>
                </a:tc>
                <a:tc>
                  <a:txBody>
                    <a:bodyPr/>
                    <a:lstStyle/>
                    <a:p>
                      <a:pPr algn="ctr"/>
                      <a:r>
                        <a:rPr lang="tr-TR" dirty="0" smtClean="0"/>
                        <a:t>5</a:t>
                      </a:r>
                      <a:endParaRPr lang="tr-TR" dirty="0"/>
                    </a:p>
                  </a:txBody>
                  <a:tcPr/>
                </a:tc>
                <a:tc>
                  <a:txBody>
                    <a:bodyPr/>
                    <a:lstStyle/>
                    <a:p>
                      <a:pPr algn="ctr"/>
                      <a:r>
                        <a:rPr lang="tr-TR" dirty="0" smtClean="0"/>
                        <a:t>6</a:t>
                      </a:r>
                      <a:endParaRPr lang="tr-TR" dirty="0"/>
                    </a:p>
                  </a:txBody>
                  <a:tcPr/>
                </a:tc>
                <a:tc>
                  <a:txBody>
                    <a:bodyPr/>
                    <a:lstStyle/>
                    <a:p>
                      <a:pPr algn="ctr"/>
                      <a:r>
                        <a:rPr lang="tr-TR" dirty="0" smtClean="0"/>
                        <a:t>6</a:t>
                      </a:r>
                      <a:endParaRPr lang="tr-TR" dirty="0"/>
                    </a:p>
                  </a:txBody>
                  <a:tcPr/>
                </a:tc>
                <a:tc>
                  <a:txBody>
                    <a:bodyPr/>
                    <a:lstStyle/>
                    <a:p>
                      <a:pPr algn="ctr"/>
                      <a:r>
                        <a:rPr lang="tr-TR" dirty="0" smtClean="0"/>
                        <a:t>6</a:t>
                      </a:r>
                      <a:endParaRPr lang="tr-TR" dirty="0"/>
                    </a:p>
                  </a:txBody>
                  <a:tcPr/>
                </a:tc>
                <a:tc>
                  <a:txBody>
                    <a:bodyPr/>
                    <a:lstStyle/>
                    <a:p>
                      <a:pPr algn="ctr"/>
                      <a:r>
                        <a:rPr lang="tr-TR" dirty="0" smtClean="0"/>
                        <a:t>6</a:t>
                      </a:r>
                      <a:endParaRPr lang="tr-TR" dirty="0"/>
                    </a:p>
                  </a:txBody>
                  <a:tcPr/>
                </a:tc>
                <a:extLst>
                  <a:ext uri="{0D108BD9-81ED-4DB2-BD59-A6C34878D82A}">
                    <a16:rowId xmlns:a16="http://schemas.microsoft.com/office/drawing/2014/main" val="709431601"/>
                  </a:ext>
                </a:extLst>
              </a:tr>
              <a:tr h="399011">
                <a:tc>
                  <a:txBody>
                    <a:bodyPr/>
                    <a:lstStyle/>
                    <a:p>
                      <a:r>
                        <a:rPr lang="tr-TR" dirty="0" smtClean="0"/>
                        <a:t>Tablet</a:t>
                      </a:r>
                      <a:r>
                        <a:rPr lang="tr-TR" baseline="0" dirty="0" smtClean="0"/>
                        <a:t> PC</a:t>
                      </a:r>
                      <a:endParaRPr lang="tr-TR" dirty="0"/>
                    </a:p>
                  </a:txBody>
                  <a:tcPr/>
                </a:tc>
                <a:tc>
                  <a:txBody>
                    <a:bodyPr/>
                    <a:lstStyle/>
                    <a:p>
                      <a:pPr algn="ctr"/>
                      <a:r>
                        <a:rPr lang="tr-TR" dirty="0" smtClean="0"/>
                        <a:t>2</a:t>
                      </a:r>
                      <a:endParaRPr lang="tr-TR" dirty="0"/>
                    </a:p>
                  </a:txBody>
                  <a:tcPr/>
                </a:tc>
                <a:tc>
                  <a:txBody>
                    <a:bodyPr/>
                    <a:lstStyle/>
                    <a:p>
                      <a:pPr algn="ctr"/>
                      <a:r>
                        <a:rPr lang="tr-TR" dirty="0" smtClean="0"/>
                        <a:t>2</a:t>
                      </a:r>
                      <a:endParaRPr lang="tr-TR" dirty="0"/>
                    </a:p>
                  </a:txBody>
                  <a:tcPr/>
                </a:tc>
                <a:tc>
                  <a:txBody>
                    <a:bodyPr/>
                    <a:lstStyle/>
                    <a:p>
                      <a:pPr algn="ctr"/>
                      <a:r>
                        <a:rPr lang="tr-TR" dirty="0" smtClean="0"/>
                        <a:t>2</a:t>
                      </a:r>
                      <a:endParaRPr lang="tr-TR" dirty="0"/>
                    </a:p>
                  </a:txBody>
                  <a:tcPr/>
                </a:tc>
                <a:tc>
                  <a:txBody>
                    <a:bodyPr/>
                    <a:lstStyle/>
                    <a:p>
                      <a:pPr algn="ctr"/>
                      <a:r>
                        <a:rPr lang="tr-TR" dirty="0" smtClean="0"/>
                        <a:t>2</a:t>
                      </a:r>
                      <a:endParaRPr lang="tr-TR" dirty="0"/>
                    </a:p>
                  </a:txBody>
                  <a:tcPr/>
                </a:tc>
                <a:tc>
                  <a:txBody>
                    <a:bodyPr/>
                    <a:lstStyle/>
                    <a:p>
                      <a:pPr algn="ctr"/>
                      <a:r>
                        <a:rPr lang="tr-TR" dirty="0" smtClean="0"/>
                        <a:t>3</a:t>
                      </a:r>
                      <a:endParaRPr lang="tr-TR" dirty="0"/>
                    </a:p>
                  </a:txBody>
                  <a:tcPr/>
                </a:tc>
                <a:extLst>
                  <a:ext uri="{0D108BD9-81ED-4DB2-BD59-A6C34878D82A}">
                    <a16:rowId xmlns:a16="http://schemas.microsoft.com/office/drawing/2014/main" val="256325755"/>
                  </a:ext>
                </a:extLst>
              </a:tr>
              <a:tr h="382385">
                <a:tc>
                  <a:txBody>
                    <a:bodyPr/>
                    <a:lstStyle/>
                    <a:p>
                      <a:r>
                        <a:rPr lang="tr-TR" dirty="0" smtClean="0"/>
                        <a:t>Yazıcı</a:t>
                      </a:r>
                      <a:endParaRPr lang="tr-TR" dirty="0"/>
                    </a:p>
                  </a:txBody>
                  <a:tcPr/>
                </a:tc>
                <a:tc>
                  <a:txBody>
                    <a:bodyPr/>
                    <a:lstStyle/>
                    <a:p>
                      <a:pPr algn="ctr"/>
                      <a:r>
                        <a:rPr lang="tr-TR" dirty="0" smtClean="0"/>
                        <a:t>4</a:t>
                      </a:r>
                      <a:endParaRPr lang="tr-TR" dirty="0"/>
                    </a:p>
                  </a:txBody>
                  <a:tcPr/>
                </a:tc>
                <a:tc>
                  <a:txBody>
                    <a:bodyPr/>
                    <a:lstStyle/>
                    <a:p>
                      <a:pPr algn="ctr"/>
                      <a:r>
                        <a:rPr lang="tr-TR" dirty="0" smtClean="0"/>
                        <a:t>4</a:t>
                      </a:r>
                      <a:endParaRPr lang="tr-TR" dirty="0"/>
                    </a:p>
                  </a:txBody>
                  <a:tcPr/>
                </a:tc>
                <a:tc>
                  <a:txBody>
                    <a:bodyPr/>
                    <a:lstStyle/>
                    <a:p>
                      <a:pPr algn="ctr"/>
                      <a:r>
                        <a:rPr lang="tr-TR" dirty="0" smtClean="0"/>
                        <a:t>4</a:t>
                      </a:r>
                      <a:endParaRPr lang="tr-TR" dirty="0"/>
                    </a:p>
                  </a:txBody>
                  <a:tcPr/>
                </a:tc>
                <a:tc>
                  <a:txBody>
                    <a:bodyPr/>
                    <a:lstStyle/>
                    <a:p>
                      <a:pPr algn="ctr"/>
                      <a:r>
                        <a:rPr lang="tr-TR" dirty="0" smtClean="0"/>
                        <a:t>6</a:t>
                      </a:r>
                      <a:endParaRPr lang="tr-TR" dirty="0"/>
                    </a:p>
                  </a:txBody>
                  <a:tcPr/>
                </a:tc>
                <a:tc>
                  <a:txBody>
                    <a:bodyPr/>
                    <a:lstStyle/>
                    <a:p>
                      <a:pPr algn="ctr"/>
                      <a:r>
                        <a:rPr lang="tr-TR" dirty="0" smtClean="0"/>
                        <a:t>6</a:t>
                      </a:r>
                      <a:endParaRPr lang="tr-TR" dirty="0"/>
                    </a:p>
                  </a:txBody>
                  <a:tcPr/>
                </a:tc>
                <a:extLst>
                  <a:ext uri="{0D108BD9-81ED-4DB2-BD59-A6C34878D82A}">
                    <a16:rowId xmlns:a16="http://schemas.microsoft.com/office/drawing/2014/main" val="2681059528"/>
                  </a:ext>
                </a:extLst>
              </a:tr>
              <a:tr h="374073">
                <a:tc>
                  <a:txBody>
                    <a:bodyPr/>
                    <a:lstStyle/>
                    <a:p>
                      <a:r>
                        <a:rPr lang="tr-TR" dirty="0" smtClean="0"/>
                        <a:t>Projeksiyon</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1</a:t>
                      </a:r>
                      <a:endParaRPr lang="tr-TR" dirty="0"/>
                    </a:p>
                  </a:txBody>
                  <a:tcPr/>
                </a:tc>
                <a:tc>
                  <a:txBody>
                    <a:bodyPr/>
                    <a:lstStyle/>
                    <a:p>
                      <a:pPr algn="ctr"/>
                      <a:r>
                        <a:rPr lang="tr-TR" dirty="0" smtClean="0"/>
                        <a:t>1</a:t>
                      </a:r>
                      <a:endParaRPr lang="tr-TR" dirty="0"/>
                    </a:p>
                  </a:txBody>
                  <a:tcPr/>
                </a:tc>
                <a:extLst>
                  <a:ext uri="{0D108BD9-81ED-4DB2-BD59-A6C34878D82A}">
                    <a16:rowId xmlns:a16="http://schemas.microsoft.com/office/drawing/2014/main" val="3401111774"/>
                  </a:ext>
                </a:extLst>
              </a:tr>
              <a:tr h="374073">
                <a:tc>
                  <a:txBody>
                    <a:bodyPr/>
                    <a:lstStyle/>
                    <a:p>
                      <a:r>
                        <a:rPr lang="tr-TR" dirty="0" err="1" smtClean="0"/>
                        <a:t>Tv</a:t>
                      </a:r>
                      <a:endParaRPr lang="tr-TR" dirty="0"/>
                    </a:p>
                  </a:txBody>
                  <a:tcPr/>
                </a:tc>
                <a:tc>
                  <a:txBody>
                    <a:bodyPr/>
                    <a:lstStyle/>
                    <a:p>
                      <a:pPr algn="ctr"/>
                      <a:r>
                        <a:rPr lang="tr-TR" dirty="0" smtClean="0"/>
                        <a:t>0</a:t>
                      </a:r>
                      <a:endParaRPr lang="tr-TR" dirty="0"/>
                    </a:p>
                  </a:txBody>
                  <a:tcPr/>
                </a:tc>
                <a:tc>
                  <a:txBody>
                    <a:bodyPr/>
                    <a:lstStyle/>
                    <a:p>
                      <a:pPr algn="ctr"/>
                      <a:r>
                        <a:rPr lang="tr-TR" dirty="0" smtClean="0"/>
                        <a:t>0</a:t>
                      </a:r>
                      <a:endParaRPr lang="tr-TR" dirty="0"/>
                    </a:p>
                  </a:txBody>
                  <a:tcPr/>
                </a:tc>
                <a:tc>
                  <a:txBody>
                    <a:bodyPr/>
                    <a:lstStyle/>
                    <a:p>
                      <a:pPr algn="ctr"/>
                      <a:r>
                        <a:rPr lang="tr-TR" dirty="0" smtClean="0"/>
                        <a:t>1</a:t>
                      </a:r>
                      <a:endParaRPr lang="tr-TR" dirty="0"/>
                    </a:p>
                  </a:txBody>
                  <a:tcPr/>
                </a:tc>
                <a:tc>
                  <a:txBody>
                    <a:bodyPr/>
                    <a:lstStyle/>
                    <a:p>
                      <a:pPr algn="ctr"/>
                      <a:r>
                        <a:rPr lang="tr-TR" dirty="0" smtClean="0"/>
                        <a:t>1</a:t>
                      </a:r>
                      <a:endParaRPr lang="tr-TR" dirty="0"/>
                    </a:p>
                  </a:txBody>
                  <a:tcPr/>
                </a:tc>
                <a:tc>
                  <a:txBody>
                    <a:bodyPr/>
                    <a:lstStyle/>
                    <a:p>
                      <a:pPr algn="ctr"/>
                      <a:r>
                        <a:rPr lang="tr-TR" dirty="0" smtClean="0"/>
                        <a:t>1</a:t>
                      </a:r>
                      <a:endParaRPr lang="tr-TR" dirty="0"/>
                    </a:p>
                  </a:txBody>
                  <a:tcPr/>
                </a:tc>
                <a:extLst>
                  <a:ext uri="{0D108BD9-81ED-4DB2-BD59-A6C34878D82A}">
                    <a16:rowId xmlns:a16="http://schemas.microsoft.com/office/drawing/2014/main" val="529916293"/>
                  </a:ext>
                </a:extLst>
              </a:tr>
              <a:tr h="365760">
                <a:tc>
                  <a:txBody>
                    <a:bodyPr/>
                    <a:lstStyle/>
                    <a:p>
                      <a:r>
                        <a:rPr lang="tr-TR" dirty="0" smtClean="0"/>
                        <a:t>IP Telefon</a:t>
                      </a:r>
                      <a:endParaRPr lang="tr-TR" dirty="0"/>
                    </a:p>
                  </a:txBody>
                  <a:tcPr/>
                </a:tc>
                <a:tc>
                  <a:txBody>
                    <a:bodyPr/>
                    <a:lstStyle/>
                    <a:p>
                      <a:pPr algn="ctr"/>
                      <a:r>
                        <a:rPr lang="tr-TR" dirty="0" smtClean="0"/>
                        <a:t>5</a:t>
                      </a:r>
                      <a:endParaRPr lang="tr-TR" dirty="0"/>
                    </a:p>
                  </a:txBody>
                  <a:tcPr/>
                </a:tc>
                <a:tc>
                  <a:txBody>
                    <a:bodyPr/>
                    <a:lstStyle/>
                    <a:p>
                      <a:pPr algn="ctr"/>
                      <a:r>
                        <a:rPr lang="tr-TR" dirty="0" smtClean="0"/>
                        <a:t>10</a:t>
                      </a:r>
                      <a:endParaRPr lang="tr-TR" dirty="0"/>
                    </a:p>
                  </a:txBody>
                  <a:tcPr/>
                </a:tc>
                <a:tc>
                  <a:txBody>
                    <a:bodyPr/>
                    <a:lstStyle/>
                    <a:p>
                      <a:pPr algn="ctr"/>
                      <a:r>
                        <a:rPr lang="tr-TR" dirty="0" smtClean="0"/>
                        <a:t>12</a:t>
                      </a:r>
                      <a:endParaRPr lang="tr-TR" dirty="0"/>
                    </a:p>
                  </a:txBody>
                  <a:tcPr/>
                </a:tc>
                <a:tc>
                  <a:txBody>
                    <a:bodyPr/>
                    <a:lstStyle/>
                    <a:p>
                      <a:pPr algn="ctr"/>
                      <a:r>
                        <a:rPr lang="tr-TR" dirty="0" smtClean="0"/>
                        <a:t>13</a:t>
                      </a:r>
                      <a:endParaRPr lang="tr-TR" dirty="0"/>
                    </a:p>
                  </a:txBody>
                  <a:tcPr/>
                </a:tc>
                <a:tc>
                  <a:txBody>
                    <a:bodyPr/>
                    <a:lstStyle/>
                    <a:p>
                      <a:pPr algn="ctr"/>
                      <a:r>
                        <a:rPr lang="tr-TR" dirty="0" smtClean="0"/>
                        <a:t>15</a:t>
                      </a:r>
                      <a:endParaRPr lang="tr-TR" dirty="0"/>
                    </a:p>
                  </a:txBody>
                  <a:tcPr/>
                </a:tc>
                <a:extLst>
                  <a:ext uri="{0D108BD9-81ED-4DB2-BD59-A6C34878D82A}">
                    <a16:rowId xmlns:a16="http://schemas.microsoft.com/office/drawing/2014/main" val="2547188965"/>
                  </a:ext>
                </a:extLst>
              </a:tr>
              <a:tr h="644369">
                <a:tc>
                  <a:txBody>
                    <a:bodyPr/>
                    <a:lstStyle/>
                    <a:p>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endParaRPr lang="tr-TR" dirty="0"/>
                    </a:p>
                  </a:txBody>
                  <a:tcPr/>
                </a:tc>
                <a:extLst>
                  <a:ext uri="{0D108BD9-81ED-4DB2-BD59-A6C34878D82A}">
                    <a16:rowId xmlns:a16="http://schemas.microsoft.com/office/drawing/2014/main" val="4190395542"/>
                  </a:ext>
                </a:extLst>
              </a:tr>
            </a:tbl>
          </a:graphicData>
        </a:graphic>
      </p:graphicFrame>
    </p:spTree>
    <p:extLst>
      <p:ext uri="{BB962C8B-B14F-4D97-AF65-F5344CB8AC3E}">
        <p14:creationId xmlns:p14="http://schemas.microsoft.com/office/powerpoint/2010/main" val="477723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Düz Ok Bağlayıcısı 12"/>
          <p:cNvCxnSpPr/>
          <p:nvPr/>
        </p:nvCxnSpPr>
        <p:spPr>
          <a:xfrm flipV="1">
            <a:off x="2956677" y="3619438"/>
            <a:ext cx="1637230" cy="875517"/>
          </a:xfrm>
          <a:prstGeom prst="straightConnector1">
            <a:avLst/>
          </a:prstGeom>
          <a:ln w="88900">
            <a:solidFill>
              <a:schemeClr val="bg1">
                <a:lumMod val="6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4" name="Düz Ok Bağlayıcısı 13"/>
          <p:cNvCxnSpPr/>
          <p:nvPr/>
        </p:nvCxnSpPr>
        <p:spPr>
          <a:xfrm flipV="1">
            <a:off x="3011855" y="3889609"/>
            <a:ext cx="1701461" cy="1412257"/>
          </a:xfrm>
          <a:prstGeom prst="straightConnector1">
            <a:avLst/>
          </a:prstGeom>
          <a:ln w="88900">
            <a:solidFill>
              <a:schemeClr val="bg1">
                <a:lumMod val="65000"/>
              </a:schemeClr>
            </a:solidFill>
            <a:prstDash val="sysDot"/>
            <a:headEnd type="triangle"/>
            <a:tailEnd type="triangle"/>
          </a:ln>
        </p:spPr>
        <p:style>
          <a:lnRef idx="1">
            <a:schemeClr val="accent1"/>
          </a:lnRef>
          <a:fillRef idx="0">
            <a:schemeClr val="accent1"/>
          </a:fillRef>
          <a:effectRef idx="0">
            <a:schemeClr val="accent1"/>
          </a:effectRef>
          <a:fontRef idx="minor">
            <a:schemeClr val="tx1"/>
          </a:fontRef>
        </p:style>
      </p:cxnSp>
      <p:graphicFrame>
        <p:nvGraphicFramePr>
          <p:cNvPr id="21" name="Tablo 20"/>
          <p:cNvGraphicFramePr>
            <a:graphicFrameLocks noGrp="1"/>
          </p:cNvGraphicFramePr>
          <p:nvPr>
            <p:extLst>
              <p:ext uri="{D42A27DB-BD31-4B8C-83A1-F6EECF244321}">
                <p14:modId xmlns:p14="http://schemas.microsoft.com/office/powerpoint/2010/main" val="3616827548"/>
              </p:ext>
            </p:extLst>
          </p:nvPr>
        </p:nvGraphicFramePr>
        <p:xfrm>
          <a:off x="3009605" y="4156231"/>
          <a:ext cx="8802439" cy="1931417"/>
        </p:xfrm>
        <a:graphic>
          <a:graphicData uri="http://schemas.openxmlformats.org/drawingml/2006/table">
            <a:tbl>
              <a:tblPr firstRow="1" firstCol="1" bandRow="1">
                <a:tableStyleId>{5C22544A-7EE6-4342-B048-85BDC9FD1C3A}</a:tableStyleId>
              </a:tblPr>
              <a:tblGrid>
                <a:gridCol w="1312920">
                  <a:extLst>
                    <a:ext uri="{9D8B030D-6E8A-4147-A177-3AD203B41FA5}">
                      <a16:colId xmlns:a16="http://schemas.microsoft.com/office/drawing/2014/main" val="756480007"/>
                    </a:ext>
                  </a:extLst>
                </a:gridCol>
                <a:gridCol w="695626">
                  <a:extLst>
                    <a:ext uri="{9D8B030D-6E8A-4147-A177-3AD203B41FA5}">
                      <a16:colId xmlns:a16="http://schemas.microsoft.com/office/drawing/2014/main" val="736040550"/>
                    </a:ext>
                  </a:extLst>
                </a:gridCol>
                <a:gridCol w="695626">
                  <a:extLst>
                    <a:ext uri="{9D8B030D-6E8A-4147-A177-3AD203B41FA5}">
                      <a16:colId xmlns:a16="http://schemas.microsoft.com/office/drawing/2014/main" val="1906780651"/>
                    </a:ext>
                  </a:extLst>
                </a:gridCol>
                <a:gridCol w="695626">
                  <a:extLst>
                    <a:ext uri="{9D8B030D-6E8A-4147-A177-3AD203B41FA5}">
                      <a16:colId xmlns:a16="http://schemas.microsoft.com/office/drawing/2014/main" val="2009935135"/>
                    </a:ext>
                  </a:extLst>
                </a:gridCol>
                <a:gridCol w="776512">
                  <a:extLst>
                    <a:ext uri="{9D8B030D-6E8A-4147-A177-3AD203B41FA5}">
                      <a16:colId xmlns:a16="http://schemas.microsoft.com/office/drawing/2014/main" val="1435236378"/>
                    </a:ext>
                  </a:extLst>
                </a:gridCol>
                <a:gridCol w="776512">
                  <a:extLst>
                    <a:ext uri="{9D8B030D-6E8A-4147-A177-3AD203B41FA5}">
                      <a16:colId xmlns:a16="http://schemas.microsoft.com/office/drawing/2014/main" val="2177411768"/>
                    </a:ext>
                  </a:extLst>
                </a:gridCol>
                <a:gridCol w="776512">
                  <a:extLst>
                    <a:ext uri="{9D8B030D-6E8A-4147-A177-3AD203B41FA5}">
                      <a16:colId xmlns:a16="http://schemas.microsoft.com/office/drawing/2014/main" val="383492241"/>
                    </a:ext>
                  </a:extLst>
                </a:gridCol>
                <a:gridCol w="776512">
                  <a:extLst>
                    <a:ext uri="{9D8B030D-6E8A-4147-A177-3AD203B41FA5}">
                      <a16:colId xmlns:a16="http://schemas.microsoft.com/office/drawing/2014/main" val="3447748784"/>
                    </a:ext>
                  </a:extLst>
                </a:gridCol>
                <a:gridCol w="776512">
                  <a:extLst>
                    <a:ext uri="{9D8B030D-6E8A-4147-A177-3AD203B41FA5}">
                      <a16:colId xmlns:a16="http://schemas.microsoft.com/office/drawing/2014/main" val="3536008213"/>
                    </a:ext>
                  </a:extLst>
                </a:gridCol>
                <a:gridCol w="776512">
                  <a:extLst>
                    <a:ext uri="{9D8B030D-6E8A-4147-A177-3AD203B41FA5}">
                      <a16:colId xmlns:a16="http://schemas.microsoft.com/office/drawing/2014/main" val="3831704332"/>
                    </a:ext>
                  </a:extLst>
                </a:gridCol>
                <a:gridCol w="743569">
                  <a:extLst>
                    <a:ext uri="{9D8B030D-6E8A-4147-A177-3AD203B41FA5}">
                      <a16:colId xmlns:a16="http://schemas.microsoft.com/office/drawing/2014/main" val="3119959938"/>
                    </a:ext>
                  </a:extLst>
                </a:gridCol>
              </a:tblGrid>
              <a:tr h="277646">
                <a:tc>
                  <a:txBody>
                    <a:bodyPr/>
                    <a:lstStyle/>
                    <a:p>
                      <a:pPr>
                        <a:lnSpc>
                          <a:spcPct val="115000"/>
                        </a:lnSpc>
                        <a:spcAft>
                          <a:spcPts val="0"/>
                        </a:spcAft>
                      </a:pPr>
                      <a:r>
                        <a:rPr lang="tr-TR" sz="1100">
                          <a:effectLst/>
                        </a:rPr>
                        <a:t>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2011</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a:effectLst/>
                        </a:rPr>
                        <a:t>2013</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2015</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2016</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a:effectLst/>
                        </a:rPr>
                        <a:t>2017</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effectLst/>
                        </a:rPr>
                        <a:t>2018</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100" dirty="0" smtClean="0">
                          <a:effectLst/>
                          <a:latin typeface="Calibri" panose="020F0502020204030204" pitchFamily="34" charset="0"/>
                          <a:ea typeface="Calibri" panose="020F0502020204030204" pitchFamily="34" charset="0"/>
                          <a:cs typeface="Times New Roman" panose="02020603050405020304" pitchFamily="18" charset="0"/>
                        </a:rPr>
                        <a:t>2019</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400"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2020</a:t>
                      </a:r>
                      <a:endParaRPr lang="tr-TR" sz="14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extLst>
                  <a:ext uri="{0D108BD9-81ED-4DB2-BD59-A6C34878D82A}">
                    <a16:rowId xmlns:a16="http://schemas.microsoft.com/office/drawing/2014/main" val="2747179291"/>
                  </a:ext>
                </a:extLst>
              </a:tr>
              <a:tr h="272384">
                <a:tc>
                  <a:txBody>
                    <a:bodyPr/>
                    <a:lstStyle/>
                    <a:p>
                      <a:pPr>
                        <a:lnSpc>
                          <a:spcPct val="115000"/>
                        </a:lnSpc>
                        <a:spcAft>
                          <a:spcPts val="0"/>
                        </a:spcAft>
                      </a:pPr>
                      <a:r>
                        <a:rPr lang="tr-TR" sz="1200" dirty="0" smtClean="0">
                          <a:effectLst/>
                        </a:rPr>
                        <a:t>Merkez</a:t>
                      </a:r>
                      <a:r>
                        <a:rPr lang="tr-TR" sz="1200" baseline="0" dirty="0" smtClean="0">
                          <a:effectLst/>
                        </a:rPr>
                        <a:t> Yerleşke</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90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40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40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80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120 </a:t>
                      </a:r>
                      <a:r>
                        <a:rPr lang="tr-TR" sz="12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2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900662277"/>
                  </a:ext>
                </a:extLst>
              </a:tr>
              <a:tr h="272384">
                <a:tc>
                  <a:txBody>
                    <a:bodyPr/>
                    <a:lstStyle/>
                    <a:p>
                      <a:pPr>
                        <a:lnSpc>
                          <a:spcPct val="115000"/>
                        </a:lnSpc>
                        <a:spcAft>
                          <a:spcPts val="0"/>
                        </a:spcAft>
                      </a:pPr>
                      <a:r>
                        <a:rPr lang="tr-TR" sz="1200" dirty="0" err="1">
                          <a:effectLst/>
                        </a:rPr>
                        <a:t>Kezer</a:t>
                      </a:r>
                      <a:r>
                        <a:rPr lang="tr-TR" sz="1200" dirty="0">
                          <a:effectLst/>
                        </a:rPr>
                        <a:t> </a:t>
                      </a:r>
                      <a:r>
                        <a:rPr lang="tr-TR" sz="1200" baseline="0" dirty="0" smtClean="0">
                          <a:effectLst/>
                        </a:rPr>
                        <a:t>Yerleşkesi</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30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250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250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500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750 </a:t>
                      </a:r>
                      <a:r>
                        <a:rPr lang="tr-TR" sz="12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36651457"/>
                  </a:ext>
                </a:extLst>
              </a:tr>
              <a:tr h="272384">
                <a:tc>
                  <a:txBody>
                    <a:bodyPr/>
                    <a:lstStyle/>
                    <a:p>
                      <a:pPr>
                        <a:lnSpc>
                          <a:spcPct val="115000"/>
                        </a:lnSpc>
                        <a:spcAft>
                          <a:spcPts val="0"/>
                        </a:spcAft>
                      </a:pPr>
                      <a:r>
                        <a:rPr lang="tr-TR" sz="1200" dirty="0">
                          <a:effectLst/>
                        </a:rPr>
                        <a:t>Sağlık M.Y.O</a:t>
                      </a:r>
                      <a:r>
                        <a:rPr lang="tr-TR" sz="1200" dirty="0" smtClean="0">
                          <a:effectLst/>
                        </a:rPr>
                        <a:t>. </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dirty="0">
                          <a:effectLst/>
                        </a:rPr>
                        <a:t>ADSL</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ADSL</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10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a:t>
                      </a:r>
                    </a:p>
                  </a:txBody>
                  <a:tcPr marL="44450" marR="44450" marT="0" marB="0" anchor="ctr"/>
                </a:tc>
                <a:extLst>
                  <a:ext uri="{0D108BD9-81ED-4DB2-BD59-A6C34878D82A}">
                    <a16:rowId xmlns:a16="http://schemas.microsoft.com/office/drawing/2014/main" val="2842202605"/>
                  </a:ext>
                </a:extLst>
              </a:tr>
              <a:tr h="272384">
                <a:tc>
                  <a:txBody>
                    <a:bodyPr/>
                    <a:lstStyle/>
                    <a:p>
                      <a:pPr>
                        <a:lnSpc>
                          <a:spcPct val="115000"/>
                        </a:lnSpc>
                        <a:spcAft>
                          <a:spcPts val="0"/>
                        </a:spcAft>
                      </a:pPr>
                      <a:r>
                        <a:rPr lang="tr-TR" sz="1200" dirty="0">
                          <a:effectLst/>
                        </a:rPr>
                        <a:t>Kurtalan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a:effectLst/>
                        </a:rPr>
                        <a:t>ADSL</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ADSL</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5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30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60 </a:t>
                      </a:r>
                      <a:r>
                        <a:rPr lang="tr-TR" sz="12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64221798"/>
                  </a:ext>
                </a:extLst>
              </a:tr>
              <a:tr h="272384">
                <a:tc>
                  <a:txBody>
                    <a:bodyPr/>
                    <a:lstStyle/>
                    <a:p>
                      <a:pPr>
                        <a:lnSpc>
                          <a:spcPct val="115000"/>
                        </a:lnSpc>
                        <a:spcAft>
                          <a:spcPts val="0"/>
                        </a:spcAft>
                      </a:pPr>
                      <a:r>
                        <a:rPr lang="tr-TR" sz="1200" dirty="0">
                          <a:effectLst/>
                        </a:rPr>
                        <a:t>Eruh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a:effectLst/>
                        </a:rPr>
                        <a:t>ADSL</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ADSL</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5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10 Mbps</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20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marR="0" indent="0" algn="ctr" defTabSz="914400" rtl="0" eaLnBrk="1" fontAlgn="auto" latinLnBrk="0" hangingPunct="1">
                        <a:lnSpc>
                          <a:spcPct val="115000"/>
                        </a:lnSpc>
                        <a:spcBef>
                          <a:spcPts val="0"/>
                        </a:spcBef>
                        <a:spcAft>
                          <a:spcPts val="0"/>
                        </a:spcAft>
                        <a:buClrTx/>
                        <a:buSzTx/>
                        <a:buFontTx/>
                        <a:buNone/>
                        <a:tabLst/>
                        <a:defRPr/>
                      </a:pPr>
                      <a:r>
                        <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40 </a:t>
                      </a:r>
                      <a:r>
                        <a:rPr lang="tr-TR" sz="1200" b="1" dirty="0" err="1"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Mbps</a:t>
                      </a:r>
                      <a:endParaRPr lang="tr-TR" sz="1200" b="1" dirty="0" smtClean="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97440546"/>
                  </a:ext>
                </a:extLst>
              </a:tr>
              <a:tr h="291851">
                <a:tc>
                  <a:txBody>
                    <a:bodyPr/>
                    <a:lstStyle/>
                    <a:p>
                      <a:pPr>
                        <a:lnSpc>
                          <a:spcPct val="115000"/>
                        </a:lnSpc>
                        <a:spcAft>
                          <a:spcPts val="0"/>
                        </a:spcAft>
                      </a:pPr>
                      <a:r>
                        <a:rPr lang="tr-TR" sz="1200" dirty="0">
                          <a:effectLst/>
                        </a:rPr>
                        <a:t>Pervari M.Y.O.</a:t>
                      </a:r>
                      <a:endParaRPr lang="tr-TR"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b"/>
                </a:tc>
                <a:tc>
                  <a:txBody>
                    <a:bodyPr/>
                    <a:lstStyle/>
                    <a:p>
                      <a:pPr algn="ctr">
                        <a:lnSpc>
                          <a:spcPct val="115000"/>
                        </a:lnSpc>
                        <a:spcAft>
                          <a:spcPts val="0"/>
                        </a:spcAft>
                      </a:pPr>
                      <a:r>
                        <a:rPr lang="tr-TR" sz="1200" b="1">
                          <a:effectLst/>
                        </a:rPr>
                        <a:t>-</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a:effectLst/>
                        </a:rPr>
                        <a:t>-</a:t>
                      </a:r>
                      <a:endParaRPr lang="tr-TR" sz="1200" b="1">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10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a:effectLst/>
                        </a:rPr>
                        <a:t>10 </a:t>
                      </a:r>
                      <a:r>
                        <a:rPr lang="tr-TR" sz="1200" b="1" dirty="0" err="1">
                          <a:effectLst/>
                        </a:rPr>
                        <a:t>Mbps</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tr-TR" sz="1200" b="1" dirty="0" smtClean="0">
                          <a:effectLst/>
                          <a:latin typeface="Calibri" panose="020F0502020204030204" pitchFamily="34" charset="0"/>
                          <a:ea typeface="Calibri" panose="020F0502020204030204" pitchFamily="34" charset="0"/>
                          <a:cs typeface="Times New Roman" panose="02020603050405020304" pitchFamily="18" charset="0"/>
                        </a:rPr>
                        <a:t>-</a:t>
                      </a:r>
                      <a:endParaRPr lang="tr-TR" sz="12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652658024"/>
                  </a:ext>
                </a:extLst>
              </a:tr>
            </a:tbl>
          </a:graphicData>
        </a:graphic>
      </p:graphicFrame>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İNTERNET ERİŞİM HIZLARIMIZ</a:t>
            </a:r>
            <a:endParaRPr lang="tr-TR" sz="2400" b="1" dirty="0"/>
          </a:p>
        </p:txBody>
      </p:sp>
      <p:sp>
        <p:nvSpPr>
          <p:cNvPr id="3" name="Bulut 2"/>
          <p:cNvSpPr/>
          <p:nvPr/>
        </p:nvSpPr>
        <p:spPr>
          <a:xfrm>
            <a:off x="4428822" y="2609648"/>
            <a:ext cx="2453387" cy="1549512"/>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Türk Telekom</a:t>
            </a:r>
          </a:p>
          <a:p>
            <a:pPr algn="ctr"/>
            <a:r>
              <a:rPr lang="tr-TR" dirty="0" smtClean="0"/>
              <a:t>Metro Ethernet</a:t>
            </a:r>
            <a:endParaRPr lang="tr-TR" dirty="0"/>
          </a:p>
        </p:txBody>
      </p:sp>
      <p:sp>
        <p:nvSpPr>
          <p:cNvPr id="4" name="Bulut 3"/>
          <p:cNvSpPr/>
          <p:nvPr/>
        </p:nvSpPr>
        <p:spPr>
          <a:xfrm>
            <a:off x="4220070" y="1118089"/>
            <a:ext cx="2869330" cy="1320799"/>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ULAKNET</a:t>
            </a:r>
          </a:p>
          <a:p>
            <a:pPr algn="ctr"/>
            <a:r>
              <a:rPr lang="tr-TR" dirty="0" smtClean="0"/>
              <a:t>700 </a:t>
            </a:r>
            <a:r>
              <a:rPr lang="tr-TR" dirty="0" err="1" smtClean="0"/>
              <a:t>Mbps</a:t>
            </a:r>
            <a:endParaRPr lang="tr-TR" dirty="0"/>
          </a:p>
        </p:txBody>
      </p:sp>
      <p:sp>
        <p:nvSpPr>
          <p:cNvPr id="5" name="Bulut 4"/>
          <p:cNvSpPr/>
          <p:nvPr/>
        </p:nvSpPr>
        <p:spPr>
          <a:xfrm>
            <a:off x="7759233" y="1018287"/>
            <a:ext cx="2780778" cy="1265128"/>
          </a:xfrm>
          <a:prstGeom prst="cloud">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İNTERNET</a:t>
            </a:r>
            <a:endParaRPr lang="tr-TR" dirty="0"/>
          </a:p>
        </p:txBody>
      </p:sp>
      <p:sp>
        <p:nvSpPr>
          <p:cNvPr id="6" name="Yuvarlatılmış Dikdörtgen 5"/>
          <p:cNvSpPr/>
          <p:nvPr/>
        </p:nvSpPr>
        <p:spPr>
          <a:xfrm>
            <a:off x="8167256" y="279838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KEZER Yerleşkesi</a:t>
            </a:r>
          </a:p>
          <a:p>
            <a:pPr algn="ctr"/>
            <a:r>
              <a:rPr lang="tr-TR" dirty="0" smtClean="0"/>
              <a:t>500 </a:t>
            </a:r>
            <a:r>
              <a:rPr lang="tr-TR" dirty="0" err="1" smtClean="0"/>
              <a:t>Mbps</a:t>
            </a:r>
            <a:endParaRPr lang="tr-TR" dirty="0"/>
          </a:p>
        </p:txBody>
      </p:sp>
      <p:sp>
        <p:nvSpPr>
          <p:cNvPr id="7" name="Yuvarlatılmış Dikdörtgen 6"/>
          <p:cNvSpPr/>
          <p:nvPr/>
        </p:nvSpPr>
        <p:spPr>
          <a:xfrm>
            <a:off x="711239" y="1176760"/>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Merkez Yerleşkesi</a:t>
            </a:r>
          </a:p>
          <a:p>
            <a:pPr algn="ctr"/>
            <a:r>
              <a:rPr lang="tr-TR" dirty="0" smtClean="0"/>
              <a:t>80 </a:t>
            </a:r>
            <a:r>
              <a:rPr lang="tr-TR" dirty="0" err="1" smtClean="0"/>
              <a:t>Mbps</a:t>
            </a:r>
            <a:endParaRPr lang="tr-TR" dirty="0"/>
          </a:p>
        </p:txBody>
      </p:sp>
      <p:sp>
        <p:nvSpPr>
          <p:cNvPr id="8" name="Yuvarlatılmış Dikdörtgen 7"/>
          <p:cNvSpPr/>
          <p:nvPr/>
        </p:nvSpPr>
        <p:spPr>
          <a:xfrm>
            <a:off x="703006" y="2114902"/>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Kurtalan Yerleşkesi</a:t>
            </a:r>
          </a:p>
          <a:p>
            <a:pPr algn="ctr"/>
            <a:r>
              <a:rPr lang="tr-TR" dirty="0" smtClean="0"/>
              <a:t>30 </a:t>
            </a:r>
            <a:r>
              <a:rPr lang="tr-TR" dirty="0" err="1" smtClean="0"/>
              <a:t>Mbps</a:t>
            </a:r>
            <a:endParaRPr lang="tr-TR" dirty="0"/>
          </a:p>
        </p:txBody>
      </p:sp>
      <p:sp>
        <p:nvSpPr>
          <p:cNvPr id="9" name="Yuvarlatılmış Dikdörtgen 8"/>
          <p:cNvSpPr/>
          <p:nvPr/>
        </p:nvSpPr>
        <p:spPr>
          <a:xfrm>
            <a:off x="711278" y="4008453"/>
            <a:ext cx="2260600" cy="800100"/>
          </a:xfrm>
          <a:prstGeom prst="roundRect">
            <a:avLst>
              <a:gd name="adj" fmla="val 50000"/>
            </a:avLst>
          </a:prstGeom>
          <a:solidFill>
            <a:schemeClr val="bg1">
              <a:lumMod val="65000"/>
            </a:schemeClr>
          </a:solidFill>
          <a:ln w="5080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Sağlık Yüksek Okulu Yerleşkesi</a:t>
            </a:r>
          </a:p>
          <a:p>
            <a:pPr algn="ctr"/>
            <a:r>
              <a:rPr lang="tr-TR" dirty="0" smtClean="0"/>
              <a:t>20 </a:t>
            </a:r>
            <a:r>
              <a:rPr lang="tr-TR" dirty="0" err="1" smtClean="0"/>
              <a:t>Mbps</a:t>
            </a:r>
            <a:endParaRPr lang="tr-TR" dirty="0"/>
          </a:p>
        </p:txBody>
      </p:sp>
      <p:cxnSp>
        <p:nvCxnSpPr>
          <p:cNvPr id="10" name="Düz Ok Bağlayıcısı 9"/>
          <p:cNvCxnSpPr/>
          <p:nvPr/>
        </p:nvCxnSpPr>
        <p:spPr>
          <a:xfrm>
            <a:off x="2971839" y="1714852"/>
            <a:ext cx="1832006" cy="116062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1" name="Düz Ok Bağlayıcısı 10"/>
          <p:cNvCxnSpPr/>
          <p:nvPr/>
        </p:nvCxnSpPr>
        <p:spPr>
          <a:xfrm>
            <a:off x="2971839" y="2543354"/>
            <a:ext cx="1585352" cy="655078"/>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2" name="Düz Ok Bağlayıcısı 11"/>
          <p:cNvCxnSpPr/>
          <p:nvPr/>
        </p:nvCxnSpPr>
        <p:spPr>
          <a:xfrm flipV="1">
            <a:off x="2976327" y="3459180"/>
            <a:ext cx="1552532" cy="13571"/>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5" name="Düz Ok Bağlayıcısı 14"/>
          <p:cNvCxnSpPr/>
          <p:nvPr/>
        </p:nvCxnSpPr>
        <p:spPr>
          <a:xfrm>
            <a:off x="6908343" y="3318404"/>
            <a:ext cx="1232779" cy="0"/>
          </a:xfrm>
          <a:prstGeom prst="straightConnector1">
            <a:avLst/>
          </a:prstGeom>
          <a:ln w="88900">
            <a:headEnd type="triangle"/>
            <a:tailEnd type="triangle"/>
          </a:ln>
        </p:spPr>
        <p:style>
          <a:lnRef idx="1">
            <a:schemeClr val="accent1"/>
          </a:lnRef>
          <a:fillRef idx="0">
            <a:schemeClr val="accent1"/>
          </a:fillRef>
          <a:effectRef idx="0">
            <a:schemeClr val="accent1"/>
          </a:effectRef>
          <a:fontRef idx="minor">
            <a:schemeClr val="tx1"/>
          </a:fontRef>
        </p:style>
      </p:cxnSp>
      <p:sp>
        <p:nvSpPr>
          <p:cNvPr id="16" name="Yuvarlatılmış Dikdörtgen 15"/>
          <p:cNvSpPr/>
          <p:nvPr/>
        </p:nvSpPr>
        <p:spPr>
          <a:xfrm>
            <a:off x="749005" y="3061689"/>
            <a:ext cx="2260600" cy="800100"/>
          </a:xfrm>
          <a:prstGeom prst="roundRect">
            <a:avLst>
              <a:gd name="adj" fmla="val 50000"/>
            </a:avLst>
          </a:prstGeom>
          <a:ln w="508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Eruh Yerleşkesi</a:t>
            </a:r>
          </a:p>
          <a:p>
            <a:pPr algn="ctr"/>
            <a:r>
              <a:rPr lang="tr-TR" dirty="0" smtClean="0"/>
              <a:t>20 </a:t>
            </a:r>
            <a:r>
              <a:rPr lang="tr-TR" dirty="0" err="1" smtClean="0"/>
              <a:t>Mbps</a:t>
            </a:r>
            <a:endParaRPr lang="tr-TR" dirty="0"/>
          </a:p>
        </p:txBody>
      </p:sp>
      <p:sp>
        <p:nvSpPr>
          <p:cNvPr id="17" name="Yuvarlatılmış Dikdörtgen 16"/>
          <p:cNvSpPr/>
          <p:nvPr/>
        </p:nvSpPr>
        <p:spPr>
          <a:xfrm>
            <a:off x="699943" y="4955240"/>
            <a:ext cx="2260600" cy="800100"/>
          </a:xfrm>
          <a:prstGeom prst="roundRect">
            <a:avLst>
              <a:gd name="adj" fmla="val 50000"/>
            </a:avLst>
          </a:prstGeom>
          <a:solidFill>
            <a:schemeClr val="bg1">
              <a:lumMod val="65000"/>
            </a:schemeClr>
          </a:solidFill>
          <a:ln w="50800">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dirty="0" smtClean="0"/>
              <a:t>Pervari Yerleşkesi</a:t>
            </a:r>
          </a:p>
          <a:p>
            <a:pPr algn="ctr"/>
            <a:r>
              <a:rPr lang="tr-TR" dirty="0"/>
              <a:t>1</a:t>
            </a:r>
            <a:r>
              <a:rPr lang="tr-TR" dirty="0" smtClean="0"/>
              <a:t>0 </a:t>
            </a:r>
            <a:r>
              <a:rPr lang="tr-TR" dirty="0" err="1" smtClean="0"/>
              <a:t>Mbps</a:t>
            </a:r>
            <a:endParaRPr lang="tr-TR" dirty="0"/>
          </a:p>
        </p:txBody>
      </p:sp>
      <p:sp>
        <p:nvSpPr>
          <p:cNvPr id="18" name="Bükülü Ok 17"/>
          <p:cNvSpPr/>
          <p:nvPr/>
        </p:nvSpPr>
        <p:spPr>
          <a:xfrm rot="16200000">
            <a:off x="6287825" y="1423654"/>
            <a:ext cx="1163379" cy="2166425"/>
          </a:xfrm>
          <a:prstGeom prst="bentArrow">
            <a:avLst>
              <a:gd name="adj1" fmla="val 5952"/>
              <a:gd name="adj2" fmla="val 12302"/>
              <a:gd name="adj3" fmla="val 25000"/>
              <a:gd name="adj4" fmla="val 43750"/>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cxnSp>
        <p:nvCxnSpPr>
          <p:cNvPr id="19" name="Düz Ok Bağlayıcısı 18"/>
          <p:cNvCxnSpPr/>
          <p:nvPr/>
        </p:nvCxnSpPr>
        <p:spPr>
          <a:xfrm>
            <a:off x="6908343" y="1695328"/>
            <a:ext cx="1404395" cy="0"/>
          </a:xfrm>
          <a:prstGeom prst="straightConnector1">
            <a:avLst/>
          </a:prstGeom>
          <a:ln w="88900">
            <a:solidFill>
              <a:schemeClr val="accent2"/>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İkizkenar Üçgen 19"/>
          <p:cNvSpPr/>
          <p:nvPr/>
        </p:nvSpPr>
        <p:spPr>
          <a:xfrm rot="5400000">
            <a:off x="7895675" y="2934105"/>
            <a:ext cx="223982" cy="239147"/>
          </a:xfrm>
          <a:prstGeom prst="triangle">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AYLIK BANT GENİŞLİĞİ</a:t>
            </a:r>
            <a:endParaRPr lang="tr-TR" sz="2400" b="1" dirty="0"/>
          </a:p>
        </p:txBody>
      </p:sp>
      <p:sp>
        <p:nvSpPr>
          <p:cNvPr id="4" name="Metin kutusu 3"/>
          <p:cNvSpPr txBox="1"/>
          <p:nvPr/>
        </p:nvSpPr>
        <p:spPr>
          <a:xfrm>
            <a:off x="1590156" y="4556223"/>
            <a:ext cx="6591993" cy="369332"/>
          </a:xfrm>
          <a:prstGeom prst="rect">
            <a:avLst/>
          </a:prstGeom>
          <a:noFill/>
        </p:spPr>
        <p:txBody>
          <a:bodyPr wrap="square" rtlCol="0">
            <a:spAutoFit/>
          </a:bodyPr>
          <a:lstStyle/>
          <a:p>
            <a:r>
              <a:rPr lang="tr-TR" dirty="0" smtClean="0"/>
              <a:t>Mesai saatleri içinde kullanılan bant genişliği :</a:t>
            </a:r>
            <a:endParaRPr lang="tr-TR" dirty="0"/>
          </a:p>
        </p:txBody>
      </p:sp>
      <p:graphicFrame>
        <p:nvGraphicFramePr>
          <p:cNvPr id="5" name="Tablo 4"/>
          <p:cNvGraphicFramePr>
            <a:graphicFrameLocks noGrp="1"/>
          </p:cNvGraphicFramePr>
          <p:nvPr>
            <p:extLst>
              <p:ext uri="{D42A27DB-BD31-4B8C-83A1-F6EECF244321}">
                <p14:modId xmlns:p14="http://schemas.microsoft.com/office/powerpoint/2010/main" val="1072015024"/>
              </p:ext>
            </p:extLst>
          </p:nvPr>
        </p:nvGraphicFramePr>
        <p:xfrm>
          <a:off x="6031231" y="4152363"/>
          <a:ext cx="4900005" cy="731520"/>
        </p:xfrm>
        <a:graphic>
          <a:graphicData uri="http://schemas.openxmlformats.org/drawingml/2006/table">
            <a:tbl>
              <a:tblPr firstRow="1" bandRow="1">
                <a:tableStyleId>{5C22544A-7EE6-4342-B048-85BDC9FD1C3A}</a:tableStyleId>
              </a:tblPr>
              <a:tblGrid>
                <a:gridCol w="1899111">
                  <a:extLst>
                    <a:ext uri="{9D8B030D-6E8A-4147-A177-3AD203B41FA5}">
                      <a16:colId xmlns:a16="http://schemas.microsoft.com/office/drawing/2014/main" val="2873697474"/>
                    </a:ext>
                  </a:extLst>
                </a:gridCol>
                <a:gridCol w="1512916">
                  <a:extLst>
                    <a:ext uri="{9D8B030D-6E8A-4147-A177-3AD203B41FA5}">
                      <a16:colId xmlns:a16="http://schemas.microsoft.com/office/drawing/2014/main" val="4062300459"/>
                    </a:ext>
                  </a:extLst>
                </a:gridCol>
                <a:gridCol w="1487978">
                  <a:extLst>
                    <a:ext uri="{9D8B030D-6E8A-4147-A177-3AD203B41FA5}">
                      <a16:colId xmlns:a16="http://schemas.microsoft.com/office/drawing/2014/main" val="3639380987"/>
                    </a:ext>
                  </a:extLst>
                </a:gridCol>
              </a:tblGrid>
              <a:tr h="354692">
                <a:tc>
                  <a:txBody>
                    <a:bodyPr/>
                    <a:lstStyle/>
                    <a:p>
                      <a:pPr algn="ctr"/>
                      <a:r>
                        <a:rPr lang="tr-TR" dirty="0" smtClean="0">
                          <a:solidFill>
                            <a:schemeClr val="accent1"/>
                          </a:solidFill>
                        </a:rPr>
                        <a:t>2017</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2018</a:t>
                      </a:r>
                      <a:endParaRPr lang="tr-TR" dirty="0">
                        <a:solidFill>
                          <a:schemeClr val="accent1"/>
                        </a:solidFill>
                      </a:endParaRPr>
                    </a:p>
                  </a:txBody>
                  <a:tcPr>
                    <a:solidFill>
                      <a:schemeClr val="accent1">
                        <a:tint val="40000"/>
                      </a:schemeClr>
                    </a:solidFill>
                  </a:tcPr>
                </a:tc>
                <a:tc>
                  <a:txBody>
                    <a:bodyPr/>
                    <a:lstStyle/>
                    <a:p>
                      <a:pPr algn="ctr"/>
                      <a:r>
                        <a:rPr lang="tr-TR" dirty="0" smtClean="0">
                          <a:solidFill>
                            <a:schemeClr val="accent1"/>
                          </a:solidFill>
                        </a:rPr>
                        <a:t>2019</a:t>
                      </a:r>
                      <a:endParaRPr lang="tr-TR" dirty="0">
                        <a:solidFill>
                          <a:schemeClr val="accent1"/>
                        </a:solidFill>
                      </a:endParaRPr>
                    </a:p>
                  </a:txBody>
                  <a:tcPr>
                    <a:solidFill>
                      <a:schemeClr val="accent1">
                        <a:tint val="40000"/>
                      </a:schemeClr>
                    </a:solidFill>
                  </a:tcPr>
                </a:tc>
                <a:extLst>
                  <a:ext uri="{0D108BD9-81ED-4DB2-BD59-A6C34878D82A}">
                    <a16:rowId xmlns:a16="http://schemas.microsoft.com/office/drawing/2014/main" val="3344577648"/>
                  </a:ext>
                </a:extLst>
              </a:tr>
              <a:tr h="354692">
                <a:tc>
                  <a:txBody>
                    <a:bodyPr/>
                    <a:lstStyle/>
                    <a:p>
                      <a:pPr algn="ctr"/>
                      <a:r>
                        <a:rPr lang="tr-TR" dirty="0" smtClean="0"/>
                        <a:t>430 </a:t>
                      </a:r>
                      <a:r>
                        <a:rPr lang="tr-TR" dirty="0" err="1" smtClean="0"/>
                        <a:t>Mbps</a:t>
                      </a:r>
                      <a:endParaRPr lang="tr-TR" dirty="0"/>
                    </a:p>
                  </a:txBody>
                  <a:tcPr>
                    <a:solidFill>
                      <a:schemeClr val="accent1">
                        <a:tint val="40000"/>
                      </a:schemeClr>
                    </a:solidFill>
                  </a:tcPr>
                </a:tc>
                <a:tc>
                  <a:txBody>
                    <a:bodyPr/>
                    <a:lstStyle/>
                    <a:p>
                      <a:pPr algn="ctr"/>
                      <a:r>
                        <a:rPr lang="tr-TR" dirty="0" smtClean="0"/>
                        <a:t>460 </a:t>
                      </a:r>
                      <a:r>
                        <a:rPr lang="tr-TR" dirty="0" err="1" smtClean="0"/>
                        <a:t>Mbps</a:t>
                      </a:r>
                      <a:endParaRPr lang="tr-TR" dirty="0"/>
                    </a:p>
                  </a:txBody>
                  <a:tcPr>
                    <a:solidFill>
                      <a:schemeClr val="accent1">
                        <a:tint val="40000"/>
                      </a:schemeClr>
                    </a:solidFill>
                  </a:tcPr>
                </a:tc>
                <a:tc>
                  <a:txBody>
                    <a:bodyPr/>
                    <a:lstStyle/>
                    <a:p>
                      <a:pPr algn="ctr"/>
                      <a:r>
                        <a:rPr lang="tr-TR" dirty="0" smtClean="0"/>
                        <a:t>438 </a:t>
                      </a:r>
                      <a:r>
                        <a:rPr lang="tr-TR" dirty="0" err="1" smtClean="0"/>
                        <a:t>Mbps</a:t>
                      </a:r>
                      <a:endParaRPr lang="tr-TR" dirty="0"/>
                    </a:p>
                  </a:txBody>
                  <a:tcPr>
                    <a:solidFill>
                      <a:schemeClr val="accent1">
                        <a:tint val="40000"/>
                      </a:schemeClr>
                    </a:solidFill>
                  </a:tcPr>
                </a:tc>
                <a:extLst>
                  <a:ext uri="{0D108BD9-81ED-4DB2-BD59-A6C34878D82A}">
                    <a16:rowId xmlns:a16="http://schemas.microsoft.com/office/drawing/2014/main" val="1426959678"/>
                  </a:ext>
                </a:extLst>
              </a:tr>
            </a:tbl>
          </a:graphicData>
        </a:graphic>
      </p:graphicFrame>
      <p:pic>
        <p:nvPicPr>
          <p:cNvPr id="6" name="Resim 5"/>
          <p:cNvPicPr>
            <a:picLocks noChangeAspect="1"/>
          </p:cNvPicPr>
          <p:nvPr/>
        </p:nvPicPr>
        <p:blipFill>
          <a:blip r:embed="rId2"/>
          <a:stretch>
            <a:fillRect/>
          </a:stretch>
        </p:blipFill>
        <p:spPr>
          <a:xfrm>
            <a:off x="2016010" y="1339062"/>
            <a:ext cx="7029450" cy="2190750"/>
          </a:xfrm>
          <a:prstGeom prst="rect">
            <a:avLst/>
          </a:prstGeom>
        </p:spPr>
      </p:pic>
    </p:spTree>
    <p:extLst>
      <p:ext uri="{BB962C8B-B14F-4D97-AF65-F5344CB8AC3E}">
        <p14:creationId xmlns:p14="http://schemas.microsoft.com/office/powerpoint/2010/main" val="279472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Resim 22" descr="&lt;strong&gt;Cisco&lt;/strong&gt; WLC Bonjour Process Task and Expired Certificat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61119" y="5024802"/>
            <a:ext cx="986902" cy="1042502"/>
          </a:xfrm>
          <a:prstGeom prst="rect">
            <a:avLst/>
          </a:prstGeom>
        </p:spPr>
      </p:pic>
      <p:sp>
        <p:nvSpPr>
          <p:cNvPr id="2" name="Metin kutusu 1"/>
          <p:cNvSpPr txBox="1"/>
          <p:nvPr/>
        </p:nvSpPr>
        <p:spPr>
          <a:xfrm>
            <a:off x="1618905" y="633952"/>
            <a:ext cx="6764482" cy="461665"/>
          </a:xfrm>
          <a:prstGeom prst="rect">
            <a:avLst/>
          </a:prstGeom>
          <a:noFill/>
        </p:spPr>
        <p:txBody>
          <a:bodyPr wrap="square" rtlCol="0">
            <a:spAutoFit/>
          </a:bodyPr>
          <a:lstStyle/>
          <a:p>
            <a:r>
              <a:rPr lang="tr-TR" sz="2400" b="1" dirty="0" smtClean="0"/>
              <a:t>KULLANICI İSTATİSTİKLERİ</a:t>
            </a:r>
            <a:endParaRPr lang="tr-TR" sz="2400" b="1" dirty="0"/>
          </a:p>
        </p:txBody>
      </p:sp>
      <p:graphicFrame>
        <p:nvGraphicFramePr>
          <p:cNvPr id="3" name="Tablo 2"/>
          <p:cNvGraphicFramePr>
            <a:graphicFrameLocks noGrp="1"/>
          </p:cNvGraphicFramePr>
          <p:nvPr>
            <p:extLst>
              <p:ext uri="{D42A27DB-BD31-4B8C-83A1-F6EECF244321}">
                <p14:modId xmlns:p14="http://schemas.microsoft.com/office/powerpoint/2010/main" val="1334461497"/>
              </p:ext>
            </p:extLst>
          </p:nvPr>
        </p:nvGraphicFramePr>
        <p:xfrm>
          <a:off x="4209935" y="1600818"/>
          <a:ext cx="7286567" cy="741680"/>
        </p:xfrm>
        <a:graphic>
          <a:graphicData uri="http://schemas.openxmlformats.org/drawingml/2006/table">
            <a:tbl>
              <a:tblPr firstRow="1" bandRow="1">
                <a:tableStyleId>{5C22544A-7EE6-4342-B048-85BDC9FD1C3A}</a:tableStyleId>
              </a:tblPr>
              <a:tblGrid>
                <a:gridCol w="2282305">
                  <a:extLst>
                    <a:ext uri="{9D8B030D-6E8A-4147-A177-3AD203B41FA5}">
                      <a16:colId xmlns:a16="http://schemas.microsoft.com/office/drawing/2014/main" val="2975512768"/>
                    </a:ext>
                  </a:extLst>
                </a:gridCol>
                <a:gridCol w="831273">
                  <a:extLst>
                    <a:ext uri="{9D8B030D-6E8A-4147-A177-3AD203B41FA5}">
                      <a16:colId xmlns:a16="http://schemas.microsoft.com/office/drawing/2014/main" val="3754504195"/>
                    </a:ext>
                  </a:extLst>
                </a:gridCol>
                <a:gridCol w="814647">
                  <a:extLst>
                    <a:ext uri="{9D8B030D-6E8A-4147-A177-3AD203B41FA5}">
                      <a16:colId xmlns:a16="http://schemas.microsoft.com/office/drawing/2014/main" val="683446744"/>
                    </a:ext>
                  </a:extLst>
                </a:gridCol>
                <a:gridCol w="881149">
                  <a:extLst>
                    <a:ext uri="{9D8B030D-6E8A-4147-A177-3AD203B41FA5}">
                      <a16:colId xmlns:a16="http://schemas.microsoft.com/office/drawing/2014/main" val="3618219396"/>
                    </a:ext>
                  </a:extLst>
                </a:gridCol>
                <a:gridCol w="847898">
                  <a:extLst>
                    <a:ext uri="{9D8B030D-6E8A-4147-A177-3AD203B41FA5}">
                      <a16:colId xmlns:a16="http://schemas.microsoft.com/office/drawing/2014/main" val="1897458737"/>
                    </a:ext>
                  </a:extLst>
                </a:gridCol>
                <a:gridCol w="831273">
                  <a:extLst>
                    <a:ext uri="{9D8B030D-6E8A-4147-A177-3AD203B41FA5}">
                      <a16:colId xmlns:a16="http://schemas.microsoft.com/office/drawing/2014/main" val="942578578"/>
                    </a:ext>
                  </a:extLst>
                </a:gridCol>
                <a:gridCol w="798022">
                  <a:extLst>
                    <a:ext uri="{9D8B030D-6E8A-4147-A177-3AD203B41FA5}">
                      <a16:colId xmlns:a16="http://schemas.microsoft.com/office/drawing/2014/main" val="2955968"/>
                    </a:ext>
                  </a:extLst>
                </a:gridCol>
              </a:tblGrid>
              <a:tr h="370840">
                <a:tc>
                  <a:txBody>
                    <a:bodyPr/>
                    <a:lstStyle/>
                    <a:p>
                      <a:r>
                        <a:rPr lang="tr-TR" b="1" dirty="0" smtClean="0"/>
                        <a:t>Yıl</a:t>
                      </a:r>
                      <a:endParaRPr lang="tr-TR" b="1" dirty="0"/>
                    </a:p>
                  </a:txBody>
                  <a:tcPr/>
                </a:tc>
                <a:tc>
                  <a:txBody>
                    <a:bodyPr/>
                    <a:lstStyle/>
                    <a:p>
                      <a:pPr algn="ctr"/>
                      <a:r>
                        <a:rPr lang="tr-TR" b="1" dirty="0" smtClean="0"/>
                        <a:t>2014</a:t>
                      </a:r>
                      <a:endParaRPr lang="tr-TR" b="1" dirty="0"/>
                    </a:p>
                  </a:txBody>
                  <a:tcPr/>
                </a:tc>
                <a:tc>
                  <a:txBody>
                    <a:bodyPr/>
                    <a:lstStyle/>
                    <a:p>
                      <a:pPr algn="ctr"/>
                      <a:r>
                        <a:rPr lang="tr-TR" b="1" dirty="0" smtClean="0"/>
                        <a:t>2015</a:t>
                      </a:r>
                      <a:endParaRPr lang="tr-TR" b="1" dirty="0"/>
                    </a:p>
                  </a:txBody>
                  <a:tcPr/>
                </a:tc>
                <a:tc>
                  <a:txBody>
                    <a:bodyPr/>
                    <a:lstStyle/>
                    <a:p>
                      <a:pPr algn="ctr"/>
                      <a:r>
                        <a:rPr lang="tr-TR" b="1" dirty="0" smtClean="0"/>
                        <a:t>2016</a:t>
                      </a:r>
                      <a:endParaRPr lang="tr-TR" b="1" dirty="0"/>
                    </a:p>
                  </a:txBody>
                  <a:tcPr/>
                </a:tc>
                <a:tc>
                  <a:txBody>
                    <a:bodyPr/>
                    <a:lstStyle/>
                    <a:p>
                      <a:pPr algn="ctr"/>
                      <a:r>
                        <a:rPr lang="tr-TR" b="1" dirty="0" smtClean="0"/>
                        <a:t>2017</a:t>
                      </a:r>
                      <a:endParaRPr lang="tr-TR" b="1" dirty="0"/>
                    </a:p>
                  </a:txBody>
                  <a:tcPr/>
                </a:tc>
                <a:tc>
                  <a:txBody>
                    <a:bodyPr/>
                    <a:lstStyle/>
                    <a:p>
                      <a:pPr algn="ctr"/>
                      <a:r>
                        <a:rPr lang="tr-TR" b="1" dirty="0" smtClean="0"/>
                        <a:t>2018</a:t>
                      </a:r>
                      <a:endParaRPr lang="tr-TR" b="1" dirty="0"/>
                    </a:p>
                  </a:txBody>
                  <a:tcPr/>
                </a:tc>
                <a:tc>
                  <a:txBody>
                    <a:bodyPr/>
                    <a:lstStyle/>
                    <a:p>
                      <a:pPr algn="ctr"/>
                      <a:r>
                        <a:rPr lang="tr-TR" b="1" dirty="0" smtClean="0"/>
                        <a:t>2019</a:t>
                      </a:r>
                      <a:endParaRPr lang="tr-TR" b="1" dirty="0"/>
                    </a:p>
                  </a:txBody>
                  <a:tcPr/>
                </a:tc>
                <a:extLst>
                  <a:ext uri="{0D108BD9-81ED-4DB2-BD59-A6C34878D82A}">
                    <a16:rowId xmlns:a16="http://schemas.microsoft.com/office/drawing/2014/main" val="168613906"/>
                  </a:ext>
                </a:extLst>
              </a:tr>
              <a:tr h="370840">
                <a:tc>
                  <a:txBody>
                    <a:bodyPr/>
                    <a:lstStyle/>
                    <a:p>
                      <a:r>
                        <a:rPr lang="tr-TR" b="1" dirty="0" smtClean="0"/>
                        <a:t>Anlık Kullanıcı</a:t>
                      </a:r>
                      <a:r>
                        <a:rPr lang="tr-TR" b="1" baseline="0" dirty="0" smtClean="0"/>
                        <a:t> Sayısı</a:t>
                      </a:r>
                      <a:endParaRPr lang="tr-TR" b="1" dirty="0"/>
                    </a:p>
                  </a:txBody>
                  <a:tcPr/>
                </a:tc>
                <a:tc>
                  <a:txBody>
                    <a:bodyPr/>
                    <a:lstStyle/>
                    <a:p>
                      <a:pPr algn="ctr"/>
                      <a:r>
                        <a:rPr lang="tr-TR" b="1" dirty="0" smtClean="0"/>
                        <a:t>1100</a:t>
                      </a:r>
                      <a:endParaRPr lang="tr-TR" b="1" dirty="0"/>
                    </a:p>
                  </a:txBody>
                  <a:tcPr/>
                </a:tc>
                <a:tc>
                  <a:txBody>
                    <a:bodyPr/>
                    <a:lstStyle/>
                    <a:p>
                      <a:pPr algn="ctr"/>
                      <a:r>
                        <a:rPr lang="tr-TR" b="1" dirty="0" smtClean="0"/>
                        <a:t>1325</a:t>
                      </a:r>
                      <a:endParaRPr lang="tr-TR" b="1" dirty="0"/>
                    </a:p>
                  </a:txBody>
                  <a:tcPr/>
                </a:tc>
                <a:tc>
                  <a:txBody>
                    <a:bodyPr/>
                    <a:lstStyle/>
                    <a:p>
                      <a:pPr algn="ctr"/>
                      <a:r>
                        <a:rPr lang="tr-TR" b="1" dirty="0" smtClean="0"/>
                        <a:t>1600</a:t>
                      </a:r>
                      <a:endParaRPr lang="tr-TR" b="1" dirty="0"/>
                    </a:p>
                  </a:txBody>
                  <a:tcPr/>
                </a:tc>
                <a:tc>
                  <a:txBody>
                    <a:bodyPr/>
                    <a:lstStyle/>
                    <a:p>
                      <a:pPr algn="ctr"/>
                      <a:r>
                        <a:rPr lang="tr-TR" b="1" dirty="0" smtClean="0"/>
                        <a:t>2150</a:t>
                      </a:r>
                      <a:endParaRPr lang="tr-TR" b="1" dirty="0"/>
                    </a:p>
                  </a:txBody>
                  <a:tcPr/>
                </a:tc>
                <a:tc>
                  <a:txBody>
                    <a:bodyPr/>
                    <a:lstStyle/>
                    <a:p>
                      <a:pPr algn="ctr"/>
                      <a:r>
                        <a:rPr lang="tr-TR" b="1" dirty="0" smtClean="0"/>
                        <a:t>3300</a:t>
                      </a:r>
                      <a:endParaRPr lang="tr-TR" b="1" dirty="0"/>
                    </a:p>
                  </a:txBody>
                  <a:tcPr/>
                </a:tc>
                <a:tc>
                  <a:txBody>
                    <a:bodyPr/>
                    <a:lstStyle/>
                    <a:p>
                      <a:pPr algn="ctr"/>
                      <a:r>
                        <a:rPr lang="tr-TR" b="1" dirty="0" smtClean="0"/>
                        <a:t>3451</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4" name="Tablo 3"/>
          <p:cNvGraphicFramePr>
            <a:graphicFrameLocks noGrp="1"/>
          </p:cNvGraphicFramePr>
          <p:nvPr>
            <p:extLst>
              <p:ext uri="{D42A27DB-BD31-4B8C-83A1-F6EECF244321}">
                <p14:modId xmlns:p14="http://schemas.microsoft.com/office/powerpoint/2010/main" val="147400256"/>
              </p:ext>
            </p:extLst>
          </p:nvPr>
        </p:nvGraphicFramePr>
        <p:xfrm>
          <a:off x="4209936" y="2642066"/>
          <a:ext cx="7294879" cy="1010257"/>
        </p:xfrm>
        <a:graphic>
          <a:graphicData uri="http://schemas.openxmlformats.org/drawingml/2006/table">
            <a:tbl>
              <a:tblPr firstRow="1" bandRow="1">
                <a:tableStyleId>{5C22544A-7EE6-4342-B048-85BDC9FD1C3A}</a:tableStyleId>
              </a:tblPr>
              <a:tblGrid>
                <a:gridCol w="2281682">
                  <a:extLst>
                    <a:ext uri="{9D8B030D-6E8A-4147-A177-3AD203B41FA5}">
                      <a16:colId xmlns:a16="http://schemas.microsoft.com/office/drawing/2014/main" val="2975512768"/>
                    </a:ext>
                  </a:extLst>
                </a:gridCol>
                <a:gridCol w="831895">
                  <a:extLst>
                    <a:ext uri="{9D8B030D-6E8A-4147-A177-3AD203B41FA5}">
                      <a16:colId xmlns:a16="http://schemas.microsoft.com/office/drawing/2014/main" val="3754504195"/>
                    </a:ext>
                  </a:extLst>
                </a:gridCol>
                <a:gridCol w="798022">
                  <a:extLst>
                    <a:ext uri="{9D8B030D-6E8A-4147-A177-3AD203B41FA5}">
                      <a16:colId xmlns:a16="http://schemas.microsoft.com/office/drawing/2014/main" val="683446744"/>
                    </a:ext>
                  </a:extLst>
                </a:gridCol>
                <a:gridCol w="889461">
                  <a:extLst>
                    <a:ext uri="{9D8B030D-6E8A-4147-A177-3AD203B41FA5}">
                      <a16:colId xmlns:a16="http://schemas.microsoft.com/office/drawing/2014/main" val="3618219396"/>
                    </a:ext>
                  </a:extLst>
                </a:gridCol>
                <a:gridCol w="864524">
                  <a:extLst>
                    <a:ext uri="{9D8B030D-6E8A-4147-A177-3AD203B41FA5}">
                      <a16:colId xmlns:a16="http://schemas.microsoft.com/office/drawing/2014/main" val="1897458737"/>
                    </a:ext>
                  </a:extLst>
                </a:gridCol>
                <a:gridCol w="822960">
                  <a:extLst>
                    <a:ext uri="{9D8B030D-6E8A-4147-A177-3AD203B41FA5}">
                      <a16:colId xmlns:a16="http://schemas.microsoft.com/office/drawing/2014/main" val="3386559746"/>
                    </a:ext>
                  </a:extLst>
                </a:gridCol>
                <a:gridCol w="806335">
                  <a:extLst>
                    <a:ext uri="{9D8B030D-6E8A-4147-A177-3AD203B41FA5}">
                      <a16:colId xmlns:a16="http://schemas.microsoft.com/office/drawing/2014/main" val="942578578"/>
                    </a:ext>
                  </a:extLst>
                </a:gridCol>
              </a:tblGrid>
              <a:tr h="370177">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extLst>
                  <a:ext uri="{0D108BD9-81ED-4DB2-BD59-A6C34878D82A}">
                    <a16:rowId xmlns:a16="http://schemas.microsoft.com/office/drawing/2014/main" val="168613906"/>
                  </a:ext>
                </a:extLst>
              </a:tr>
              <a:tr h="370177">
                <a:tc>
                  <a:txBody>
                    <a:bodyPr/>
                    <a:lstStyle/>
                    <a:p>
                      <a:r>
                        <a:rPr lang="tr-TR" b="1" dirty="0" smtClean="0"/>
                        <a:t>Günlük Kullanıcı</a:t>
                      </a:r>
                      <a:r>
                        <a:rPr lang="tr-TR" b="1" baseline="0" dirty="0" smtClean="0"/>
                        <a:t> Sayısı</a:t>
                      </a:r>
                      <a:endParaRPr lang="tr-TR" b="1" dirty="0"/>
                    </a:p>
                  </a:txBody>
                  <a:tcPr/>
                </a:tc>
                <a:tc>
                  <a:txBody>
                    <a:bodyPr/>
                    <a:lstStyle/>
                    <a:p>
                      <a:pPr algn="ctr"/>
                      <a:r>
                        <a:rPr lang="tr-TR" b="1" dirty="0" smtClean="0"/>
                        <a:t>3500</a:t>
                      </a:r>
                      <a:endParaRPr lang="tr-TR" b="1" dirty="0"/>
                    </a:p>
                  </a:txBody>
                  <a:tcPr/>
                </a:tc>
                <a:tc>
                  <a:txBody>
                    <a:bodyPr/>
                    <a:lstStyle/>
                    <a:p>
                      <a:pPr algn="ctr"/>
                      <a:r>
                        <a:rPr lang="tr-TR" b="1" dirty="0" smtClean="0"/>
                        <a:t>4115</a:t>
                      </a:r>
                      <a:endParaRPr lang="tr-TR" b="1" dirty="0"/>
                    </a:p>
                  </a:txBody>
                  <a:tcPr/>
                </a:tc>
                <a:tc>
                  <a:txBody>
                    <a:bodyPr/>
                    <a:lstStyle/>
                    <a:p>
                      <a:pPr algn="ctr"/>
                      <a:r>
                        <a:rPr lang="tr-TR" b="1" dirty="0" smtClean="0"/>
                        <a:t>4726</a:t>
                      </a:r>
                      <a:endParaRPr lang="tr-TR" b="1" dirty="0"/>
                    </a:p>
                  </a:txBody>
                  <a:tcPr/>
                </a:tc>
                <a:tc>
                  <a:txBody>
                    <a:bodyPr/>
                    <a:lstStyle/>
                    <a:p>
                      <a:pPr algn="ctr"/>
                      <a:r>
                        <a:rPr lang="tr-TR" b="1" dirty="0" smtClean="0"/>
                        <a:t>5975</a:t>
                      </a:r>
                      <a:endParaRPr lang="tr-TR" b="1" dirty="0"/>
                    </a:p>
                  </a:txBody>
                  <a:tcPr/>
                </a:tc>
                <a:tc>
                  <a:txBody>
                    <a:bodyPr/>
                    <a:lstStyle/>
                    <a:p>
                      <a:pPr algn="ctr"/>
                      <a:r>
                        <a:rPr lang="tr-TR" b="1" dirty="0" smtClean="0"/>
                        <a:t>5947</a:t>
                      </a:r>
                      <a:endParaRPr lang="tr-TR" b="1" dirty="0"/>
                    </a:p>
                  </a:txBody>
                  <a:tcPr/>
                </a:tc>
                <a:tc>
                  <a:txBody>
                    <a:bodyPr/>
                    <a:lstStyle/>
                    <a:p>
                      <a:pPr algn="ctr"/>
                      <a:r>
                        <a:rPr lang="tr-TR" b="1" dirty="0" smtClean="0"/>
                        <a:t>5987</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567865170"/>
              </p:ext>
            </p:extLst>
          </p:nvPr>
        </p:nvGraphicFramePr>
        <p:xfrm>
          <a:off x="4209933" y="3749813"/>
          <a:ext cx="7306582" cy="1176451"/>
        </p:xfrm>
        <a:graphic>
          <a:graphicData uri="http://schemas.openxmlformats.org/drawingml/2006/table">
            <a:tbl>
              <a:tblPr firstRow="1" bandRow="1">
                <a:tableStyleId>{5C22544A-7EE6-4342-B048-85BDC9FD1C3A}</a:tableStyleId>
              </a:tblPr>
              <a:tblGrid>
                <a:gridCol w="2296287">
                  <a:extLst>
                    <a:ext uri="{9D8B030D-6E8A-4147-A177-3AD203B41FA5}">
                      <a16:colId xmlns:a16="http://schemas.microsoft.com/office/drawing/2014/main" val="2975512768"/>
                    </a:ext>
                  </a:extLst>
                </a:gridCol>
                <a:gridCol w="814705">
                  <a:extLst>
                    <a:ext uri="{9D8B030D-6E8A-4147-A177-3AD203B41FA5}">
                      <a16:colId xmlns:a16="http://schemas.microsoft.com/office/drawing/2014/main" val="3754504195"/>
                    </a:ext>
                  </a:extLst>
                </a:gridCol>
                <a:gridCol w="814705">
                  <a:extLst>
                    <a:ext uri="{9D8B030D-6E8A-4147-A177-3AD203B41FA5}">
                      <a16:colId xmlns:a16="http://schemas.microsoft.com/office/drawing/2014/main" val="683446744"/>
                    </a:ext>
                  </a:extLst>
                </a:gridCol>
                <a:gridCol w="871610">
                  <a:extLst>
                    <a:ext uri="{9D8B030D-6E8A-4147-A177-3AD203B41FA5}">
                      <a16:colId xmlns:a16="http://schemas.microsoft.com/office/drawing/2014/main" val="3618219396"/>
                    </a:ext>
                  </a:extLst>
                </a:gridCol>
                <a:gridCol w="871610">
                  <a:extLst>
                    <a:ext uri="{9D8B030D-6E8A-4147-A177-3AD203B41FA5}">
                      <a16:colId xmlns:a16="http://schemas.microsoft.com/office/drawing/2014/main" val="1897458737"/>
                    </a:ext>
                  </a:extLst>
                </a:gridCol>
                <a:gridCol w="814705">
                  <a:extLst>
                    <a:ext uri="{9D8B030D-6E8A-4147-A177-3AD203B41FA5}">
                      <a16:colId xmlns:a16="http://schemas.microsoft.com/office/drawing/2014/main" val="942578578"/>
                    </a:ext>
                  </a:extLst>
                </a:gridCol>
                <a:gridCol w="822960">
                  <a:extLst>
                    <a:ext uri="{9D8B030D-6E8A-4147-A177-3AD203B41FA5}">
                      <a16:colId xmlns:a16="http://schemas.microsoft.com/office/drawing/2014/main" val="1020433707"/>
                    </a:ext>
                  </a:extLst>
                </a:gridCol>
              </a:tblGrid>
              <a:tr h="536371">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extLst>
                  <a:ext uri="{0D108BD9-81ED-4DB2-BD59-A6C34878D82A}">
                    <a16:rowId xmlns:a16="http://schemas.microsoft.com/office/drawing/2014/main" val="168613906"/>
                  </a:ext>
                </a:extLst>
              </a:tr>
              <a:tr h="310754">
                <a:tc>
                  <a:txBody>
                    <a:bodyPr/>
                    <a:lstStyle/>
                    <a:p>
                      <a:r>
                        <a:rPr lang="tr-TR" b="1" dirty="0" smtClean="0"/>
                        <a:t>Toplam Kullanıcı</a:t>
                      </a:r>
                      <a:r>
                        <a:rPr lang="tr-TR" b="1" baseline="0" dirty="0" smtClean="0"/>
                        <a:t> Sayısı</a:t>
                      </a:r>
                      <a:endParaRPr lang="tr-TR" b="1" dirty="0"/>
                    </a:p>
                  </a:txBody>
                  <a:tcPr/>
                </a:tc>
                <a:tc>
                  <a:txBody>
                    <a:bodyPr/>
                    <a:lstStyle/>
                    <a:p>
                      <a:pPr algn="ctr"/>
                      <a:r>
                        <a:rPr lang="tr-TR" b="1" dirty="0" smtClean="0"/>
                        <a:t>10692</a:t>
                      </a:r>
                      <a:endParaRPr lang="tr-TR" b="1" dirty="0"/>
                    </a:p>
                  </a:txBody>
                  <a:tcPr/>
                </a:tc>
                <a:tc>
                  <a:txBody>
                    <a:bodyPr/>
                    <a:lstStyle/>
                    <a:p>
                      <a:pPr algn="ctr"/>
                      <a:r>
                        <a:rPr lang="tr-TR" b="1" dirty="0" smtClean="0"/>
                        <a:t>12985</a:t>
                      </a:r>
                      <a:endParaRPr lang="tr-TR" b="1" dirty="0"/>
                    </a:p>
                  </a:txBody>
                  <a:tcPr/>
                </a:tc>
                <a:tc>
                  <a:txBody>
                    <a:bodyPr/>
                    <a:lstStyle/>
                    <a:p>
                      <a:pPr algn="ctr"/>
                      <a:r>
                        <a:rPr lang="tr-TR" b="1" dirty="0" smtClean="0"/>
                        <a:t>15310</a:t>
                      </a:r>
                      <a:endParaRPr lang="tr-TR" b="1" dirty="0"/>
                    </a:p>
                  </a:txBody>
                  <a:tcPr/>
                </a:tc>
                <a:tc>
                  <a:txBody>
                    <a:bodyPr/>
                    <a:lstStyle/>
                    <a:p>
                      <a:pPr algn="ctr"/>
                      <a:r>
                        <a:rPr lang="tr-TR" b="1" dirty="0" smtClean="0"/>
                        <a:t>18786</a:t>
                      </a:r>
                      <a:endParaRPr lang="tr-TR" b="1" dirty="0"/>
                    </a:p>
                  </a:txBody>
                  <a:tcPr/>
                </a:tc>
                <a:tc>
                  <a:txBody>
                    <a:bodyPr/>
                    <a:lstStyle/>
                    <a:p>
                      <a:pPr algn="ctr"/>
                      <a:r>
                        <a:rPr lang="tr-TR" b="1" dirty="0" smtClean="0"/>
                        <a:t>23476</a:t>
                      </a:r>
                      <a:endParaRPr lang="tr-TR" b="1" dirty="0"/>
                    </a:p>
                  </a:txBody>
                  <a:tcPr/>
                </a:tc>
                <a:tc>
                  <a:txBody>
                    <a:bodyPr/>
                    <a:lstStyle/>
                    <a:p>
                      <a:pPr algn="ctr"/>
                      <a:r>
                        <a:rPr lang="tr-TR" b="1" dirty="0" smtClean="0"/>
                        <a:t>26581</a:t>
                      </a:r>
                      <a:endParaRPr lang="tr-TR" b="1" dirty="0"/>
                    </a:p>
                  </a:txBody>
                  <a:tcPr/>
                </a:tc>
                <a:extLst>
                  <a:ext uri="{0D108BD9-81ED-4DB2-BD59-A6C34878D82A}">
                    <a16:rowId xmlns:a16="http://schemas.microsoft.com/office/drawing/2014/main" val="168914669"/>
                  </a:ext>
                </a:extLst>
              </a:tr>
            </a:tbl>
          </a:graphicData>
        </a:graphic>
      </p:graphicFrame>
      <p:graphicFrame>
        <p:nvGraphicFramePr>
          <p:cNvPr id="6" name="Tablo 5"/>
          <p:cNvGraphicFramePr>
            <a:graphicFrameLocks noGrp="1"/>
          </p:cNvGraphicFramePr>
          <p:nvPr>
            <p:extLst>
              <p:ext uri="{D42A27DB-BD31-4B8C-83A1-F6EECF244321}">
                <p14:modId xmlns:p14="http://schemas.microsoft.com/office/powerpoint/2010/main" val="314900086"/>
              </p:ext>
            </p:extLst>
          </p:nvPr>
        </p:nvGraphicFramePr>
        <p:xfrm>
          <a:off x="4199928" y="5148504"/>
          <a:ext cx="7306580" cy="795098"/>
        </p:xfrm>
        <a:graphic>
          <a:graphicData uri="http://schemas.openxmlformats.org/drawingml/2006/table">
            <a:tbl>
              <a:tblPr firstRow="1" bandRow="1">
                <a:tableStyleId>{5C22544A-7EE6-4342-B048-85BDC9FD1C3A}</a:tableStyleId>
              </a:tblPr>
              <a:tblGrid>
                <a:gridCol w="2302161">
                  <a:extLst>
                    <a:ext uri="{9D8B030D-6E8A-4147-A177-3AD203B41FA5}">
                      <a16:colId xmlns:a16="http://schemas.microsoft.com/office/drawing/2014/main" val="2975512768"/>
                    </a:ext>
                  </a:extLst>
                </a:gridCol>
                <a:gridCol w="810398">
                  <a:extLst>
                    <a:ext uri="{9D8B030D-6E8A-4147-A177-3AD203B41FA5}">
                      <a16:colId xmlns:a16="http://schemas.microsoft.com/office/drawing/2014/main" val="3754504195"/>
                    </a:ext>
                  </a:extLst>
                </a:gridCol>
                <a:gridCol w="818754">
                  <a:extLst>
                    <a:ext uri="{9D8B030D-6E8A-4147-A177-3AD203B41FA5}">
                      <a16:colId xmlns:a16="http://schemas.microsoft.com/office/drawing/2014/main" val="683446744"/>
                    </a:ext>
                  </a:extLst>
                </a:gridCol>
                <a:gridCol w="878062">
                  <a:extLst>
                    <a:ext uri="{9D8B030D-6E8A-4147-A177-3AD203B41FA5}">
                      <a16:colId xmlns:a16="http://schemas.microsoft.com/office/drawing/2014/main" val="3618219396"/>
                    </a:ext>
                  </a:extLst>
                </a:gridCol>
                <a:gridCol w="856211">
                  <a:extLst>
                    <a:ext uri="{9D8B030D-6E8A-4147-A177-3AD203B41FA5}">
                      <a16:colId xmlns:a16="http://schemas.microsoft.com/office/drawing/2014/main" val="1897458737"/>
                    </a:ext>
                  </a:extLst>
                </a:gridCol>
                <a:gridCol w="822960">
                  <a:extLst>
                    <a:ext uri="{9D8B030D-6E8A-4147-A177-3AD203B41FA5}">
                      <a16:colId xmlns:a16="http://schemas.microsoft.com/office/drawing/2014/main" val="942578578"/>
                    </a:ext>
                  </a:extLst>
                </a:gridCol>
                <a:gridCol w="818034">
                  <a:extLst>
                    <a:ext uri="{9D8B030D-6E8A-4147-A177-3AD203B41FA5}">
                      <a16:colId xmlns:a16="http://schemas.microsoft.com/office/drawing/2014/main" val="493635655"/>
                    </a:ext>
                  </a:extLst>
                </a:gridCol>
              </a:tblGrid>
              <a:tr h="397549">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extLst>
                  <a:ext uri="{0D108BD9-81ED-4DB2-BD59-A6C34878D82A}">
                    <a16:rowId xmlns:a16="http://schemas.microsoft.com/office/drawing/2014/main" val="168613906"/>
                  </a:ext>
                </a:extLst>
              </a:tr>
              <a:tr h="397549">
                <a:tc>
                  <a:txBody>
                    <a:bodyPr/>
                    <a:lstStyle/>
                    <a:p>
                      <a:r>
                        <a:rPr lang="tr-TR" b="1" dirty="0" smtClean="0"/>
                        <a:t>Access</a:t>
                      </a:r>
                      <a:r>
                        <a:rPr lang="tr-TR" b="1" baseline="0" dirty="0" smtClean="0"/>
                        <a:t> Point  Sayısı</a:t>
                      </a:r>
                      <a:endParaRPr lang="tr-TR" b="1" dirty="0"/>
                    </a:p>
                  </a:txBody>
                  <a:tcPr/>
                </a:tc>
                <a:tc>
                  <a:txBody>
                    <a:bodyPr/>
                    <a:lstStyle/>
                    <a:p>
                      <a:pPr algn="ctr"/>
                      <a:r>
                        <a:rPr lang="tr-TR" b="1" dirty="0" smtClean="0"/>
                        <a:t>80</a:t>
                      </a:r>
                      <a:endParaRPr lang="tr-TR" b="1" dirty="0"/>
                    </a:p>
                  </a:txBody>
                  <a:tcPr/>
                </a:tc>
                <a:tc>
                  <a:txBody>
                    <a:bodyPr/>
                    <a:lstStyle/>
                    <a:p>
                      <a:pPr algn="ctr"/>
                      <a:r>
                        <a:rPr lang="tr-TR" b="1" dirty="0" smtClean="0"/>
                        <a:t>117</a:t>
                      </a:r>
                      <a:endParaRPr lang="tr-TR" b="1" dirty="0"/>
                    </a:p>
                  </a:txBody>
                  <a:tcPr/>
                </a:tc>
                <a:tc>
                  <a:txBody>
                    <a:bodyPr/>
                    <a:lstStyle/>
                    <a:p>
                      <a:pPr algn="ctr"/>
                      <a:r>
                        <a:rPr lang="tr-TR" b="1" dirty="0" smtClean="0"/>
                        <a:t>126</a:t>
                      </a:r>
                      <a:endParaRPr lang="tr-TR" b="1" dirty="0"/>
                    </a:p>
                  </a:txBody>
                  <a:tcPr/>
                </a:tc>
                <a:tc>
                  <a:txBody>
                    <a:bodyPr/>
                    <a:lstStyle/>
                    <a:p>
                      <a:pPr algn="ctr"/>
                      <a:r>
                        <a:rPr lang="tr-TR" b="1" dirty="0" smtClean="0"/>
                        <a:t>134</a:t>
                      </a:r>
                      <a:endParaRPr lang="tr-TR" b="1" dirty="0"/>
                    </a:p>
                  </a:txBody>
                  <a:tcPr/>
                </a:tc>
                <a:tc>
                  <a:txBody>
                    <a:bodyPr/>
                    <a:lstStyle/>
                    <a:p>
                      <a:pPr algn="ctr"/>
                      <a:r>
                        <a:rPr lang="tr-TR" b="1" dirty="0" smtClean="0"/>
                        <a:t>179</a:t>
                      </a:r>
                    </a:p>
                  </a:txBody>
                  <a:tcPr/>
                </a:tc>
                <a:tc>
                  <a:txBody>
                    <a:bodyPr/>
                    <a:lstStyle/>
                    <a:p>
                      <a:pPr algn="ctr"/>
                      <a:r>
                        <a:rPr lang="tr-TR" b="1" dirty="0" smtClean="0"/>
                        <a:t>179</a:t>
                      </a:r>
                    </a:p>
                  </a:txBody>
                  <a:tcPr/>
                </a:tc>
                <a:extLst>
                  <a:ext uri="{0D108BD9-81ED-4DB2-BD59-A6C34878D82A}">
                    <a16:rowId xmlns:a16="http://schemas.microsoft.com/office/drawing/2014/main" val="168914669"/>
                  </a:ext>
                </a:extLst>
              </a:tr>
            </a:tbl>
          </a:graphicData>
        </a:graphic>
      </p:graphicFrame>
      <p:pic>
        <p:nvPicPr>
          <p:cNvPr id="7" name="Resim 6" descr="Cute Girl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28891" y="1581442"/>
            <a:ext cx="719130" cy="780432"/>
          </a:xfrm>
          <a:prstGeom prst="rect">
            <a:avLst/>
          </a:prstGeom>
        </p:spPr>
      </p:pic>
      <p:pic>
        <p:nvPicPr>
          <p:cNvPr id="8" name="Resim 7" descr="Magunkról | Biológia és Környezettan Szakmódszertani Csoport"/>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694538" y="1589140"/>
            <a:ext cx="740353" cy="740353"/>
          </a:xfrm>
          <a:prstGeom prst="rect">
            <a:avLst/>
          </a:prstGeom>
        </p:spPr>
      </p:pic>
      <p:pic>
        <p:nvPicPr>
          <p:cNvPr id="16" name="Resim 15" descr="android - Navigation Drawer: set as always opened on ..."/>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57664" y="3774402"/>
            <a:ext cx="1342454" cy="1078365"/>
          </a:xfrm>
          <a:prstGeom prst="rect">
            <a:avLst/>
          </a:prstGeom>
        </p:spPr>
      </p:pic>
      <p:pic>
        <p:nvPicPr>
          <p:cNvPr id="19" name="Resim 18" descr="&lt;strong&gt;Computer&lt;/strong&gt; User &lt;strong&gt;Icon&lt;/strong&gt; · Free image on Pixabay"/>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56136" y="2588306"/>
            <a:ext cx="1043982" cy="1043982"/>
          </a:xfrm>
          <a:prstGeom prst="rect">
            <a:avLst/>
          </a:prstGeom>
        </p:spPr>
      </p:pic>
      <p:pic>
        <p:nvPicPr>
          <p:cNvPr id="20" name="Resim 19" descr="Desktop &lt;strong&gt;computer&lt;/strong&gt; &lt;strong&gt;icon&lt;/strong&gt; by ivprogrammer on DeviantArt"/>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535047" y="3674113"/>
            <a:ext cx="1201647" cy="1201647"/>
          </a:xfrm>
          <a:prstGeom prst="rect">
            <a:avLst/>
          </a:prstGeom>
        </p:spPr>
      </p:pic>
      <p:pic>
        <p:nvPicPr>
          <p:cNvPr id="22" name="Resim 21" descr="&lt;strong&gt;Server&lt;/strong&gt; PNG"/>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89991" y="3843483"/>
            <a:ext cx="862906" cy="862906"/>
          </a:xfrm>
          <a:prstGeom prst="rect">
            <a:avLst/>
          </a:prstGeom>
        </p:spPr>
      </p:pic>
      <p:pic>
        <p:nvPicPr>
          <p:cNvPr id="24" name="Resim 23" descr="WeB LoG'S JuUiER: ปัญหาการย้าย Controller และ เพิ่ม &lt;strong&gt;Access&lt;/strong&gt; ..."/>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123241" y="4992421"/>
            <a:ext cx="1037878" cy="1053683"/>
          </a:xfrm>
          <a:prstGeom prst="rect">
            <a:avLst/>
          </a:prstGeom>
        </p:spPr>
      </p:pic>
    </p:spTree>
    <p:extLst>
      <p:ext uri="{BB962C8B-B14F-4D97-AF65-F5344CB8AC3E}">
        <p14:creationId xmlns:p14="http://schemas.microsoft.com/office/powerpoint/2010/main" val="2620859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WEB SAYFASI İSTATİSTİKLERİ</a:t>
            </a:r>
            <a:endParaRPr lang="tr-TR" sz="2400" b="1" dirty="0"/>
          </a:p>
        </p:txBody>
      </p:sp>
      <p:graphicFrame>
        <p:nvGraphicFramePr>
          <p:cNvPr id="6" name="Tablo 5"/>
          <p:cNvGraphicFramePr>
            <a:graphicFrameLocks noGrp="1"/>
          </p:cNvGraphicFramePr>
          <p:nvPr>
            <p:extLst>
              <p:ext uri="{D42A27DB-BD31-4B8C-83A1-F6EECF244321}">
                <p14:modId xmlns:p14="http://schemas.microsoft.com/office/powerpoint/2010/main" val="408027625"/>
              </p:ext>
            </p:extLst>
          </p:nvPr>
        </p:nvGraphicFramePr>
        <p:xfrm>
          <a:off x="2086493" y="1468798"/>
          <a:ext cx="9355016" cy="4071951"/>
        </p:xfrm>
        <a:graphic>
          <a:graphicData uri="http://schemas.openxmlformats.org/drawingml/2006/table">
            <a:tbl>
              <a:tblPr firstRow="1" bandRow="1">
                <a:effectLst>
                  <a:outerShdw blurRad="330200" dist="50800" dir="5400000" algn="ctr" rotWithShape="0">
                    <a:srgbClr val="000000">
                      <a:alpha val="71000"/>
                    </a:srgbClr>
                  </a:outerShdw>
                </a:effectLst>
                <a:tableStyleId>{5C22544A-7EE6-4342-B048-85BDC9FD1C3A}</a:tableStyleId>
              </a:tblPr>
              <a:tblGrid>
                <a:gridCol w="3417177">
                  <a:extLst>
                    <a:ext uri="{9D8B030D-6E8A-4147-A177-3AD203B41FA5}">
                      <a16:colId xmlns:a16="http://schemas.microsoft.com/office/drawing/2014/main" val="2975512768"/>
                    </a:ext>
                  </a:extLst>
                </a:gridCol>
                <a:gridCol w="1128063">
                  <a:extLst>
                    <a:ext uri="{9D8B030D-6E8A-4147-A177-3AD203B41FA5}">
                      <a16:colId xmlns:a16="http://schemas.microsoft.com/office/drawing/2014/main" val="3754504195"/>
                    </a:ext>
                  </a:extLst>
                </a:gridCol>
                <a:gridCol w="1128063">
                  <a:extLst>
                    <a:ext uri="{9D8B030D-6E8A-4147-A177-3AD203B41FA5}">
                      <a16:colId xmlns:a16="http://schemas.microsoft.com/office/drawing/2014/main" val="683446744"/>
                    </a:ext>
                  </a:extLst>
                </a:gridCol>
                <a:gridCol w="1128063">
                  <a:extLst>
                    <a:ext uri="{9D8B030D-6E8A-4147-A177-3AD203B41FA5}">
                      <a16:colId xmlns:a16="http://schemas.microsoft.com/office/drawing/2014/main" val="3618219396"/>
                    </a:ext>
                  </a:extLst>
                </a:gridCol>
                <a:gridCol w="1128063">
                  <a:extLst>
                    <a:ext uri="{9D8B030D-6E8A-4147-A177-3AD203B41FA5}">
                      <a16:colId xmlns:a16="http://schemas.microsoft.com/office/drawing/2014/main" val="1897458737"/>
                    </a:ext>
                  </a:extLst>
                </a:gridCol>
                <a:gridCol w="1425587">
                  <a:extLst>
                    <a:ext uri="{9D8B030D-6E8A-4147-A177-3AD203B41FA5}">
                      <a16:colId xmlns:a16="http://schemas.microsoft.com/office/drawing/2014/main" val="2729670139"/>
                    </a:ext>
                  </a:extLst>
                </a:gridCol>
              </a:tblGrid>
              <a:tr h="426003">
                <a:tc>
                  <a:txBody>
                    <a:bodyPr/>
                    <a:lstStyle/>
                    <a:p>
                      <a:r>
                        <a:rPr lang="tr-TR" dirty="0" smtClean="0"/>
                        <a:t>www.siirt.edu.tr</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extLst>
                  <a:ext uri="{0D108BD9-81ED-4DB2-BD59-A6C34878D82A}">
                    <a16:rowId xmlns:a16="http://schemas.microsoft.com/office/drawing/2014/main" val="168613906"/>
                  </a:ext>
                </a:extLst>
              </a:tr>
              <a:tr h="426003">
                <a:tc>
                  <a:txBody>
                    <a:bodyPr/>
                    <a:lstStyle/>
                    <a:p>
                      <a:r>
                        <a:rPr lang="tr-TR" dirty="0" smtClean="0"/>
                        <a:t>Kullanıcılar</a:t>
                      </a:r>
                      <a:endParaRPr lang="tr-TR" dirty="0"/>
                    </a:p>
                  </a:txBody>
                  <a:tcPr/>
                </a:tc>
                <a:tc>
                  <a:txBody>
                    <a:bodyPr/>
                    <a:lstStyle/>
                    <a:p>
                      <a:pPr algn="r"/>
                      <a:r>
                        <a:rPr lang="tr-TR" dirty="0" smtClean="0"/>
                        <a:t>340.375</a:t>
                      </a:r>
                      <a:endParaRPr lang="tr-TR" dirty="0"/>
                    </a:p>
                  </a:txBody>
                  <a:tcPr/>
                </a:tc>
                <a:tc>
                  <a:txBody>
                    <a:bodyPr/>
                    <a:lstStyle/>
                    <a:p>
                      <a:pPr algn="r"/>
                      <a:r>
                        <a:rPr lang="tr-TR" dirty="0" smtClean="0"/>
                        <a:t>349.533</a:t>
                      </a:r>
                      <a:endParaRPr lang="tr-TR" dirty="0"/>
                    </a:p>
                  </a:txBody>
                  <a:tcPr/>
                </a:tc>
                <a:tc>
                  <a:txBody>
                    <a:bodyPr/>
                    <a:lstStyle/>
                    <a:p>
                      <a:pPr algn="r"/>
                      <a:r>
                        <a:rPr lang="tr-TR" dirty="0" smtClean="0"/>
                        <a:t>596.749</a:t>
                      </a:r>
                      <a:endParaRPr lang="tr-TR" dirty="0"/>
                    </a:p>
                  </a:txBody>
                  <a:tcPr/>
                </a:tc>
                <a:tc>
                  <a:txBody>
                    <a:bodyPr/>
                    <a:lstStyle/>
                    <a:p>
                      <a:pPr algn="r"/>
                      <a:r>
                        <a:rPr lang="tr-TR" dirty="0" smtClean="0"/>
                        <a:t>538.163</a:t>
                      </a:r>
                      <a:endParaRPr lang="tr-TR" dirty="0"/>
                    </a:p>
                  </a:txBody>
                  <a:tcPr/>
                </a:tc>
                <a:tc>
                  <a:txBody>
                    <a:bodyPr/>
                    <a:lstStyle/>
                    <a:p>
                      <a:pPr algn="r"/>
                      <a:r>
                        <a:rPr lang="tr-TR" dirty="0" smtClean="0"/>
                        <a:t>502.440</a:t>
                      </a:r>
                      <a:endParaRPr lang="tr-TR" dirty="0"/>
                    </a:p>
                  </a:txBody>
                  <a:tcPr/>
                </a:tc>
                <a:extLst>
                  <a:ext uri="{0D108BD9-81ED-4DB2-BD59-A6C34878D82A}">
                    <a16:rowId xmlns:a16="http://schemas.microsoft.com/office/drawing/2014/main" val="168914669"/>
                  </a:ext>
                </a:extLst>
              </a:tr>
              <a:tr h="426003">
                <a:tc>
                  <a:txBody>
                    <a:bodyPr/>
                    <a:lstStyle/>
                    <a:p>
                      <a:r>
                        <a:rPr lang="tr-TR" dirty="0" smtClean="0"/>
                        <a:t>Yeni Kullanıcılar</a:t>
                      </a:r>
                      <a:endParaRPr lang="tr-TR" dirty="0"/>
                    </a:p>
                  </a:txBody>
                  <a:tcPr/>
                </a:tc>
                <a:tc>
                  <a:txBody>
                    <a:bodyPr/>
                    <a:lstStyle/>
                    <a:p>
                      <a:pPr algn="r"/>
                      <a:r>
                        <a:rPr lang="tr-TR" dirty="0" smtClean="0"/>
                        <a:t>337.558</a:t>
                      </a:r>
                      <a:endParaRPr lang="tr-TR" dirty="0"/>
                    </a:p>
                  </a:txBody>
                  <a:tcPr/>
                </a:tc>
                <a:tc>
                  <a:txBody>
                    <a:bodyPr/>
                    <a:lstStyle/>
                    <a:p>
                      <a:pPr algn="r"/>
                      <a:r>
                        <a:rPr lang="tr-TR" dirty="0" smtClean="0"/>
                        <a:t>340.056</a:t>
                      </a:r>
                      <a:endParaRPr lang="tr-TR" dirty="0"/>
                    </a:p>
                  </a:txBody>
                  <a:tcPr/>
                </a:tc>
                <a:tc>
                  <a:txBody>
                    <a:bodyPr/>
                    <a:lstStyle/>
                    <a:p>
                      <a:pPr algn="r"/>
                      <a:r>
                        <a:rPr lang="tr-TR" dirty="0" smtClean="0"/>
                        <a:t>585.905</a:t>
                      </a:r>
                      <a:endParaRPr lang="tr-TR" dirty="0"/>
                    </a:p>
                  </a:txBody>
                  <a:tcPr/>
                </a:tc>
                <a:tc>
                  <a:txBody>
                    <a:bodyPr/>
                    <a:lstStyle/>
                    <a:p>
                      <a:pPr algn="r"/>
                      <a:r>
                        <a:rPr lang="tr-TR" dirty="0" smtClean="0"/>
                        <a:t>530.934</a:t>
                      </a:r>
                      <a:endParaRPr lang="tr-TR" dirty="0"/>
                    </a:p>
                  </a:txBody>
                  <a:tcPr/>
                </a:tc>
                <a:tc>
                  <a:txBody>
                    <a:bodyPr/>
                    <a:lstStyle/>
                    <a:p>
                      <a:pPr algn="r"/>
                      <a:r>
                        <a:rPr lang="tr-TR" dirty="0" smtClean="0"/>
                        <a:t>485.353</a:t>
                      </a:r>
                      <a:endParaRPr lang="tr-TR" dirty="0"/>
                    </a:p>
                  </a:txBody>
                  <a:tcPr/>
                </a:tc>
                <a:extLst>
                  <a:ext uri="{0D108BD9-81ED-4DB2-BD59-A6C34878D82A}">
                    <a16:rowId xmlns:a16="http://schemas.microsoft.com/office/drawing/2014/main" val="3303067895"/>
                  </a:ext>
                </a:extLst>
              </a:tr>
              <a:tr h="465657">
                <a:tc>
                  <a:txBody>
                    <a:bodyPr/>
                    <a:lstStyle/>
                    <a:p>
                      <a:r>
                        <a:rPr lang="tr-TR" dirty="0" smtClean="0"/>
                        <a:t>Oturum Sayısı</a:t>
                      </a:r>
                      <a:endParaRPr lang="tr-TR" dirty="0"/>
                    </a:p>
                  </a:txBody>
                  <a:tcPr/>
                </a:tc>
                <a:tc>
                  <a:txBody>
                    <a:bodyPr/>
                    <a:lstStyle/>
                    <a:p>
                      <a:pPr algn="r"/>
                      <a:r>
                        <a:rPr lang="tr-TR" dirty="0" smtClean="0"/>
                        <a:t>869.817</a:t>
                      </a:r>
                      <a:endParaRPr lang="tr-TR" dirty="0"/>
                    </a:p>
                  </a:txBody>
                  <a:tcPr/>
                </a:tc>
                <a:tc>
                  <a:txBody>
                    <a:bodyPr/>
                    <a:lstStyle/>
                    <a:p>
                      <a:pPr algn="r"/>
                      <a:r>
                        <a:rPr lang="tr-TR" dirty="0" smtClean="0"/>
                        <a:t>1.292.572</a:t>
                      </a:r>
                      <a:endParaRPr lang="tr-TR" dirty="0"/>
                    </a:p>
                  </a:txBody>
                  <a:tcPr/>
                </a:tc>
                <a:tc>
                  <a:txBody>
                    <a:bodyPr/>
                    <a:lstStyle/>
                    <a:p>
                      <a:pPr algn="r"/>
                      <a:r>
                        <a:rPr lang="tr-TR" dirty="0" smtClean="0"/>
                        <a:t>1.691.419</a:t>
                      </a:r>
                      <a:endParaRPr lang="tr-TR" dirty="0"/>
                    </a:p>
                  </a:txBody>
                  <a:tcPr/>
                </a:tc>
                <a:tc>
                  <a:txBody>
                    <a:bodyPr/>
                    <a:lstStyle/>
                    <a:p>
                      <a:pPr algn="r"/>
                      <a:r>
                        <a:rPr lang="tr-TR" dirty="0" smtClean="0"/>
                        <a:t>1.829.515</a:t>
                      </a:r>
                      <a:endParaRPr lang="tr-TR"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tr-TR" sz="1800" kern="1200" dirty="0" smtClean="0">
                          <a:solidFill>
                            <a:schemeClr val="dk1"/>
                          </a:solidFill>
                          <a:effectLst/>
                          <a:latin typeface="+mn-lt"/>
                          <a:ea typeface="+mn-ea"/>
                          <a:cs typeface="+mn-cs"/>
                        </a:rPr>
                        <a:t>1.945.315</a:t>
                      </a:r>
                      <a:endParaRPr lang="tr-TR" dirty="0" smtClean="0"/>
                    </a:p>
                  </a:txBody>
                  <a:tcPr/>
                </a:tc>
                <a:extLst>
                  <a:ext uri="{0D108BD9-81ED-4DB2-BD59-A6C34878D82A}">
                    <a16:rowId xmlns:a16="http://schemas.microsoft.com/office/drawing/2014/main" val="1481299118"/>
                  </a:ext>
                </a:extLst>
              </a:tr>
              <a:tr h="465657">
                <a:tc>
                  <a:txBody>
                    <a:bodyPr/>
                    <a:lstStyle/>
                    <a:p>
                      <a:r>
                        <a:rPr lang="tr-TR" dirty="0" smtClean="0"/>
                        <a:t>Kullanıcı Başına Oturum</a:t>
                      </a:r>
                      <a:r>
                        <a:rPr lang="tr-TR" baseline="0" dirty="0" smtClean="0"/>
                        <a:t> Sayısı</a:t>
                      </a:r>
                      <a:endParaRPr lang="tr-TR" dirty="0"/>
                    </a:p>
                  </a:txBody>
                  <a:tcPr/>
                </a:tc>
                <a:tc>
                  <a:txBody>
                    <a:bodyPr/>
                    <a:lstStyle/>
                    <a:p>
                      <a:pPr algn="r"/>
                      <a:r>
                        <a:rPr lang="tr-TR" dirty="0" smtClean="0"/>
                        <a:t>2,56</a:t>
                      </a:r>
                      <a:endParaRPr lang="tr-TR" dirty="0"/>
                    </a:p>
                  </a:txBody>
                  <a:tcPr/>
                </a:tc>
                <a:tc>
                  <a:txBody>
                    <a:bodyPr/>
                    <a:lstStyle/>
                    <a:p>
                      <a:pPr algn="r"/>
                      <a:r>
                        <a:rPr lang="tr-TR" dirty="0" smtClean="0"/>
                        <a:t>3,70</a:t>
                      </a:r>
                      <a:endParaRPr lang="tr-TR" dirty="0"/>
                    </a:p>
                  </a:txBody>
                  <a:tcPr/>
                </a:tc>
                <a:tc>
                  <a:txBody>
                    <a:bodyPr/>
                    <a:lstStyle/>
                    <a:p>
                      <a:pPr algn="r"/>
                      <a:r>
                        <a:rPr lang="tr-TR" dirty="0" smtClean="0"/>
                        <a:t>2,83</a:t>
                      </a:r>
                      <a:endParaRPr lang="tr-TR" dirty="0"/>
                    </a:p>
                  </a:txBody>
                  <a:tcPr/>
                </a:tc>
                <a:tc>
                  <a:txBody>
                    <a:bodyPr/>
                    <a:lstStyle/>
                    <a:p>
                      <a:pPr algn="r"/>
                      <a:r>
                        <a:rPr lang="tr-TR" dirty="0" smtClean="0"/>
                        <a:t>3,40</a:t>
                      </a:r>
                      <a:endParaRPr lang="tr-TR" dirty="0"/>
                    </a:p>
                  </a:txBody>
                  <a:tcPr/>
                </a:tc>
                <a:tc>
                  <a:txBody>
                    <a:bodyPr/>
                    <a:lstStyle/>
                    <a:p>
                      <a:pPr algn="r"/>
                      <a:r>
                        <a:rPr lang="tr-TR" dirty="0" smtClean="0"/>
                        <a:t>3,87</a:t>
                      </a:r>
                      <a:endParaRPr lang="tr-TR" dirty="0"/>
                    </a:p>
                  </a:txBody>
                  <a:tcPr/>
                </a:tc>
                <a:extLst>
                  <a:ext uri="{0D108BD9-81ED-4DB2-BD59-A6C34878D82A}">
                    <a16:rowId xmlns:a16="http://schemas.microsoft.com/office/drawing/2014/main" val="3113686846"/>
                  </a:ext>
                </a:extLst>
              </a:tr>
              <a:tr h="465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Sayfa Görüntüleme Sayısı</a:t>
                      </a:r>
                    </a:p>
                  </a:txBody>
                  <a:tcPr/>
                </a:tc>
                <a:tc>
                  <a:txBody>
                    <a:bodyPr/>
                    <a:lstStyle/>
                    <a:p>
                      <a:pPr algn="r"/>
                      <a:r>
                        <a:rPr lang="tr-TR" dirty="0" smtClean="0"/>
                        <a:t>2.975.765</a:t>
                      </a:r>
                      <a:endParaRPr lang="tr-TR" dirty="0"/>
                    </a:p>
                  </a:txBody>
                  <a:tcPr/>
                </a:tc>
                <a:tc>
                  <a:txBody>
                    <a:bodyPr/>
                    <a:lstStyle/>
                    <a:p>
                      <a:pPr algn="r"/>
                      <a:r>
                        <a:rPr lang="tr-TR" dirty="0" smtClean="0"/>
                        <a:t>3.294.767</a:t>
                      </a:r>
                      <a:endParaRPr lang="tr-TR" dirty="0"/>
                    </a:p>
                  </a:txBody>
                  <a:tcPr/>
                </a:tc>
                <a:tc>
                  <a:txBody>
                    <a:bodyPr/>
                    <a:lstStyle/>
                    <a:p>
                      <a:pPr algn="r"/>
                      <a:r>
                        <a:rPr lang="tr-TR" dirty="0" smtClean="0"/>
                        <a:t>3.690.814</a:t>
                      </a:r>
                      <a:endParaRPr lang="tr-TR" dirty="0"/>
                    </a:p>
                  </a:txBody>
                  <a:tcPr/>
                </a:tc>
                <a:tc>
                  <a:txBody>
                    <a:bodyPr/>
                    <a:lstStyle/>
                    <a:p>
                      <a:pPr algn="r"/>
                      <a:r>
                        <a:rPr lang="tr-TR" dirty="0" smtClean="0"/>
                        <a:t>3.988.669</a:t>
                      </a:r>
                      <a:endParaRPr lang="tr-TR"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tr-TR" dirty="0" smtClean="0"/>
                        <a:t>4.654.581</a:t>
                      </a:r>
                    </a:p>
                  </a:txBody>
                  <a:tcPr/>
                </a:tc>
                <a:extLst>
                  <a:ext uri="{0D108BD9-81ED-4DB2-BD59-A6C34878D82A}">
                    <a16:rowId xmlns:a16="http://schemas.microsoft.com/office/drawing/2014/main" val="28848713"/>
                  </a:ext>
                </a:extLst>
              </a:tr>
              <a:tr h="465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Sayfa / Oturum</a:t>
                      </a:r>
                    </a:p>
                  </a:txBody>
                  <a:tcPr/>
                </a:tc>
                <a:tc>
                  <a:txBody>
                    <a:bodyPr/>
                    <a:lstStyle/>
                    <a:p>
                      <a:pPr algn="r"/>
                      <a:r>
                        <a:rPr lang="tr-TR" dirty="0" smtClean="0"/>
                        <a:t>3,42</a:t>
                      </a:r>
                      <a:endParaRPr lang="tr-TR" dirty="0"/>
                    </a:p>
                  </a:txBody>
                  <a:tcPr/>
                </a:tc>
                <a:tc>
                  <a:txBody>
                    <a:bodyPr/>
                    <a:lstStyle/>
                    <a:p>
                      <a:pPr algn="r"/>
                      <a:r>
                        <a:rPr lang="tr-TR" dirty="0" smtClean="0"/>
                        <a:t>2,55</a:t>
                      </a:r>
                      <a:endParaRPr lang="tr-TR" dirty="0"/>
                    </a:p>
                  </a:txBody>
                  <a:tcPr/>
                </a:tc>
                <a:tc>
                  <a:txBody>
                    <a:bodyPr/>
                    <a:lstStyle/>
                    <a:p>
                      <a:pPr algn="r"/>
                      <a:r>
                        <a:rPr lang="tr-TR" dirty="0" smtClean="0"/>
                        <a:t>2,18</a:t>
                      </a:r>
                      <a:endParaRPr lang="tr-TR" dirty="0"/>
                    </a:p>
                  </a:txBody>
                  <a:tcPr/>
                </a:tc>
                <a:tc>
                  <a:txBody>
                    <a:bodyPr/>
                    <a:lstStyle/>
                    <a:p>
                      <a:pPr algn="r"/>
                      <a:r>
                        <a:rPr lang="tr-TR" dirty="0" smtClean="0"/>
                        <a:t>2,18</a:t>
                      </a:r>
                      <a:endParaRPr lang="tr-TR"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tr-TR" dirty="0" smtClean="0"/>
                        <a:t>2,39</a:t>
                      </a:r>
                    </a:p>
                  </a:txBody>
                  <a:tcPr/>
                </a:tc>
                <a:extLst>
                  <a:ext uri="{0D108BD9-81ED-4DB2-BD59-A6C34878D82A}">
                    <a16:rowId xmlns:a16="http://schemas.microsoft.com/office/drawing/2014/main" val="1770624263"/>
                  </a:ext>
                </a:extLst>
              </a:tr>
              <a:tr h="465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Ortalama Oturum Süresi</a:t>
                      </a:r>
                    </a:p>
                  </a:txBody>
                  <a:tcPr/>
                </a:tc>
                <a:tc>
                  <a:txBody>
                    <a:bodyPr/>
                    <a:lstStyle/>
                    <a:p>
                      <a:pPr algn="r"/>
                      <a:r>
                        <a:rPr lang="tr-TR" dirty="0" smtClean="0"/>
                        <a:t>00:03:04</a:t>
                      </a:r>
                      <a:endParaRPr lang="tr-TR" dirty="0"/>
                    </a:p>
                  </a:txBody>
                  <a:tcPr/>
                </a:tc>
                <a:tc>
                  <a:txBody>
                    <a:bodyPr/>
                    <a:lstStyle/>
                    <a:p>
                      <a:pPr algn="r"/>
                      <a:r>
                        <a:rPr lang="tr-TR" dirty="0" smtClean="0"/>
                        <a:t>00:02:22</a:t>
                      </a:r>
                      <a:endParaRPr lang="tr-TR" dirty="0"/>
                    </a:p>
                  </a:txBody>
                  <a:tcPr/>
                </a:tc>
                <a:tc>
                  <a:txBody>
                    <a:bodyPr/>
                    <a:lstStyle/>
                    <a:p>
                      <a:pPr algn="r"/>
                      <a:r>
                        <a:rPr lang="tr-TR" dirty="0" smtClean="0"/>
                        <a:t>00:01:55</a:t>
                      </a:r>
                      <a:endParaRPr lang="tr-TR" dirty="0"/>
                    </a:p>
                  </a:txBody>
                  <a:tcPr/>
                </a:tc>
                <a:tc>
                  <a:txBody>
                    <a:bodyPr/>
                    <a:lstStyle/>
                    <a:p>
                      <a:pPr algn="r"/>
                      <a:r>
                        <a:rPr lang="tr-TR" dirty="0" smtClean="0"/>
                        <a:t>00:01:58</a:t>
                      </a:r>
                      <a:endParaRPr lang="tr-TR"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tr-TR" dirty="0" smtClean="0"/>
                        <a:t>00:02:05</a:t>
                      </a:r>
                    </a:p>
                  </a:txBody>
                  <a:tcPr/>
                </a:tc>
                <a:extLst>
                  <a:ext uri="{0D108BD9-81ED-4DB2-BD59-A6C34878D82A}">
                    <a16:rowId xmlns:a16="http://schemas.microsoft.com/office/drawing/2014/main" val="2735966445"/>
                  </a:ext>
                </a:extLst>
              </a:tr>
              <a:tr h="46565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dirty="0" smtClean="0"/>
                        <a:t>Hemen Çıkma Oranı</a:t>
                      </a:r>
                    </a:p>
                  </a:txBody>
                  <a:tcPr/>
                </a:tc>
                <a:tc>
                  <a:txBody>
                    <a:bodyPr/>
                    <a:lstStyle/>
                    <a:p>
                      <a:pPr algn="r"/>
                      <a:r>
                        <a:rPr lang="tr-TR" dirty="0" smtClean="0"/>
                        <a:t>%48,76</a:t>
                      </a:r>
                      <a:endParaRPr lang="tr-TR" dirty="0"/>
                    </a:p>
                  </a:txBody>
                  <a:tcPr/>
                </a:tc>
                <a:tc>
                  <a:txBody>
                    <a:bodyPr/>
                    <a:lstStyle/>
                    <a:p>
                      <a:pPr algn="r"/>
                      <a:r>
                        <a:rPr lang="tr-TR" dirty="0" smtClean="0"/>
                        <a:t>%52,11</a:t>
                      </a:r>
                      <a:endParaRPr lang="tr-TR" dirty="0"/>
                    </a:p>
                  </a:txBody>
                  <a:tcPr/>
                </a:tc>
                <a:tc>
                  <a:txBody>
                    <a:bodyPr/>
                    <a:lstStyle/>
                    <a:p>
                      <a:pPr algn="r"/>
                      <a:r>
                        <a:rPr lang="tr-TR" dirty="0" smtClean="0"/>
                        <a:t>%58,91</a:t>
                      </a:r>
                      <a:endParaRPr lang="tr-TR" dirty="0"/>
                    </a:p>
                  </a:txBody>
                  <a:tcPr/>
                </a:tc>
                <a:tc>
                  <a:txBody>
                    <a:bodyPr/>
                    <a:lstStyle/>
                    <a:p>
                      <a:pPr algn="r"/>
                      <a:r>
                        <a:rPr lang="tr-TR" dirty="0" smtClean="0"/>
                        <a:t>%56,21</a:t>
                      </a:r>
                      <a:endParaRPr lang="tr-TR" dirty="0"/>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tr-TR" dirty="0" smtClean="0"/>
                        <a:t>%54,66</a:t>
                      </a:r>
                    </a:p>
                  </a:txBody>
                  <a:tcPr/>
                </a:tc>
                <a:extLst>
                  <a:ext uri="{0D108BD9-81ED-4DB2-BD59-A6C34878D82A}">
                    <a16:rowId xmlns:a16="http://schemas.microsoft.com/office/drawing/2014/main" val="351758075"/>
                  </a:ext>
                </a:extLst>
              </a:tr>
            </a:tbl>
          </a:graphicData>
        </a:graphic>
      </p:graphicFrame>
    </p:spTree>
    <p:extLst>
      <p:ext uri="{BB962C8B-B14F-4D97-AF65-F5344CB8AC3E}">
        <p14:creationId xmlns:p14="http://schemas.microsoft.com/office/powerpoint/2010/main" val="2770788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EBYS (Elektronik Belge Yönetim Sistemi)</a:t>
            </a:r>
          </a:p>
        </p:txBody>
      </p:sp>
      <p:graphicFrame>
        <p:nvGraphicFramePr>
          <p:cNvPr id="19" name="Tablo 18"/>
          <p:cNvGraphicFramePr>
            <a:graphicFrameLocks noGrp="1"/>
          </p:cNvGraphicFramePr>
          <p:nvPr>
            <p:extLst>
              <p:ext uri="{D42A27DB-BD31-4B8C-83A1-F6EECF244321}">
                <p14:modId xmlns:p14="http://schemas.microsoft.com/office/powerpoint/2010/main" val="358371832"/>
              </p:ext>
            </p:extLst>
          </p:nvPr>
        </p:nvGraphicFramePr>
        <p:xfrm>
          <a:off x="594642" y="3092940"/>
          <a:ext cx="7450188" cy="1554480"/>
        </p:xfrm>
        <a:graphic>
          <a:graphicData uri="http://schemas.openxmlformats.org/drawingml/2006/table">
            <a:tbl>
              <a:tblPr firstRow="1" bandRow="1">
                <a:tableStyleId>{5C22544A-7EE6-4342-B048-85BDC9FD1C3A}</a:tableStyleId>
              </a:tblPr>
              <a:tblGrid>
                <a:gridCol w="2332228">
                  <a:extLst>
                    <a:ext uri="{9D8B030D-6E8A-4147-A177-3AD203B41FA5}">
                      <a16:colId xmlns:a16="http://schemas.microsoft.com/office/drawing/2014/main" val="2975512768"/>
                    </a:ext>
                  </a:extLst>
                </a:gridCol>
                <a:gridCol w="719455">
                  <a:extLst>
                    <a:ext uri="{9D8B030D-6E8A-4147-A177-3AD203B41FA5}">
                      <a16:colId xmlns:a16="http://schemas.microsoft.com/office/drawing/2014/main" val="3754504195"/>
                    </a:ext>
                  </a:extLst>
                </a:gridCol>
                <a:gridCol w="809942">
                  <a:extLst>
                    <a:ext uri="{9D8B030D-6E8A-4147-A177-3AD203B41FA5}">
                      <a16:colId xmlns:a16="http://schemas.microsoft.com/office/drawing/2014/main" val="683446744"/>
                    </a:ext>
                  </a:extLst>
                </a:gridCol>
                <a:gridCol w="904041">
                  <a:extLst>
                    <a:ext uri="{9D8B030D-6E8A-4147-A177-3AD203B41FA5}">
                      <a16:colId xmlns:a16="http://schemas.microsoft.com/office/drawing/2014/main" val="3618219396"/>
                    </a:ext>
                  </a:extLst>
                </a:gridCol>
                <a:gridCol w="809942">
                  <a:extLst>
                    <a:ext uri="{9D8B030D-6E8A-4147-A177-3AD203B41FA5}">
                      <a16:colId xmlns:a16="http://schemas.microsoft.com/office/drawing/2014/main" val="1897458737"/>
                    </a:ext>
                  </a:extLst>
                </a:gridCol>
                <a:gridCol w="809942">
                  <a:extLst>
                    <a:ext uri="{9D8B030D-6E8A-4147-A177-3AD203B41FA5}">
                      <a16:colId xmlns:a16="http://schemas.microsoft.com/office/drawing/2014/main" val="2966862841"/>
                    </a:ext>
                  </a:extLst>
                </a:gridCol>
                <a:gridCol w="1064638">
                  <a:extLst>
                    <a:ext uri="{9D8B030D-6E8A-4147-A177-3AD203B41FA5}">
                      <a16:colId xmlns:a16="http://schemas.microsoft.com/office/drawing/2014/main" val="942578578"/>
                    </a:ext>
                  </a:extLst>
                </a:gridCol>
              </a:tblGrid>
              <a:tr h="301545">
                <a:tc>
                  <a:txBody>
                    <a:bodyPr/>
                    <a:lstStyle/>
                    <a:p>
                      <a:r>
                        <a:rPr lang="tr-TR" sz="1600" dirty="0" smtClean="0"/>
                        <a:t>Çevresel Etkisi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extLst>
                  <a:ext uri="{0D108BD9-81ED-4DB2-BD59-A6C34878D82A}">
                    <a16:rowId xmlns:a16="http://schemas.microsoft.com/office/drawing/2014/main" val="168613906"/>
                  </a:ext>
                </a:extLst>
              </a:tr>
              <a:tr h="251288">
                <a:tc>
                  <a:txBody>
                    <a:bodyPr/>
                    <a:lstStyle/>
                    <a:p>
                      <a:r>
                        <a:rPr lang="tr-TR" sz="1400" dirty="0" smtClean="0"/>
                        <a:t>Kurtarılan Ağaç Sayısı (adet)</a:t>
                      </a:r>
                      <a:endParaRPr lang="tr-TR" sz="1400" dirty="0"/>
                    </a:p>
                  </a:txBody>
                  <a:tcPr>
                    <a:solidFill>
                      <a:schemeClr val="bg2">
                        <a:lumMod val="90000"/>
                      </a:schemeClr>
                    </a:solidFill>
                  </a:tcPr>
                </a:tc>
                <a:tc>
                  <a:txBody>
                    <a:bodyPr/>
                    <a:lstStyle/>
                    <a:p>
                      <a:pPr algn="ctr"/>
                      <a:r>
                        <a:rPr lang="tr-TR" sz="1400" b="1" dirty="0" smtClean="0"/>
                        <a:t>6,4</a:t>
                      </a:r>
                      <a:endParaRPr lang="tr-TR" sz="1400" b="1" dirty="0"/>
                    </a:p>
                  </a:txBody>
                  <a:tcPr>
                    <a:solidFill>
                      <a:schemeClr val="bg2">
                        <a:lumMod val="90000"/>
                      </a:schemeClr>
                    </a:solidFill>
                  </a:tcPr>
                </a:tc>
                <a:tc>
                  <a:txBody>
                    <a:bodyPr/>
                    <a:lstStyle/>
                    <a:p>
                      <a:pPr algn="ctr"/>
                      <a:r>
                        <a:rPr lang="tr-TR" sz="1400" b="1" dirty="0" smtClean="0"/>
                        <a:t>36,34</a:t>
                      </a:r>
                      <a:endParaRPr lang="tr-TR" sz="1400" b="1" dirty="0"/>
                    </a:p>
                  </a:txBody>
                  <a:tcPr>
                    <a:solidFill>
                      <a:schemeClr val="bg2">
                        <a:lumMod val="90000"/>
                      </a:schemeClr>
                    </a:solidFill>
                  </a:tcPr>
                </a:tc>
                <a:tc>
                  <a:txBody>
                    <a:bodyPr/>
                    <a:lstStyle/>
                    <a:p>
                      <a:pPr algn="ctr"/>
                      <a:r>
                        <a:rPr lang="tr-TR" sz="1400" b="1" dirty="0" smtClean="0"/>
                        <a:t>49,04</a:t>
                      </a:r>
                      <a:endParaRPr lang="tr-TR" sz="1400" b="1" dirty="0"/>
                    </a:p>
                  </a:txBody>
                  <a:tcPr>
                    <a:solidFill>
                      <a:schemeClr val="bg2">
                        <a:lumMod val="90000"/>
                      </a:schemeClr>
                    </a:solidFill>
                  </a:tcPr>
                </a:tc>
                <a:tc>
                  <a:txBody>
                    <a:bodyPr/>
                    <a:lstStyle/>
                    <a:p>
                      <a:pPr algn="ctr"/>
                      <a:r>
                        <a:rPr lang="tr-TR" sz="1400" b="1" dirty="0" smtClean="0"/>
                        <a:t>57,03</a:t>
                      </a:r>
                      <a:endParaRPr lang="tr-TR" sz="1400" b="1" dirty="0"/>
                    </a:p>
                  </a:txBody>
                  <a:tcPr>
                    <a:solidFill>
                      <a:schemeClr val="bg2">
                        <a:lumMod val="90000"/>
                      </a:schemeClr>
                    </a:solidFill>
                  </a:tcPr>
                </a:tc>
                <a:tc>
                  <a:txBody>
                    <a:bodyPr/>
                    <a:lstStyle/>
                    <a:p>
                      <a:pPr algn="ctr"/>
                      <a:r>
                        <a:rPr lang="tr-TR" sz="1400" b="1" dirty="0" smtClean="0"/>
                        <a:t>97,66</a:t>
                      </a:r>
                      <a:endParaRPr lang="tr-TR" sz="1400" b="1" dirty="0"/>
                    </a:p>
                  </a:txBody>
                  <a:tcPr>
                    <a:solidFill>
                      <a:schemeClr val="bg2">
                        <a:lumMod val="90000"/>
                      </a:schemeClr>
                    </a:solidFill>
                  </a:tcPr>
                </a:tc>
                <a:tc>
                  <a:txBody>
                    <a:bodyPr/>
                    <a:lstStyle/>
                    <a:p>
                      <a:pPr algn="ctr"/>
                      <a:r>
                        <a:rPr lang="tr-TR" sz="1400" b="1" dirty="0" smtClean="0"/>
                        <a:t>106,28</a:t>
                      </a:r>
                      <a:endParaRPr lang="tr-TR" sz="1400" b="1" dirty="0"/>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Üretilmeyen CO2 Miktarı (kg)</a:t>
                      </a:r>
                      <a:endParaRPr lang="tr-TR" sz="1400" dirty="0"/>
                    </a:p>
                  </a:txBody>
                  <a:tcPr>
                    <a:solidFill>
                      <a:schemeClr val="bg2">
                        <a:lumMod val="90000"/>
                      </a:schemeClr>
                    </a:solidFill>
                  </a:tcPr>
                </a:tc>
                <a:tc>
                  <a:txBody>
                    <a:bodyPr/>
                    <a:lstStyle/>
                    <a:p>
                      <a:pPr algn="ctr"/>
                      <a:r>
                        <a:rPr lang="tr-TR" sz="1400" b="1" dirty="0" smtClean="0"/>
                        <a:t>1.800</a:t>
                      </a:r>
                      <a:endParaRPr lang="tr-TR" sz="1400" b="1" dirty="0"/>
                    </a:p>
                  </a:txBody>
                  <a:tcPr>
                    <a:solidFill>
                      <a:schemeClr val="bg2">
                        <a:lumMod val="90000"/>
                      </a:schemeClr>
                    </a:solidFill>
                  </a:tcPr>
                </a:tc>
                <a:tc>
                  <a:txBody>
                    <a:bodyPr/>
                    <a:lstStyle/>
                    <a:p>
                      <a:pPr algn="ctr"/>
                      <a:r>
                        <a:rPr lang="tr-TR" sz="1400" b="1" dirty="0" smtClean="0"/>
                        <a:t>10.260</a:t>
                      </a:r>
                      <a:endParaRPr lang="tr-TR" sz="1400" b="1" dirty="0"/>
                    </a:p>
                  </a:txBody>
                  <a:tcPr>
                    <a:solidFill>
                      <a:schemeClr val="bg2">
                        <a:lumMod val="90000"/>
                      </a:schemeClr>
                    </a:solidFill>
                  </a:tcPr>
                </a:tc>
                <a:tc>
                  <a:txBody>
                    <a:bodyPr/>
                    <a:lstStyle/>
                    <a:p>
                      <a:pPr algn="ctr"/>
                      <a:r>
                        <a:rPr lang="tr-TR" sz="1400" b="1" dirty="0" smtClean="0"/>
                        <a:t>13.840</a:t>
                      </a:r>
                      <a:endParaRPr lang="tr-TR" sz="1400" b="1" dirty="0"/>
                    </a:p>
                  </a:txBody>
                  <a:tcPr>
                    <a:solidFill>
                      <a:schemeClr val="bg2">
                        <a:lumMod val="90000"/>
                      </a:schemeClr>
                    </a:solidFill>
                  </a:tcPr>
                </a:tc>
                <a:tc>
                  <a:txBody>
                    <a:bodyPr/>
                    <a:lstStyle/>
                    <a:p>
                      <a:pPr algn="ctr"/>
                      <a:r>
                        <a:rPr lang="tr-TR" sz="1400" b="1" dirty="0" smtClean="0"/>
                        <a:t>16.090</a:t>
                      </a:r>
                      <a:endParaRPr lang="tr-TR" sz="1400" b="1" dirty="0"/>
                    </a:p>
                  </a:txBody>
                  <a:tcPr>
                    <a:solidFill>
                      <a:schemeClr val="bg2">
                        <a:lumMod val="90000"/>
                      </a:schemeClr>
                    </a:solidFill>
                  </a:tcPr>
                </a:tc>
                <a:tc>
                  <a:txBody>
                    <a:bodyPr/>
                    <a:lstStyle/>
                    <a:p>
                      <a:pPr algn="ctr"/>
                      <a:r>
                        <a:rPr lang="tr-TR" sz="1400" b="1" dirty="0" smtClean="0"/>
                        <a:t>27.560</a:t>
                      </a:r>
                      <a:endParaRPr lang="tr-TR" sz="1400" b="1" dirty="0"/>
                    </a:p>
                  </a:txBody>
                  <a:tcPr>
                    <a:solidFill>
                      <a:schemeClr val="bg2">
                        <a:lumMod val="90000"/>
                      </a:schemeClr>
                    </a:solidFill>
                  </a:tcPr>
                </a:tc>
                <a:tc>
                  <a:txBody>
                    <a:bodyPr/>
                    <a:lstStyle/>
                    <a:p>
                      <a:pPr algn="ctr"/>
                      <a:r>
                        <a:rPr lang="tr-TR" sz="1400" b="1" dirty="0" smtClean="0"/>
                        <a:t>29.993</a:t>
                      </a:r>
                      <a:endParaRPr lang="tr-TR" sz="1400" b="1" dirty="0"/>
                    </a:p>
                  </a:txBody>
                  <a:tcPr>
                    <a:solidFill>
                      <a:schemeClr val="bg2">
                        <a:lumMod val="90000"/>
                      </a:schemeClr>
                    </a:solidFill>
                  </a:tcPr>
                </a:tc>
                <a:extLst>
                  <a:ext uri="{0D108BD9-81ED-4DB2-BD59-A6C34878D82A}">
                    <a16:rowId xmlns:a16="http://schemas.microsoft.com/office/drawing/2014/main" val="2827339592"/>
                  </a:ext>
                </a:extLst>
              </a:tr>
              <a:tr h="251288">
                <a:tc>
                  <a:txBody>
                    <a:bodyPr/>
                    <a:lstStyle/>
                    <a:p>
                      <a:r>
                        <a:rPr lang="tr-TR" sz="1400" dirty="0" smtClean="0"/>
                        <a:t>Kurtarılan Su Miktarı (</a:t>
                      </a:r>
                      <a:r>
                        <a:rPr lang="tr-TR" sz="1400" dirty="0" err="1" smtClean="0"/>
                        <a:t>lt</a:t>
                      </a:r>
                      <a:r>
                        <a:rPr lang="tr-TR" sz="1400" dirty="0" smtClean="0"/>
                        <a:t>)</a:t>
                      </a:r>
                      <a:endParaRPr lang="tr-TR" sz="1400" dirty="0"/>
                    </a:p>
                  </a:txBody>
                  <a:tcPr>
                    <a:solidFill>
                      <a:schemeClr val="bg2">
                        <a:lumMod val="90000"/>
                      </a:schemeClr>
                    </a:solidFill>
                  </a:tcPr>
                </a:tc>
                <a:tc>
                  <a:txBody>
                    <a:bodyPr/>
                    <a:lstStyle/>
                    <a:p>
                      <a:pPr algn="ctr"/>
                      <a:r>
                        <a:rPr lang="tr-TR" sz="1400" b="1" dirty="0" smtClean="0"/>
                        <a:t>31.850</a:t>
                      </a:r>
                      <a:endParaRPr lang="tr-TR" sz="1400" b="1" dirty="0"/>
                    </a:p>
                  </a:txBody>
                  <a:tcPr>
                    <a:solidFill>
                      <a:schemeClr val="bg2">
                        <a:lumMod val="90000"/>
                      </a:schemeClr>
                    </a:solidFill>
                  </a:tcPr>
                </a:tc>
                <a:tc>
                  <a:txBody>
                    <a:bodyPr/>
                    <a:lstStyle/>
                    <a:p>
                      <a:pPr algn="ctr"/>
                      <a:r>
                        <a:rPr lang="tr-TR" sz="1400" b="1" dirty="0" smtClean="0"/>
                        <a:t>181.000</a:t>
                      </a:r>
                      <a:endParaRPr lang="tr-TR" sz="1400" b="1" dirty="0"/>
                    </a:p>
                  </a:txBody>
                  <a:tcPr>
                    <a:solidFill>
                      <a:schemeClr val="bg2">
                        <a:lumMod val="90000"/>
                      </a:schemeClr>
                    </a:solidFill>
                  </a:tcPr>
                </a:tc>
                <a:tc>
                  <a:txBody>
                    <a:bodyPr/>
                    <a:lstStyle/>
                    <a:p>
                      <a:pPr algn="ctr"/>
                      <a:r>
                        <a:rPr lang="tr-TR" sz="1400" b="1" dirty="0" smtClean="0"/>
                        <a:t>244.220</a:t>
                      </a:r>
                      <a:endParaRPr lang="tr-TR" sz="1400" b="1" dirty="0"/>
                    </a:p>
                  </a:txBody>
                  <a:tcPr>
                    <a:solidFill>
                      <a:schemeClr val="bg2">
                        <a:lumMod val="90000"/>
                      </a:schemeClr>
                    </a:solidFill>
                  </a:tcPr>
                </a:tc>
                <a:tc>
                  <a:txBody>
                    <a:bodyPr/>
                    <a:lstStyle/>
                    <a:p>
                      <a:pPr algn="ctr"/>
                      <a:r>
                        <a:rPr lang="tr-TR" sz="1400" b="1" dirty="0" smtClean="0"/>
                        <a:t>284.000</a:t>
                      </a:r>
                      <a:endParaRPr lang="tr-TR" sz="1400" b="1" dirty="0"/>
                    </a:p>
                  </a:txBody>
                  <a:tcPr>
                    <a:solidFill>
                      <a:schemeClr val="bg2">
                        <a:lumMod val="90000"/>
                      </a:schemeClr>
                    </a:solidFill>
                  </a:tcPr>
                </a:tc>
                <a:tc>
                  <a:txBody>
                    <a:bodyPr/>
                    <a:lstStyle/>
                    <a:p>
                      <a:pPr algn="ctr"/>
                      <a:r>
                        <a:rPr lang="tr-TR" sz="1400" b="1" dirty="0" smtClean="0"/>
                        <a:t>486.340</a:t>
                      </a:r>
                      <a:endParaRPr lang="tr-TR" sz="1400" b="1" dirty="0"/>
                    </a:p>
                  </a:txBody>
                  <a:tcPr>
                    <a:solidFill>
                      <a:schemeClr val="bg2">
                        <a:lumMod val="90000"/>
                      </a:schemeClr>
                    </a:solidFill>
                  </a:tcPr>
                </a:tc>
                <a:tc>
                  <a:txBody>
                    <a:bodyPr/>
                    <a:lstStyle/>
                    <a:p>
                      <a:pPr algn="ctr"/>
                      <a:r>
                        <a:rPr lang="tr-TR" sz="1400" b="1" dirty="0" smtClean="0"/>
                        <a:t>529.283</a:t>
                      </a:r>
                      <a:endParaRPr lang="tr-TR" sz="1400" b="1" dirty="0"/>
                    </a:p>
                  </a:txBody>
                  <a:tcPr>
                    <a:solidFill>
                      <a:schemeClr val="bg2">
                        <a:lumMod val="90000"/>
                      </a:schemeClr>
                    </a:solidFill>
                  </a:tcPr>
                </a:tc>
                <a:extLst>
                  <a:ext uri="{0D108BD9-81ED-4DB2-BD59-A6C34878D82A}">
                    <a16:rowId xmlns:a16="http://schemas.microsoft.com/office/drawing/2014/main" val="1169783282"/>
                  </a:ext>
                </a:extLst>
              </a:tr>
              <a:tr h="251288">
                <a:tc>
                  <a:txBody>
                    <a:bodyPr/>
                    <a:lstStyle/>
                    <a:p>
                      <a:r>
                        <a:rPr lang="tr-TR" sz="1400" dirty="0" smtClean="0"/>
                        <a:t>Engellenen Atık Miktarı (kg)</a:t>
                      </a:r>
                      <a:endParaRPr lang="tr-TR" sz="1400" dirty="0"/>
                    </a:p>
                  </a:txBody>
                  <a:tcPr>
                    <a:solidFill>
                      <a:schemeClr val="bg2">
                        <a:lumMod val="90000"/>
                      </a:schemeClr>
                    </a:solidFill>
                  </a:tcPr>
                </a:tc>
                <a:tc>
                  <a:txBody>
                    <a:bodyPr/>
                    <a:lstStyle/>
                    <a:p>
                      <a:pPr algn="ctr"/>
                      <a:r>
                        <a:rPr lang="tr-TR" sz="1400" b="1" dirty="0" smtClean="0"/>
                        <a:t>127,41</a:t>
                      </a:r>
                      <a:endParaRPr lang="tr-TR" sz="1400" b="1" dirty="0"/>
                    </a:p>
                  </a:txBody>
                  <a:tcPr>
                    <a:solidFill>
                      <a:schemeClr val="bg2">
                        <a:lumMod val="90000"/>
                      </a:schemeClr>
                    </a:solidFill>
                  </a:tcPr>
                </a:tc>
                <a:tc>
                  <a:txBody>
                    <a:bodyPr/>
                    <a:lstStyle/>
                    <a:p>
                      <a:pPr algn="ctr"/>
                      <a:r>
                        <a:rPr lang="tr-TR" sz="1400" b="1" dirty="0" smtClean="0"/>
                        <a:t>723,98</a:t>
                      </a:r>
                      <a:endParaRPr lang="tr-TR" sz="1400" b="1" dirty="0"/>
                    </a:p>
                  </a:txBody>
                  <a:tcPr>
                    <a:solidFill>
                      <a:schemeClr val="bg2">
                        <a:lumMod val="90000"/>
                      </a:schemeClr>
                    </a:solidFill>
                  </a:tcPr>
                </a:tc>
                <a:tc>
                  <a:txBody>
                    <a:bodyPr/>
                    <a:lstStyle/>
                    <a:p>
                      <a:pPr algn="ctr"/>
                      <a:r>
                        <a:rPr lang="tr-TR" sz="1400" b="1" dirty="0" smtClean="0"/>
                        <a:t>976,89</a:t>
                      </a:r>
                      <a:endParaRPr lang="tr-TR" sz="1400" b="1" dirty="0"/>
                    </a:p>
                  </a:txBody>
                  <a:tcPr>
                    <a:solidFill>
                      <a:schemeClr val="bg2">
                        <a:lumMod val="90000"/>
                      </a:schemeClr>
                    </a:solidFill>
                  </a:tcPr>
                </a:tc>
                <a:tc>
                  <a:txBody>
                    <a:bodyPr/>
                    <a:lstStyle/>
                    <a:p>
                      <a:pPr algn="ctr"/>
                      <a:r>
                        <a:rPr lang="tr-TR" sz="1400" b="1" dirty="0" smtClean="0"/>
                        <a:t>1.140</a:t>
                      </a:r>
                      <a:endParaRPr lang="tr-TR" sz="1400" b="1" dirty="0"/>
                    </a:p>
                  </a:txBody>
                  <a:tcPr>
                    <a:solidFill>
                      <a:schemeClr val="bg2">
                        <a:lumMod val="90000"/>
                      </a:schemeClr>
                    </a:solidFill>
                  </a:tcPr>
                </a:tc>
                <a:tc>
                  <a:txBody>
                    <a:bodyPr/>
                    <a:lstStyle/>
                    <a:p>
                      <a:pPr algn="ctr"/>
                      <a:r>
                        <a:rPr lang="tr-TR" sz="1400" b="1" dirty="0" smtClean="0"/>
                        <a:t>1.950</a:t>
                      </a:r>
                      <a:endParaRPr lang="tr-TR" sz="1400" b="1" dirty="0"/>
                    </a:p>
                  </a:txBody>
                  <a:tcPr>
                    <a:solidFill>
                      <a:schemeClr val="bg2">
                        <a:lumMod val="90000"/>
                      </a:schemeClr>
                    </a:solidFill>
                  </a:tcPr>
                </a:tc>
                <a:tc>
                  <a:txBody>
                    <a:bodyPr/>
                    <a:lstStyle/>
                    <a:p>
                      <a:pPr algn="ctr"/>
                      <a:r>
                        <a:rPr lang="tr-TR" sz="1400" b="1" dirty="0" smtClean="0"/>
                        <a:t>2.117</a:t>
                      </a:r>
                      <a:endParaRPr lang="tr-TR" sz="1400" b="1" dirty="0"/>
                    </a:p>
                  </a:txBody>
                  <a:tcPr>
                    <a:solidFill>
                      <a:schemeClr val="bg2">
                        <a:lumMod val="90000"/>
                      </a:schemeClr>
                    </a:solidFill>
                  </a:tcPr>
                </a:tc>
                <a:extLst>
                  <a:ext uri="{0D108BD9-81ED-4DB2-BD59-A6C34878D82A}">
                    <a16:rowId xmlns:a16="http://schemas.microsoft.com/office/drawing/2014/main" val="426789984"/>
                  </a:ext>
                </a:extLst>
              </a:tr>
            </a:tbl>
          </a:graphicData>
        </a:graphic>
      </p:graphicFrame>
      <p:graphicFrame>
        <p:nvGraphicFramePr>
          <p:cNvPr id="24" name="Tablo 23"/>
          <p:cNvGraphicFramePr>
            <a:graphicFrameLocks noGrp="1"/>
          </p:cNvGraphicFramePr>
          <p:nvPr>
            <p:extLst>
              <p:ext uri="{D42A27DB-BD31-4B8C-83A1-F6EECF244321}">
                <p14:modId xmlns:p14="http://schemas.microsoft.com/office/powerpoint/2010/main" val="1804324410"/>
              </p:ext>
            </p:extLst>
          </p:nvPr>
        </p:nvGraphicFramePr>
        <p:xfrm>
          <a:off x="581889" y="1128371"/>
          <a:ext cx="7435831" cy="944880"/>
        </p:xfrm>
        <a:graphic>
          <a:graphicData uri="http://schemas.openxmlformats.org/drawingml/2006/table">
            <a:tbl>
              <a:tblPr firstRow="1" bandRow="1">
                <a:tableStyleId>{5C22544A-7EE6-4342-B048-85BDC9FD1C3A}</a:tableStyleId>
              </a:tblPr>
              <a:tblGrid>
                <a:gridCol w="1815622">
                  <a:extLst>
                    <a:ext uri="{9D8B030D-6E8A-4147-A177-3AD203B41FA5}">
                      <a16:colId xmlns:a16="http://schemas.microsoft.com/office/drawing/2014/main" val="2975512768"/>
                    </a:ext>
                  </a:extLst>
                </a:gridCol>
                <a:gridCol w="950168">
                  <a:extLst>
                    <a:ext uri="{9D8B030D-6E8A-4147-A177-3AD203B41FA5}">
                      <a16:colId xmlns:a16="http://schemas.microsoft.com/office/drawing/2014/main" val="3754504195"/>
                    </a:ext>
                  </a:extLst>
                </a:gridCol>
                <a:gridCol w="966136">
                  <a:extLst>
                    <a:ext uri="{9D8B030D-6E8A-4147-A177-3AD203B41FA5}">
                      <a16:colId xmlns:a16="http://schemas.microsoft.com/office/drawing/2014/main" val="683446744"/>
                    </a:ext>
                  </a:extLst>
                </a:gridCol>
                <a:gridCol w="913688">
                  <a:extLst>
                    <a:ext uri="{9D8B030D-6E8A-4147-A177-3AD203B41FA5}">
                      <a16:colId xmlns:a16="http://schemas.microsoft.com/office/drawing/2014/main" val="3618219396"/>
                    </a:ext>
                  </a:extLst>
                </a:gridCol>
                <a:gridCol w="857109">
                  <a:extLst>
                    <a:ext uri="{9D8B030D-6E8A-4147-A177-3AD203B41FA5}">
                      <a16:colId xmlns:a16="http://schemas.microsoft.com/office/drawing/2014/main" val="1897458737"/>
                    </a:ext>
                  </a:extLst>
                </a:gridCol>
                <a:gridCol w="857109">
                  <a:extLst>
                    <a:ext uri="{9D8B030D-6E8A-4147-A177-3AD203B41FA5}">
                      <a16:colId xmlns:a16="http://schemas.microsoft.com/office/drawing/2014/main" val="54575180"/>
                    </a:ext>
                  </a:extLst>
                </a:gridCol>
                <a:gridCol w="1075999">
                  <a:extLst>
                    <a:ext uri="{9D8B030D-6E8A-4147-A177-3AD203B41FA5}">
                      <a16:colId xmlns:a16="http://schemas.microsoft.com/office/drawing/2014/main" val="942578578"/>
                    </a:ext>
                  </a:extLst>
                </a:gridCol>
              </a:tblGrid>
              <a:tr h="301545">
                <a:tc>
                  <a:txBody>
                    <a:bodyPr/>
                    <a:lstStyle/>
                    <a:p>
                      <a:r>
                        <a:rPr lang="tr-TR" sz="1600" dirty="0" smtClean="0"/>
                        <a:t>Evrak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extLst>
                  <a:ext uri="{0D108BD9-81ED-4DB2-BD59-A6C34878D82A}">
                    <a16:rowId xmlns:a16="http://schemas.microsoft.com/office/drawing/2014/main" val="168613906"/>
                  </a:ext>
                </a:extLst>
              </a:tr>
              <a:tr h="251288">
                <a:tc>
                  <a:txBody>
                    <a:bodyPr/>
                    <a:lstStyle/>
                    <a:p>
                      <a:r>
                        <a:rPr lang="tr-TR" sz="1400" dirty="0" smtClean="0"/>
                        <a:t>Evrak Sayısı</a:t>
                      </a:r>
                      <a:endParaRPr lang="tr-TR" sz="1400" dirty="0"/>
                    </a:p>
                  </a:txBody>
                  <a:tcPr>
                    <a:solidFill>
                      <a:schemeClr val="bg2">
                        <a:lumMod val="90000"/>
                      </a:schemeClr>
                    </a:solidFill>
                  </a:tcPr>
                </a:tc>
                <a:tc>
                  <a:txBody>
                    <a:bodyPr/>
                    <a:lstStyle/>
                    <a:p>
                      <a:pPr algn="ctr"/>
                      <a:r>
                        <a:rPr lang="tr-TR" sz="1400" b="1" dirty="0" smtClean="0"/>
                        <a:t>23.732</a:t>
                      </a:r>
                      <a:endParaRPr lang="tr-TR" sz="1400" b="1" dirty="0"/>
                    </a:p>
                  </a:txBody>
                  <a:tcPr>
                    <a:solidFill>
                      <a:schemeClr val="bg2">
                        <a:lumMod val="90000"/>
                      </a:schemeClr>
                    </a:solidFill>
                  </a:tcPr>
                </a:tc>
                <a:tc>
                  <a:txBody>
                    <a:bodyPr/>
                    <a:lstStyle/>
                    <a:p>
                      <a:pPr algn="ctr"/>
                      <a:r>
                        <a:rPr lang="tr-TR" sz="1400" b="1" dirty="0" smtClean="0"/>
                        <a:t>105.620</a:t>
                      </a:r>
                      <a:endParaRPr lang="tr-TR" sz="1400" b="1" dirty="0"/>
                    </a:p>
                  </a:txBody>
                  <a:tcPr>
                    <a:solidFill>
                      <a:schemeClr val="bg2">
                        <a:lumMod val="90000"/>
                      </a:schemeClr>
                    </a:solidFill>
                  </a:tcPr>
                </a:tc>
                <a:tc>
                  <a:txBody>
                    <a:bodyPr/>
                    <a:lstStyle/>
                    <a:p>
                      <a:pPr algn="ctr"/>
                      <a:r>
                        <a:rPr lang="tr-TR" sz="1400" b="1" dirty="0" smtClean="0"/>
                        <a:t>139.637</a:t>
                      </a:r>
                      <a:endParaRPr lang="tr-TR" sz="1400" b="1" dirty="0"/>
                    </a:p>
                  </a:txBody>
                  <a:tcPr>
                    <a:solidFill>
                      <a:schemeClr val="bg2">
                        <a:lumMod val="90000"/>
                      </a:schemeClr>
                    </a:solidFill>
                  </a:tcPr>
                </a:tc>
                <a:tc>
                  <a:txBody>
                    <a:bodyPr/>
                    <a:lstStyle/>
                    <a:p>
                      <a:pPr algn="ctr"/>
                      <a:r>
                        <a:rPr lang="tr-TR" sz="1400" b="1" dirty="0" smtClean="0"/>
                        <a:t>159.843</a:t>
                      </a:r>
                      <a:endParaRPr lang="tr-TR" sz="1400" b="1" dirty="0"/>
                    </a:p>
                  </a:txBody>
                  <a:tcPr>
                    <a:solidFill>
                      <a:schemeClr val="bg2">
                        <a:lumMod val="90000"/>
                      </a:schemeClr>
                    </a:solidFill>
                  </a:tcPr>
                </a:tc>
                <a:tc>
                  <a:txBody>
                    <a:bodyPr/>
                    <a:lstStyle/>
                    <a:p>
                      <a:pPr algn="ctr"/>
                      <a:r>
                        <a:rPr lang="tr-TR" sz="1400" b="1" dirty="0" smtClean="0"/>
                        <a:t>208.846</a:t>
                      </a:r>
                      <a:endParaRPr lang="tr-TR" sz="1400" b="1" dirty="0"/>
                    </a:p>
                  </a:txBody>
                  <a:tcPr>
                    <a:solidFill>
                      <a:schemeClr val="bg2">
                        <a:lumMod val="90000"/>
                      </a:schemeClr>
                    </a:solidFill>
                  </a:tcPr>
                </a:tc>
                <a:tc>
                  <a:txBody>
                    <a:bodyPr/>
                    <a:lstStyle/>
                    <a:p>
                      <a:pPr algn="ctr"/>
                      <a:r>
                        <a:rPr lang="tr-TR" sz="1400" b="1" dirty="0" smtClean="0"/>
                        <a:t>246.204</a:t>
                      </a:r>
                      <a:endParaRPr lang="tr-TR" sz="1400" b="1" dirty="0"/>
                    </a:p>
                  </a:txBody>
                  <a:tcPr>
                    <a:solidFill>
                      <a:schemeClr val="bg2">
                        <a:lumMod val="90000"/>
                      </a:schemeClr>
                    </a:solidFill>
                  </a:tcPr>
                </a:tc>
                <a:extLst>
                  <a:ext uri="{0D108BD9-81ED-4DB2-BD59-A6C34878D82A}">
                    <a16:rowId xmlns:a16="http://schemas.microsoft.com/office/drawing/2014/main" val="168914669"/>
                  </a:ext>
                </a:extLst>
              </a:tr>
              <a:tr h="251288">
                <a:tc>
                  <a:txBody>
                    <a:bodyPr/>
                    <a:lstStyle/>
                    <a:p>
                      <a:r>
                        <a:rPr lang="tr-TR" sz="1400" dirty="0" smtClean="0"/>
                        <a:t>Sayfa Sayısı</a:t>
                      </a:r>
                      <a:endParaRPr lang="tr-TR" sz="1400" dirty="0"/>
                    </a:p>
                  </a:txBody>
                  <a:tcPr>
                    <a:solidFill>
                      <a:schemeClr val="bg2">
                        <a:lumMod val="90000"/>
                      </a:schemeClr>
                    </a:solidFill>
                  </a:tcPr>
                </a:tc>
                <a:tc>
                  <a:txBody>
                    <a:bodyPr/>
                    <a:lstStyle/>
                    <a:p>
                      <a:pPr algn="ctr"/>
                      <a:r>
                        <a:rPr lang="tr-TR" sz="1400" b="1" dirty="0" smtClean="0"/>
                        <a:t>53.086</a:t>
                      </a:r>
                      <a:endParaRPr lang="tr-TR" sz="1400" b="1" dirty="0"/>
                    </a:p>
                  </a:txBody>
                  <a:tcPr>
                    <a:solidFill>
                      <a:schemeClr val="bg2">
                        <a:lumMod val="90000"/>
                      </a:schemeClr>
                    </a:solidFill>
                  </a:tcPr>
                </a:tc>
                <a:tc>
                  <a:txBody>
                    <a:bodyPr/>
                    <a:lstStyle/>
                    <a:p>
                      <a:pPr algn="ctr"/>
                      <a:r>
                        <a:rPr lang="tr-TR" sz="1400" b="1" dirty="0" smtClean="0"/>
                        <a:t>301.660</a:t>
                      </a:r>
                      <a:endParaRPr lang="tr-TR" sz="1400" b="1" dirty="0"/>
                    </a:p>
                  </a:txBody>
                  <a:tcPr>
                    <a:solidFill>
                      <a:schemeClr val="bg2">
                        <a:lumMod val="90000"/>
                      </a:schemeClr>
                    </a:solidFill>
                  </a:tcPr>
                </a:tc>
                <a:tc>
                  <a:txBody>
                    <a:bodyPr/>
                    <a:lstStyle/>
                    <a:p>
                      <a:pPr algn="ctr"/>
                      <a:r>
                        <a:rPr lang="tr-TR" sz="1400" b="1" dirty="0" smtClean="0"/>
                        <a:t>407.039</a:t>
                      </a:r>
                      <a:endParaRPr lang="tr-TR" sz="1400" b="1" dirty="0"/>
                    </a:p>
                  </a:txBody>
                  <a:tcPr>
                    <a:solidFill>
                      <a:schemeClr val="bg2">
                        <a:lumMod val="90000"/>
                      </a:schemeClr>
                    </a:solidFill>
                  </a:tcPr>
                </a:tc>
                <a:tc>
                  <a:txBody>
                    <a:bodyPr/>
                    <a:lstStyle/>
                    <a:p>
                      <a:pPr algn="ctr"/>
                      <a:r>
                        <a:rPr lang="tr-TR" sz="1400" b="1" dirty="0" smtClean="0"/>
                        <a:t>473.339</a:t>
                      </a:r>
                      <a:endParaRPr lang="tr-TR" sz="1400" b="1" dirty="0"/>
                    </a:p>
                  </a:txBody>
                  <a:tcPr>
                    <a:solidFill>
                      <a:schemeClr val="bg2">
                        <a:lumMod val="90000"/>
                      </a:schemeClr>
                    </a:solidFill>
                  </a:tcPr>
                </a:tc>
                <a:tc>
                  <a:txBody>
                    <a:bodyPr/>
                    <a:lstStyle/>
                    <a:p>
                      <a:pPr algn="ctr"/>
                      <a:r>
                        <a:rPr lang="tr-TR" sz="1400" b="1" dirty="0" smtClean="0"/>
                        <a:t>810.571</a:t>
                      </a:r>
                      <a:endParaRPr lang="tr-TR" sz="1400" b="1" dirty="0"/>
                    </a:p>
                  </a:txBody>
                  <a:tcPr>
                    <a:solidFill>
                      <a:schemeClr val="bg2">
                        <a:lumMod val="90000"/>
                      </a:schemeClr>
                    </a:solidFill>
                  </a:tcPr>
                </a:tc>
                <a:tc>
                  <a:txBody>
                    <a:bodyPr/>
                    <a:lstStyle/>
                    <a:p>
                      <a:pPr algn="ctr"/>
                      <a:r>
                        <a:rPr lang="tr-TR" sz="1400" b="1" dirty="0" smtClean="0"/>
                        <a:t>882.138</a:t>
                      </a:r>
                      <a:endParaRPr lang="tr-TR" sz="1400" b="1" dirty="0"/>
                    </a:p>
                  </a:txBody>
                  <a:tcPr>
                    <a:solidFill>
                      <a:schemeClr val="bg2">
                        <a:lumMod val="90000"/>
                      </a:schemeClr>
                    </a:solidFill>
                  </a:tcPr>
                </a:tc>
                <a:extLst>
                  <a:ext uri="{0D108BD9-81ED-4DB2-BD59-A6C34878D82A}">
                    <a16:rowId xmlns:a16="http://schemas.microsoft.com/office/drawing/2014/main" val="3068418419"/>
                  </a:ext>
                </a:extLst>
              </a:tr>
            </a:tbl>
          </a:graphicData>
        </a:graphic>
      </p:graphicFrame>
      <p:graphicFrame>
        <p:nvGraphicFramePr>
          <p:cNvPr id="25" name="Tablo 24"/>
          <p:cNvGraphicFramePr>
            <a:graphicFrameLocks noGrp="1"/>
          </p:cNvGraphicFramePr>
          <p:nvPr>
            <p:extLst>
              <p:ext uri="{D42A27DB-BD31-4B8C-83A1-F6EECF244321}">
                <p14:modId xmlns:p14="http://schemas.microsoft.com/office/powerpoint/2010/main" val="1391534792"/>
              </p:ext>
            </p:extLst>
          </p:nvPr>
        </p:nvGraphicFramePr>
        <p:xfrm>
          <a:off x="581889" y="2152219"/>
          <a:ext cx="7435832" cy="853440"/>
        </p:xfrm>
        <a:graphic>
          <a:graphicData uri="http://schemas.openxmlformats.org/drawingml/2006/table">
            <a:tbl>
              <a:tblPr firstRow="1" bandRow="1">
                <a:tableStyleId>{5C22544A-7EE6-4342-B048-85BDC9FD1C3A}</a:tableStyleId>
              </a:tblPr>
              <a:tblGrid>
                <a:gridCol w="2344191">
                  <a:extLst>
                    <a:ext uri="{9D8B030D-6E8A-4147-A177-3AD203B41FA5}">
                      <a16:colId xmlns:a16="http://schemas.microsoft.com/office/drawing/2014/main" val="2975512768"/>
                    </a:ext>
                  </a:extLst>
                </a:gridCol>
                <a:gridCol w="723207">
                  <a:extLst>
                    <a:ext uri="{9D8B030D-6E8A-4147-A177-3AD203B41FA5}">
                      <a16:colId xmlns:a16="http://schemas.microsoft.com/office/drawing/2014/main" val="3754504195"/>
                    </a:ext>
                  </a:extLst>
                </a:gridCol>
                <a:gridCol w="814648">
                  <a:extLst>
                    <a:ext uri="{9D8B030D-6E8A-4147-A177-3AD203B41FA5}">
                      <a16:colId xmlns:a16="http://schemas.microsoft.com/office/drawing/2014/main" val="683446744"/>
                    </a:ext>
                  </a:extLst>
                </a:gridCol>
                <a:gridCol w="889461">
                  <a:extLst>
                    <a:ext uri="{9D8B030D-6E8A-4147-A177-3AD203B41FA5}">
                      <a16:colId xmlns:a16="http://schemas.microsoft.com/office/drawing/2014/main" val="3618219396"/>
                    </a:ext>
                  </a:extLst>
                </a:gridCol>
                <a:gridCol w="814648">
                  <a:extLst>
                    <a:ext uri="{9D8B030D-6E8A-4147-A177-3AD203B41FA5}">
                      <a16:colId xmlns:a16="http://schemas.microsoft.com/office/drawing/2014/main" val="1897458737"/>
                    </a:ext>
                  </a:extLst>
                </a:gridCol>
                <a:gridCol w="789709">
                  <a:extLst>
                    <a:ext uri="{9D8B030D-6E8A-4147-A177-3AD203B41FA5}">
                      <a16:colId xmlns:a16="http://schemas.microsoft.com/office/drawing/2014/main" val="3904350445"/>
                    </a:ext>
                  </a:extLst>
                </a:gridCol>
                <a:gridCol w="1059968">
                  <a:extLst>
                    <a:ext uri="{9D8B030D-6E8A-4147-A177-3AD203B41FA5}">
                      <a16:colId xmlns:a16="http://schemas.microsoft.com/office/drawing/2014/main" val="942578578"/>
                    </a:ext>
                  </a:extLst>
                </a:gridCol>
              </a:tblGrid>
              <a:tr h="301545">
                <a:tc>
                  <a:txBody>
                    <a:bodyPr/>
                    <a:lstStyle/>
                    <a:p>
                      <a:r>
                        <a:rPr lang="tr-TR" sz="1600" dirty="0" smtClean="0"/>
                        <a:t>Finansal İstatistikleri</a:t>
                      </a:r>
                      <a:endParaRPr lang="tr-TR" sz="1600" dirty="0"/>
                    </a:p>
                  </a:txBody>
                  <a:tcPr/>
                </a:tc>
                <a:tc>
                  <a:txBody>
                    <a:bodyPr/>
                    <a:lstStyle/>
                    <a:p>
                      <a:pPr algn="ctr"/>
                      <a:r>
                        <a:rPr lang="tr-TR" sz="1600" dirty="0" smtClean="0"/>
                        <a:t>2014</a:t>
                      </a:r>
                      <a:endParaRPr lang="tr-TR" sz="1600" dirty="0"/>
                    </a:p>
                  </a:txBody>
                  <a:tcPr/>
                </a:tc>
                <a:tc>
                  <a:txBody>
                    <a:bodyPr/>
                    <a:lstStyle/>
                    <a:p>
                      <a:pPr algn="ctr"/>
                      <a:r>
                        <a:rPr lang="tr-TR" sz="1600" dirty="0" smtClean="0"/>
                        <a:t>2015</a:t>
                      </a:r>
                      <a:endParaRPr lang="tr-TR" sz="1600" dirty="0"/>
                    </a:p>
                  </a:txBody>
                  <a:tcPr/>
                </a:tc>
                <a:tc>
                  <a:txBody>
                    <a:bodyPr/>
                    <a:lstStyle/>
                    <a:p>
                      <a:pPr algn="ctr"/>
                      <a:r>
                        <a:rPr lang="tr-TR" sz="1600" dirty="0" smtClean="0"/>
                        <a:t>2016</a:t>
                      </a:r>
                      <a:endParaRPr lang="tr-TR" sz="1600" dirty="0"/>
                    </a:p>
                  </a:txBody>
                  <a:tcPr/>
                </a:tc>
                <a:tc>
                  <a:txBody>
                    <a:bodyPr/>
                    <a:lstStyle/>
                    <a:p>
                      <a:pPr algn="ctr"/>
                      <a:r>
                        <a:rPr lang="tr-TR" sz="1600" dirty="0" smtClean="0"/>
                        <a:t>2017</a:t>
                      </a:r>
                      <a:endParaRPr lang="tr-TR" sz="1600" dirty="0"/>
                    </a:p>
                  </a:txBody>
                  <a:tcPr/>
                </a:tc>
                <a:tc>
                  <a:txBody>
                    <a:bodyPr/>
                    <a:lstStyle/>
                    <a:p>
                      <a:pPr algn="ctr"/>
                      <a:r>
                        <a:rPr lang="tr-TR" sz="1600" dirty="0" smtClean="0"/>
                        <a:t>2018</a:t>
                      </a:r>
                      <a:endParaRPr lang="tr-TR" sz="1600" dirty="0"/>
                    </a:p>
                  </a:txBody>
                  <a:tcPr/>
                </a:tc>
                <a:tc>
                  <a:txBody>
                    <a:bodyPr/>
                    <a:lstStyle/>
                    <a:p>
                      <a:pPr algn="ctr"/>
                      <a:r>
                        <a:rPr lang="tr-TR" sz="1600" dirty="0" smtClean="0"/>
                        <a:t>2019</a:t>
                      </a:r>
                      <a:endParaRPr lang="tr-TR" sz="1600" dirty="0"/>
                    </a:p>
                  </a:txBody>
                  <a:tcPr/>
                </a:tc>
                <a:extLst>
                  <a:ext uri="{0D108BD9-81ED-4DB2-BD59-A6C34878D82A}">
                    <a16:rowId xmlns:a16="http://schemas.microsoft.com/office/drawing/2014/main" val="168613906"/>
                  </a:ext>
                </a:extLst>
              </a:tr>
              <a:tr h="251288">
                <a:tc>
                  <a:txBody>
                    <a:bodyPr/>
                    <a:lstStyle/>
                    <a:p>
                      <a:r>
                        <a:rPr lang="tr-TR" sz="1400" dirty="0" smtClean="0"/>
                        <a:t>Toner ve Kağıt Tasarrufu (TL)</a:t>
                      </a:r>
                      <a:endParaRPr lang="tr-TR" sz="1400" dirty="0"/>
                    </a:p>
                  </a:txBody>
                  <a:tcPr>
                    <a:solidFill>
                      <a:schemeClr val="bg2">
                        <a:lumMod val="90000"/>
                      </a:schemeClr>
                    </a:solidFill>
                  </a:tcPr>
                </a:tc>
                <a:tc>
                  <a:txBody>
                    <a:bodyPr/>
                    <a:lstStyle/>
                    <a:p>
                      <a:pPr algn="ctr"/>
                      <a:r>
                        <a:rPr lang="tr-TR" sz="1400" b="1" dirty="0" smtClean="0"/>
                        <a:t>4.247</a:t>
                      </a:r>
                      <a:endParaRPr lang="tr-TR" sz="1400" b="1" dirty="0"/>
                    </a:p>
                  </a:txBody>
                  <a:tcPr>
                    <a:solidFill>
                      <a:schemeClr val="bg2">
                        <a:lumMod val="90000"/>
                      </a:schemeClr>
                    </a:solidFill>
                  </a:tcPr>
                </a:tc>
                <a:tc>
                  <a:txBody>
                    <a:bodyPr/>
                    <a:lstStyle/>
                    <a:p>
                      <a:pPr algn="ctr"/>
                      <a:r>
                        <a:rPr lang="tr-TR" sz="1400" b="1" dirty="0" smtClean="0"/>
                        <a:t>24.133</a:t>
                      </a:r>
                      <a:endParaRPr lang="tr-TR" sz="1400" b="1" dirty="0"/>
                    </a:p>
                  </a:txBody>
                  <a:tcPr>
                    <a:solidFill>
                      <a:schemeClr val="bg2">
                        <a:lumMod val="90000"/>
                      </a:schemeClr>
                    </a:solidFill>
                  </a:tcPr>
                </a:tc>
                <a:tc>
                  <a:txBody>
                    <a:bodyPr/>
                    <a:lstStyle/>
                    <a:p>
                      <a:pPr algn="ctr"/>
                      <a:r>
                        <a:rPr lang="tr-TR" sz="1400" b="1" dirty="0" smtClean="0"/>
                        <a:t>32.563</a:t>
                      </a:r>
                      <a:endParaRPr lang="tr-TR" sz="1400" b="1" dirty="0"/>
                    </a:p>
                  </a:txBody>
                  <a:tcPr>
                    <a:solidFill>
                      <a:schemeClr val="bg2">
                        <a:lumMod val="90000"/>
                      </a:schemeClr>
                    </a:solidFill>
                  </a:tcPr>
                </a:tc>
                <a:tc>
                  <a:txBody>
                    <a:bodyPr/>
                    <a:lstStyle/>
                    <a:p>
                      <a:pPr algn="ctr"/>
                      <a:r>
                        <a:rPr lang="tr-TR" sz="1400" b="1" dirty="0" smtClean="0"/>
                        <a:t>37.867</a:t>
                      </a:r>
                      <a:endParaRPr lang="tr-TR" sz="1400" b="1" dirty="0"/>
                    </a:p>
                  </a:txBody>
                  <a:tcPr>
                    <a:solidFill>
                      <a:schemeClr val="bg2">
                        <a:lumMod val="9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tr-TR" sz="1400" b="1" dirty="0" smtClean="0"/>
                        <a:t>64.846</a:t>
                      </a:r>
                    </a:p>
                    <a:p>
                      <a:pPr algn="ctr"/>
                      <a:endParaRPr lang="tr-TR" sz="1400" b="1" dirty="0"/>
                    </a:p>
                  </a:txBody>
                  <a:tcPr>
                    <a:solidFill>
                      <a:schemeClr val="bg2">
                        <a:lumMod val="90000"/>
                      </a:schemeClr>
                    </a:solidFill>
                  </a:tcPr>
                </a:tc>
                <a:tc>
                  <a:txBody>
                    <a:bodyPr/>
                    <a:lstStyle/>
                    <a:p>
                      <a:pPr algn="ctr"/>
                      <a:r>
                        <a:rPr lang="tr-TR" sz="1600" b="1" dirty="0" smtClean="0"/>
                        <a:t>70.571</a:t>
                      </a:r>
                      <a:endParaRPr lang="tr-TR" sz="1600" b="1" dirty="0"/>
                    </a:p>
                  </a:txBody>
                  <a:tcPr>
                    <a:solidFill>
                      <a:schemeClr val="bg2">
                        <a:lumMod val="90000"/>
                      </a:schemeClr>
                    </a:solidFill>
                  </a:tcPr>
                </a:tc>
                <a:extLst>
                  <a:ext uri="{0D108BD9-81ED-4DB2-BD59-A6C34878D82A}">
                    <a16:rowId xmlns:a16="http://schemas.microsoft.com/office/drawing/2014/main" val="168914669"/>
                  </a:ext>
                </a:extLst>
              </a:tr>
            </a:tbl>
          </a:graphicData>
        </a:graphic>
      </p:graphicFrame>
      <p:pic>
        <p:nvPicPr>
          <p:cNvPr id="7" name="Resim 6"/>
          <p:cNvPicPr>
            <a:picLocks noChangeAspect="1"/>
          </p:cNvPicPr>
          <p:nvPr/>
        </p:nvPicPr>
        <p:blipFill>
          <a:blip r:embed="rId2"/>
          <a:stretch>
            <a:fillRect/>
          </a:stretch>
        </p:blipFill>
        <p:spPr>
          <a:xfrm>
            <a:off x="2366962" y="4675614"/>
            <a:ext cx="6648450" cy="1390650"/>
          </a:xfrm>
          <a:prstGeom prst="rect">
            <a:avLst/>
          </a:prstGeom>
        </p:spPr>
      </p:pic>
      <p:pic>
        <p:nvPicPr>
          <p:cNvPr id="8" name="Resim 7"/>
          <p:cNvPicPr>
            <a:picLocks noChangeAspect="1"/>
          </p:cNvPicPr>
          <p:nvPr/>
        </p:nvPicPr>
        <p:blipFill>
          <a:blip r:embed="rId3"/>
          <a:stretch>
            <a:fillRect/>
          </a:stretch>
        </p:blipFill>
        <p:spPr>
          <a:xfrm>
            <a:off x="9092983" y="4057701"/>
            <a:ext cx="2495550" cy="2000250"/>
          </a:xfrm>
          <a:prstGeom prst="rect">
            <a:avLst/>
          </a:prstGeom>
        </p:spPr>
      </p:pic>
      <p:pic>
        <p:nvPicPr>
          <p:cNvPr id="9" name="Resim 8"/>
          <p:cNvPicPr>
            <a:picLocks noChangeAspect="1"/>
          </p:cNvPicPr>
          <p:nvPr/>
        </p:nvPicPr>
        <p:blipFill>
          <a:blip r:embed="rId4"/>
          <a:stretch>
            <a:fillRect/>
          </a:stretch>
        </p:blipFill>
        <p:spPr>
          <a:xfrm>
            <a:off x="8448767" y="1043555"/>
            <a:ext cx="3213996" cy="3019209"/>
          </a:xfrm>
          <a:prstGeom prst="rect">
            <a:avLst/>
          </a:prstGeom>
        </p:spPr>
      </p:pic>
    </p:spTree>
    <p:extLst>
      <p:ext uri="{BB962C8B-B14F-4D97-AF65-F5344CB8AC3E}">
        <p14:creationId xmlns:p14="http://schemas.microsoft.com/office/powerpoint/2010/main" val="3414912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GÜVENLİK KAMERA SAYIMIZ</a:t>
            </a:r>
            <a:endParaRPr lang="tr-TR" sz="2400" b="1" dirty="0"/>
          </a:p>
        </p:txBody>
      </p:sp>
      <p:graphicFrame>
        <p:nvGraphicFramePr>
          <p:cNvPr id="4" name="Tablo 3"/>
          <p:cNvGraphicFramePr>
            <a:graphicFrameLocks noGrp="1"/>
          </p:cNvGraphicFramePr>
          <p:nvPr>
            <p:extLst>
              <p:ext uri="{D42A27DB-BD31-4B8C-83A1-F6EECF244321}">
                <p14:modId xmlns:p14="http://schemas.microsoft.com/office/powerpoint/2010/main" val="641747120"/>
              </p:ext>
            </p:extLst>
          </p:nvPr>
        </p:nvGraphicFramePr>
        <p:xfrm>
          <a:off x="1335467" y="2157174"/>
          <a:ext cx="10451979" cy="3864799"/>
        </p:xfrm>
        <a:graphic>
          <a:graphicData uri="http://schemas.openxmlformats.org/drawingml/2006/table">
            <a:tbl>
              <a:tblPr firstRow="1" bandRow="1">
                <a:effectLst>
                  <a:outerShdw blurRad="469900" dist="50800" dir="5400000" algn="ctr" rotWithShape="0">
                    <a:srgbClr val="000000">
                      <a:alpha val="73000"/>
                    </a:srgbClr>
                  </a:outerShdw>
                </a:effectLst>
                <a:tableStyleId>{5C22544A-7EE6-4342-B048-85BDC9FD1C3A}</a:tableStyleId>
              </a:tblPr>
              <a:tblGrid>
                <a:gridCol w="3290826">
                  <a:extLst>
                    <a:ext uri="{9D8B030D-6E8A-4147-A177-3AD203B41FA5}">
                      <a16:colId xmlns:a16="http://schemas.microsoft.com/office/drawing/2014/main" val="1349562903"/>
                    </a:ext>
                  </a:extLst>
                </a:gridCol>
                <a:gridCol w="973896">
                  <a:extLst>
                    <a:ext uri="{9D8B030D-6E8A-4147-A177-3AD203B41FA5}">
                      <a16:colId xmlns:a16="http://schemas.microsoft.com/office/drawing/2014/main" val="3942964903"/>
                    </a:ext>
                  </a:extLst>
                </a:gridCol>
                <a:gridCol w="942480">
                  <a:extLst>
                    <a:ext uri="{9D8B030D-6E8A-4147-A177-3AD203B41FA5}">
                      <a16:colId xmlns:a16="http://schemas.microsoft.com/office/drawing/2014/main" val="3134903821"/>
                    </a:ext>
                  </a:extLst>
                </a:gridCol>
                <a:gridCol w="832524">
                  <a:extLst>
                    <a:ext uri="{9D8B030D-6E8A-4147-A177-3AD203B41FA5}">
                      <a16:colId xmlns:a16="http://schemas.microsoft.com/office/drawing/2014/main" val="3696731396"/>
                    </a:ext>
                  </a:extLst>
                </a:gridCol>
                <a:gridCol w="1013167">
                  <a:extLst>
                    <a:ext uri="{9D8B030D-6E8A-4147-A177-3AD203B41FA5}">
                      <a16:colId xmlns:a16="http://schemas.microsoft.com/office/drawing/2014/main" val="2778777978"/>
                    </a:ext>
                  </a:extLst>
                </a:gridCol>
                <a:gridCol w="1091706">
                  <a:extLst>
                    <a:ext uri="{9D8B030D-6E8A-4147-A177-3AD203B41FA5}">
                      <a16:colId xmlns:a16="http://schemas.microsoft.com/office/drawing/2014/main" val="3163347283"/>
                    </a:ext>
                  </a:extLst>
                </a:gridCol>
                <a:gridCol w="1170247">
                  <a:extLst>
                    <a:ext uri="{9D8B030D-6E8A-4147-A177-3AD203B41FA5}">
                      <a16:colId xmlns:a16="http://schemas.microsoft.com/office/drawing/2014/main" val="3996835703"/>
                    </a:ext>
                  </a:extLst>
                </a:gridCol>
                <a:gridCol w="1137133">
                  <a:extLst>
                    <a:ext uri="{9D8B030D-6E8A-4147-A177-3AD203B41FA5}">
                      <a16:colId xmlns:a16="http://schemas.microsoft.com/office/drawing/2014/main" val="4233143195"/>
                    </a:ext>
                  </a:extLst>
                </a:gridCol>
              </a:tblGrid>
              <a:tr h="342563">
                <a:tc>
                  <a:txBody>
                    <a:bodyPr/>
                    <a:lstStyle/>
                    <a:p>
                      <a:pPr algn="ctr"/>
                      <a:endParaRPr lang="tr-TR" dirty="0"/>
                    </a:p>
                  </a:txBody>
                  <a:tcPr/>
                </a:tc>
                <a:tc gridSpan="2">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dirty="0" smtClean="0"/>
                        <a:t>ANALOG</a:t>
                      </a:r>
                      <a:r>
                        <a:rPr lang="tr-TR" baseline="0" dirty="0" smtClean="0"/>
                        <a:t> KAMERA</a:t>
                      </a:r>
                      <a:endParaRPr lang="tr-TR" dirty="0"/>
                    </a:p>
                  </a:txBody>
                  <a:tcPr/>
                </a:tc>
                <a:tc hMerge="1">
                  <a:txBody>
                    <a:bodyPr/>
                    <a:lstStyle/>
                    <a:p>
                      <a:pPr algn="ctr"/>
                      <a:endParaRPr lang="tr-TR" dirty="0"/>
                    </a:p>
                  </a:txBody>
                  <a:tcPr/>
                </a:tc>
                <a:tc gridSpan="4">
                  <a:txBody>
                    <a:bodyPr/>
                    <a:lstStyle/>
                    <a:p>
                      <a:pPr algn="ctr"/>
                      <a:r>
                        <a:rPr lang="tr-TR" dirty="0" smtClean="0"/>
                        <a:t>IP</a:t>
                      </a:r>
                      <a:r>
                        <a:rPr lang="tr-TR" baseline="0" dirty="0" smtClean="0"/>
                        <a:t> KAMERA</a:t>
                      </a:r>
                      <a:endParaRPr lang="tr-TR" dirty="0"/>
                    </a:p>
                  </a:txBody>
                  <a:tcPr/>
                </a:tc>
                <a:tc hMerge="1">
                  <a:txBody>
                    <a:bodyPr/>
                    <a:lstStyle/>
                    <a:p>
                      <a:endParaRPr lang="tr-TR" dirty="0"/>
                    </a:p>
                  </a:txBody>
                  <a:tcPr/>
                </a:tc>
                <a:tc hMerge="1">
                  <a:txBody>
                    <a:bodyPr/>
                    <a:lstStyle/>
                    <a:p>
                      <a:endParaRPr lang="tr-TR" dirty="0"/>
                    </a:p>
                  </a:txBody>
                  <a:tcPr/>
                </a:tc>
                <a:tc hMerge="1">
                  <a:txBody>
                    <a:bodyPr/>
                    <a:lstStyle/>
                    <a:p>
                      <a:pPr algn="ctr"/>
                      <a:endParaRPr lang="tr-TR" dirty="0"/>
                    </a:p>
                  </a:txBody>
                  <a:tcPr/>
                </a:tc>
                <a:tc>
                  <a:txBody>
                    <a:bodyPr/>
                    <a:lstStyle/>
                    <a:p>
                      <a:pPr algn="ctr"/>
                      <a:r>
                        <a:rPr lang="tr-TR" dirty="0" smtClean="0"/>
                        <a:t>TOPLAM</a:t>
                      </a:r>
                      <a:endParaRPr lang="tr-TR" dirty="0"/>
                    </a:p>
                  </a:txBody>
                  <a:tcPr/>
                </a:tc>
                <a:extLst>
                  <a:ext uri="{0D108BD9-81ED-4DB2-BD59-A6C34878D82A}">
                    <a16:rowId xmlns:a16="http://schemas.microsoft.com/office/drawing/2014/main" val="1399320953"/>
                  </a:ext>
                </a:extLst>
              </a:tr>
              <a:tr h="57295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400" dirty="0" smtClean="0"/>
                        <a:t>Kurulu Bulunan Yer</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Sabit</a:t>
                      </a:r>
                      <a:r>
                        <a:rPr lang="tr-TR" sz="1400" baseline="0" dirty="0" smtClean="0"/>
                        <a:t> İç Ortam</a:t>
                      </a:r>
                      <a:endParaRPr lang="tr-TR" sz="1400" dirty="0"/>
                    </a:p>
                  </a:txBody>
                  <a:tcPr/>
                </a:tc>
                <a:tc>
                  <a:txBody>
                    <a:bodyPr/>
                    <a:lstStyle/>
                    <a:p>
                      <a:pPr algn="ctr"/>
                      <a:r>
                        <a:rPr lang="tr-TR" sz="1400" dirty="0" smtClean="0"/>
                        <a:t>Sabit Dış Ortam</a:t>
                      </a:r>
                      <a:endParaRPr lang="tr-TR" sz="1400" dirty="0"/>
                    </a:p>
                  </a:txBody>
                  <a:tcPr/>
                </a:tc>
                <a:tc>
                  <a:txBody>
                    <a:bodyPr/>
                    <a:lstStyle/>
                    <a:p>
                      <a:pPr algn="ctr"/>
                      <a:r>
                        <a:rPr lang="tr-TR" sz="1400" dirty="0" smtClean="0"/>
                        <a:t>Hareketli</a:t>
                      </a:r>
                      <a:r>
                        <a:rPr lang="tr-TR" sz="1400" baseline="0" dirty="0" smtClean="0"/>
                        <a:t> İç Ortam</a:t>
                      </a:r>
                      <a:endParaRPr lang="tr-TR" sz="1400" dirty="0"/>
                    </a:p>
                  </a:txBody>
                  <a:tcPr/>
                </a:tc>
                <a:tc>
                  <a:txBody>
                    <a:bodyPr/>
                    <a:lstStyle/>
                    <a:p>
                      <a:pPr algn="ctr"/>
                      <a:r>
                        <a:rPr lang="tr-TR" sz="1400" dirty="0" smtClean="0"/>
                        <a:t>Hareketli Dış Ortam</a:t>
                      </a:r>
                      <a:endParaRPr lang="tr-TR" sz="1400" dirty="0"/>
                    </a:p>
                  </a:txBody>
                  <a:tcPr/>
                </a:tc>
                <a:tc>
                  <a:txBody>
                    <a:bodyPr/>
                    <a:lstStyle/>
                    <a:p>
                      <a:pPr algn="ctr"/>
                      <a:endParaRPr lang="tr-TR" b="1" dirty="0">
                        <a:solidFill>
                          <a:srgbClr val="FF0000"/>
                        </a:solidFill>
                      </a:endParaRPr>
                    </a:p>
                  </a:txBody>
                  <a:tcPr/>
                </a:tc>
                <a:extLst>
                  <a:ext uri="{0D108BD9-81ED-4DB2-BD59-A6C34878D82A}">
                    <a16:rowId xmlns:a16="http://schemas.microsoft.com/office/drawing/2014/main" val="1795226083"/>
                  </a:ext>
                </a:extLst>
              </a:tr>
              <a:tr h="331953">
                <a:tc>
                  <a:txBody>
                    <a:bodyPr/>
                    <a:lstStyle/>
                    <a:p>
                      <a:r>
                        <a:rPr lang="tr-TR" dirty="0" err="1" smtClean="0"/>
                        <a:t>Kezer</a:t>
                      </a:r>
                      <a:r>
                        <a:rPr lang="tr-TR" dirty="0" smtClean="0"/>
                        <a:t> Kampüsü</a:t>
                      </a:r>
                      <a:endParaRPr lang="tr-TR" dirty="0"/>
                    </a:p>
                  </a:txBody>
                  <a:tcPr/>
                </a:tc>
                <a:tc>
                  <a:txBody>
                    <a:bodyPr/>
                    <a:lstStyle/>
                    <a:p>
                      <a:pPr algn="ctr"/>
                      <a:r>
                        <a:rPr lang="tr-TR" dirty="0" smtClean="0"/>
                        <a:t>24</a:t>
                      </a:r>
                      <a:endParaRPr lang="tr-TR" dirty="0"/>
                    </a:p>
                  </a:txBody>
                  <a:tcPr/>
                </a:tc>
                <a:tc>
                  <a:txBody>
                    <a:bodyPr/>
                    <a:lstStyle/>
                    <a:p>
                      <a:pPr algn="ctr"/>
                      <a:r>
                        <a:rPr lang="tr-TR" dirty="0" smtClean="0"/>
                        <a:t>12</a:t>
                      </a:r>
                      <a:endParaRPr lang="tr-TR" dirty="0"/>
                    </a:p>
                  </a:txBody>
                  <a:tcPr/>
                </a:tc>
                <a:tc>
                  <a:txBody>
                    <a:bodyPr/>
                    <a:lstStyle/>
                    <a:p>
                      <a:pPr algn="ctr"/>
                      <a:r>
                        <a:rPr lang="tr-TR" dirty="0" smtClean="0"/>
                        <a:t>231</a:t>
                      </a:r>
                    </a:p>
                  </a:txBody>
                  <a:tcPr/>
                </a:tc>
                <a:tc>
                  <a:txBody>
                    <a:bodyPr/>
                    <a:lstStyle/>
                    <a:p>
                      <a:pPr algn="ctr"/>
                      <a:r>
                        <a:rPr lang="tr-TR" dirty="0" smtClean="0"/>
                        <a:t>132</a:t>
                      </a:r>
                      <a:endParaRPr lang="tr-TR" dirty="0"/>
                    </a:p>
                  </a:txBody>
                  <a:tcPr/>
                </a:tc>
                <a:tc>
                  <a:txBody>
                    <a:bodyPr/>
                    <a:lstStyle/>
                    <a:p>
                      <a:pPr algn="ctr"/>
                      <a:r>
                        <a:rPr lang="tr-TR" dirty="0" smtClean="0"/>
                        <a:t>37</a:t>
                      </a:r>
                      <a:endParaRPr lang="tr-TR" dirty="0"/>
                    </a:p>
                  </a:txBody>
                  <a:tcPr/>
                </a:tc>
                <a:tc>
                  <a:txBody>
                    <a:bodyPr/>
                    <a:lstStyle/>
                    <a:p>
                      <a:pPr algn="ctr"/>
                      <a:r>
                        <a:rPr lang="tr-TR" dirty="0" smtClean="0"/>
                        <a:t>18</a:t>
                      </a:r>
                    </a:p>
                  </a:txBody>
                  <a:tcPr/>
                </a:tc>
                <a:tc>
                  <a:txBody>
                    <a:bodyPr/>
                    <a:lstStyle/>
                    <a:p>
                      <a:pPr algn="ctr"/>
                      <a:r>
                        <a:rPr lang="tr-TR" b="1" dirty="0" smtClean="0">
                          <a:solidFill>
                            <a:srgbClr val="FF0000"/>
                          </a:solidFill>
                        </a:rPr>
                        <a:t>454</a:t>
                      </a:r>
                    </a:p>
                  </a:txBody>
                  <a:tcPr/>
                </a:tc>
                <a:extLst>
                  <a:ext uri="{0D108BD9-81ED-4DB2-BD59-A6C34878D82A}">
                    <a16:rowId xmlns:a16="http://schemas.microsoft.com/office/drawing/2014/main" val="1995006464"/>
                  </a:ext>
                </a:extLst>
              </a:tr>
              <a:tr h="331953">
                <a:tc>
                  <a:txBody>
                    <a:bodyPr/>
                    <a:lstStyle/>
                    <a:p>
                      <a:r>
                        <a:rPr lang="tr-TR" dirty="0" smtClean="0"/>
                        <a:t>Merkez Kampüs</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dirty="0" smtClean="0"/>
                        <a:t>37</a:t>
                      </a:r>
                    </a:p>
                  </a:txBody>
                  <a:tcPr/>
                </a:tc>
                <a:tc>
                  <a:txBody>
                    <a:bodyPr/>
                    <a:lstStyle/>
                    <a:p>
                      <a:pPr algn="ctr"/>
                      <a:r>
                        <a:rPr lang="tr-TR" dirty="0" smtClean="0"/>
                        <a:t>15</a:t>
                      </a:r>
                    </a:p>
                  </a:txBody>
                  <a:tcPr/>
                </a:tc>
                <a:tc>
                  <a:txBody>
                    <a:bodyPr/>
                    <a:lstStyle/>
                    <a:p>
                      <a:pPr algn="ctr"/>
                      <a:r>
                        <a:rPr lang="tr-TR" dirty="0" smtClean="0"/>
                        <a:t>1</a:t>
                      </a:r>
                      <a:endParaRPr lang="tr-TR" dirty="0"/>
                    </a:p>
                  </a:txBody>
                  <a:tcPr/>
                </a:tc>
                <a:tc>
                  <a:txBody>
                    <a:bodyPr/>
                    <a:lstStyle/>
                    <a:p>
                      <a:pPr algn="ctr"/>
                      <a:r>
                        <a:rPr lang="tr-TR" dirty="0" smtClean="0"/>
                        <a:t>2</a:t>
                      </a:r>
                      <a:endParaRPr lang="tr-TR" dirty="0"/>
                    </a:p>
                  </a:txBody>
                  <a:tcPr/>
                </a:tc>
                <a:tc>
                  <a:txBody>
                    <a:bodyPr/>
                    <a:lstStyle/>
                    <a:p>
                      <a:pPr algn="ctr"/>
                      <a:r>
                        <a:rPr lang="tr-TR" b="1" dirty="0" smtClean="0">
                          <a:solidFill>
                            <a:srgbClr val="FF0000"/>
                          </a:solidFill>
                        </a:rPr>
                        <a:t>56</a:t>
                      </a:r>
                      <a:endParaRPr lang="tr-TR" b="1" dirty="0">
                        <a:solidFill>
                          <a:srgbClr val="FF0000"/>
                        </a:solidFill>
                      </a:endParaRPr>
                    </a:p>
                  </a:txBody>
                  <a:tcPr/>
                </a:tc>
                <a:extLst>
                  <a:ext uri="{0D108BD9-81ED-4DB2-BD59-A6C34878D82A}">
                    <a16:rowId xmlns:a16="http://schemas.microsoft.com/office/drawing/2014/main" val="464120630"/>
                  </a:ext>
                </a:extLst>
              </a:tr>
              <a:tr h="33195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dirty="0" smtClean="0"/>
                        <a:t>Merkez Kampüs</a:t>
                      </a:r>
                      <a:r>
                        <a:rPr lang="tr-TR" baseline="0" dirty="0"/>
                        <a:t> </a:t>
                      </a:r>
                      <a:r>
                        <a:rPr lang="tr-TR" baseline="0" dirty="0" smtClean="0"/>
                        <a:t>(Hayvan </a:t>
                      </a:r>
                      <a:r>
                        <a:rPr lang="tr-TR" baseline="0" dirty="0" err="1" smtClean="0"/>
                        <a:t>Hast</a:t>
                      </a:r>
                      <a:r>
                        <a:rPr lang="tr-TR" baseline="0" dirty="0" smtClean="0"/>
                        <a:t>.)</a:t>
                      </a:r>
                      <a:endParaRPr lang="tr-TR" dirty="0" smtClean="0"/>
                    </a:p>
                  </a:txBody>
                  <a:tcPr/>
                </a:tc>
                <a:tc>
                  <a:txBody>
                    <a:bodyPr/>
                    <a:lstStyle/>
                    <a:p>
                      <a:pPr algn="ctr"/>
                      <a:endParaRPr lang="tr-TR" dirty="0"/>
                    </a:p>
                  </a:txBody>
                  <a:tcPr/>
                </a:tc>
                <a:tc>
                  <a:txBody>
                    <a:bodyPr/>
                    <a:lstStyle/>
                    <a:p>
                      <a:pPr algn="ctr"/>
                      <a:endParaRPr lang="tr-TR" dirty="0"/>
                    </a:p>
                  </a:txBody>
                  <a:tcPr/>
                </a:tc>
                <a:tc>
                  <a:txBody>
                    <a:bodyPr/>
                    <a:lstStyle/>
                    <a:p>
                      <a:pPr algn="ctr"/>
                      <a:r>
                        <a:rPr lang="tr-TR" dirty="0" smtClean="0"/>
                        <a:t>4</a:t>
                      </a:r>
                      <a:endParaRPr lang="tr-TR" dirty="0"/>
                    </a:p>
                  </a:txBody>
                  <a:tcPr/>
                </a:tc>
                <a:tc>
                  <a:txBody>
                    <a:bodyPr/>
                    <a:lstStyle/>
                    <a:p>
                      <a:pPr algn="ctr"/>
                      <a:endParaRPr lang="tr-TR" dirty="0" smtClean="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4</a:t>
                      </a:r>
                      <a:endParaRPr lang="tr-TR" b="1" dirty="0">
                        <a:solidFill>
                          <a:srgbClr val="FF0000"/>
                        </a:solidFill>
                      </a:endParaRPr>
                    </a:p>
                  </a:txBody>
                  <a:tcPr/>
                </a:tc>
                <a:extLst>
                  <a:ext uri="{0D108BD9-81ED-4DB2-BD59-A6C34878D82A}">
                    <a16:rowId xmlns:a16="http://schemas.microsoft.com/office/drawing/2014/main" val="2505973333"/>
                  </a:ext>
                </a:extLst>
              </a:tr>
              <a:tr h="331953">
                <a:tc>
                  <a:txBody>
                    <a:bodyPr/>
                    <a:lstStyle/>
                    <a:p>
                      <a:r>
                        <a:rPr lang="tr-TR" dirty="0" smtClean="0"/>
                        <a:t>Merkez Kampüs (Kreş)</a:t>
                      </a:r>
                      <a:endParaRPr lang="tr-TR" dirty="0"/>
                    </a:p>
                  </a:txBody>
                  <a:tcPr/>
                </a:tc>
                <a:tc>
                  <a:txBody>
                    <a:bodyPr/>
                    <a:lstStyle/>
                    <a:p>
                      <a:pPr algn="ctr"/>
                      <a:endParaRPr lang="tr-TR" dirty="0" smtClean="0"/>
                    </a:p>
                  </a:txBody>
                  <a:tcPr/>
                </a:tc>
                <a:tc>
                  <a:txBody>
                    <a:bodyPr/>
                    <a:lstStyle/>
                    <a:p>
                      <a:pPr algn="ctr"/>
                      <a:endParaRPr lang="tr-TR" dirty="0"/>
                    </a:p>
                  </a:txBody>
                  <a:tcPr/>
                </a:tc>
                <a:tc>
                  <a:txBody>
                    <a:bodyPr/>
                    <a:lstStyle/>
                    <a:p>
                      <a:pPr algn="ctr"/>
                      <a:r>
                        <a:rPr lang="tr-TR" dirty="0" smtClean="0"/>
                        <a:t>6</a:t>
                      </a:r>
                      <a:endParaRPr lang="tr-TR" dirty="0"/>
                    </a:p>
                  </a:txBody>
                  <a:tcPr/>
                </a:tc>
                <a:tc>
                  <a:txBody>
                    <a:bodyPr/>
                    <a:lstStyle/>
                    <a:p>
                      <a:pPr algn="ctr"/>
                      <a:r>
                        <a:rPr lang="tr-TR" dirty="0" smtClean="0"/>
                        <a:t>4</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10</a:t>
                      </a:r>
                      <a:endParaRPr lang="tr-TR" b="1" dirty="0">
                        <a:solidFill>
                          <a:srgbClr val="FF0000"/>
                        </a:solidFill>
                      </a:endParaRPr>
                    </a:p>
                  </a:txBody>
                  <a:tcPr/>
                </a:tc>
                <a:extLst>
                  <a:ext uri="{0D108BD9-81ED-4DB2-BD59-A6C34878D82A}">
                    <a16:rowId xmlns:a16="http://schemas.microsoft.com/office/drawing/2014/main" val="3558016100"/>
                  </a:ext>
                </a:extLst>
              </a:tr>
              <a:tr h="331953">
                <a:tc>
                  <a:txBody>
                    <a:bodyPr/>
                    <a:lstStyle/>
                    <a:p>
                      <a:r>
                        <a:rPr lang="tr-TR" dirty="0" smtClean="0">
                          <a:solidFill>
                            <a:schemeClr val="bg1">
                              <a:lumMod val="65000"/>
                            </a:schemeClr>
                          </a:solidFill>
                        </a:rPr>
                        <a:t>Sağlık MYO (İptal)</a:t>
                      </a:r>
                      <a:endParaRPr lang="tr-TR" dirty="0">
                        <a:solidFill>
                          <a:schemeClr val="bg1">
                            <a:lumMod val="65000"/>
                          </a:schemeClr>
                        </a:solidFill>
                      </a:endParaRPr>
                    </a:p>
                  </a:txBody>
                  <a:tcPr/>
                </a:tc>
                <a:tc>
                  <a:txBody>
                    <a:bodyPr/>
                    <a:lstStyle/>
                    <a:p>
                      <a:pPr algn="ctr"/>
                      <a:r>
                        <a:rPr lang="tr-TR" dirty="0" smtClean="0">
                          <a:solidFill>
                            <a:schemeClr val="bg1">
                              <a:lumMod val="65000"/>
                            </a:schemeClr>
                          </a:solidFill>
                        </a:rPr>
                        <a:t>10</a:t>
                      </a:r>
                      <a:endParaRPr lang="tr-TR" dirty="0">
                        <a:solidFill>
                          <a:schemeClr val="bg1">
                            <a:lumMod val="65000"/>
                          </a:schemeClr>
                        </a:solidFill>
                      </a:endParaRPr>
                    </a:p>
                  </a:txBody>
                  <a:tcPr/>
                </a:tc>
                <a:tc>
                  <a:txBody>
                    <a:bodyPr/>
                    <a:lstStyle/>
                    <a:p>
                      <a:pPr algn="ctr"/>
                      <a:r>
                        <a:rPr lang="tr-TR" dirty="0" smtClean="0">
                          <a:solidFill>
                            <a:schemeClr val="bg1">
                              <a:lumMod val="65000"/>
                            </a:schemeClr>
                          </a:solidFill>
                        </a:rPr>
                        <a:t>6</a:t>
                      </a:r>
                      <a:endParaRPr lang="tr-TR" dirty="0">
                        <a:solidFill>
                          <a:schemeClr val="bg1">
                            <a:lumMod val="65000"/>
                          </a:schemeClr>
                        </a:solidFill>
                      </a:endParaRPr>
                    </a:p>
                  </a:txBody>
                  <a:tcPr/>
                </a:tc>
                <a:tc>
                  <a:txBody>
                    <a:bodyPr/>
                    <a:lstStyle/>
                    <a:p>
                      <a:pPr algn="ctr"/>
                      <a:r>
                        <a:rPr lang="tr-TR" dirty="0" smtClean="0">
                          <a:solidFill>
                            <a:schemeClr val="bg1">
                              <a:lumMod val="65000"/>
                            </a:schemeClr>
                          </a:solidFill>
                        </a:rPr>
                        <a:t>1</a:t>
                      </a:r>
                      <a:endParaRPr lang="tr-TR" dirty="0">
                        <a:solidFill>
                          <a:schemeClr val="bg1">
                            <a:lumMod val="65000"/>
                          </a:schemeClr>
                        </a:solidFill>
                      </a:endParaRPr>
                    </a:p>
                  </a:txBody>
                  <a:tcPr/>
                </a:tc>
                <a:tc>
                  <a:txBody>
                    <a:bodyPr/>
                    <a:lstStyle/>
                    <a:p>
                      <a:pPr algn="ctr"/>
                      <a:r>
                        <a:rPr lang="tr-TR" dirty="0" smtClean="0">
                          <a:solidFill>
                            <a:schemeClr val="bg1">
                              <a:lumMod val="65000"/>
                            </a:schemeClr>
                          </a:solidFill>
                        </a:rPr>
                        <a:t>4</a:t>
                      </a:r>
                      <a:endParaRPr lang="tr-TR" dirty="0">
                        <a:solidFill>
                          <a:schemeClr val="bg1">
                            <a:lumMod val="65000"/>
                          </a:schemeClr>
                        </a:solidFill>
                      </a:endParaRPr>
                    </a:p>
                  </a:txBody>
                  <a:tcPr/>
                </a:tc>
                <a:tc>
                  <a:txBody>
                    <a:bodyPr/>
                    <a:lstStyle/>
                    <a:p>
                      <a:pPr algn="ctr"/>
                      <a:endParaRPr lang="tr-TR" dirty="0">
                        <a:solidFill>
                          <a:schemeClr val="bg1">
                            <a:lumMod val="65000"/>
                          </a:schemeClr>
                        </a:solidFill>
                      </a:endParaRPr>
                    </a:p>
                  </a:txBody>
                  <a:tcPr/>
                </a:tc>
                <a:tc>
                  <a:txBody>
                    <a:bodyPr/>
                    <a:lstStyle/>
                    <a:p>
                      <a:pPr algn="ctr"/>
                      <a:endParaRPr lang="tr-TR" dirty="0">
                        <a:solidFill>
                          <a:schemeClr val="bg1">
                            <a:lumMod val="65000"/>
                          </a:schemeClr>
                        </a:solidFill>
                      </a:endParaRPr>
                    </a:p>
                  </a:txBody>
                  <a:tcPr/>
                </a:tc>
                <a:tc>
                  <a:txBody>
                    <a:bodyPr/>
                    <a:lstStyle/>
                    <a:p>
                      <a:pPr algn="ctr"/>
                      <a:r>
                        <a:rPr lang="tr-TR" b="1" dirty="0" smtClean="0">
                          <a:solidFill>
                            <a:schemeClr val="bg1">
                              <a:lumMod val="65000"/>
                            </a:schemeClr>
                          </a:solidFill>
                        </a:rPr>
                        <a:t>21</a:t>
                      </a:r>
                      <a:endParaRPr lang="tr-TR" b="1" dirty="0">
                        <a:solidFill>
                          <a:schemeClr val="bg1">
                            <a:lumMod val="65000"/>
                          </a:schemeClr>
                        </a:solidFill>
                      </a:endParaRPr>
                    </a:p>
                  </a:txBody>
                  <a:tcPr/>
                </a:tc>
                <a:extLst>
                  <a:ext uri="{0D108BD9-81ED-4DB2-BD59-A6C34878D82A}">
                    <a16:rowId xmlns:a16="http://schemas.microsoft.com/office/drawing/2014/main" val="4164874132"/>
                  </a:ext>
                </a:extLst>
              </a:tr>
              <a:tr h="331953">
                <a:tc>
                  <a:txBody>
                    <a:bodyPr/>
                    <a:lstStyle/>
                    <a:p>
                      <a:r>
                        <a:rPr lang="tr-TR" dirty="0" smtClean="0"/>
                        <a:t>Kurtalan</a:t>
                      </a:r>
                      <a:r>
                        <a:rPr lang="tr-TR" baseline="0" dirty="0" smtClean="0"/>
                        <a:t> MYO</a:t>
                      </a:r>
                      <a:endParaRPr lang="tr-TR" dirty="0"/>
                    </a:p>
                  </a:txBody>
                  <a:tcPr/>
                </a:tc>
                <a:tc>
                  <a:txBody>
                    <a:bodyPr/>
                    <a:lstStyle/>
                    <a:p>
                      <a:pPr algn="ctr"/>
                      <a:r>
                        <a:rPr lang="tr-TR" dirty="0" smtClean="0">
                          <a:solidFill>
                            <a:schemeClr val="bg1">
                              <a:lumMod val="65000"/>
                            </a:schemeClr>
                          </a:solidFill>
                        </a:rPr>
                        <a:t>11</a:t>
                      </a:r>
                      <a:endParaRPr lang="tr-TR" dirty="0">
                        <a:solidFill>
                          <a:schemeClr val="bg1">
                            <a:lumMod val="65000"/>
                          </a:schemeClr>
                        </a:solidFill>
                      </a:endParaRPr>
                    </a:p>
                  </a:txBody>
                  <a:tcPr/>
                </a:tc>
                <a:tc>
                  <a:txBody>
                    <a:bodyPr/>
                    <a:lstStyle/>
                    <a:p>
                      <a:pPr algn="ctr"/>
                      <a:r>
                        <a:rPr lang="tr-TR" dirty="0" smtClean="0">
                          <a:solidFill>
                            <a:schemeClr val="bg1">
                              <a:lumMod val="65000"/>
                            </a:schemeClr>
                          </a:solidFill>
                        </a:rPr>
                        <a:t>8</a:t>
                      </a:r>
                      <a:endParaRPr lang="tr-TR" dirty="0">
                        <a:solidFill>
                          <a:schemeClr val="bg1">
                            <a:lumMod val="65000"/>
                          </a:schemeClr>
                        </a:solidFill>
                      </a:endParaRPr>
                    </a:p>
                  </a:txBody>
                  <a:tcPr/>
                </a:tc>
                <a:tc>
                  <a:txBody>
                    <a:bodyPr/>
                    <a:lstStyle/>
                    <a:p>
                      <a:pPr algn="ctr"/>
                      <a:r>
                        <a:rPr lang="tr-TR" dirty="0" smtClean="0"/>
                        <a:t>12</a:t>
                      </a:r>
                      <a:endParaRPr lang="tr-TR" dirty="0"/>
                    </a:p>
                  </a:txBody>
                  <a:tcPr/>
                </a:tc>
                <a:tc>
                  <a:txBody>
                    <a:bodyPr/>
                    <a:lstStyle/>
                    <a:p>
                      <a:pPr algn="ctr"/>
                      <a:r>
                        <a:rPr lang="tr-TR" dirty="0" smtClean="0"/>
                        <a:t>10</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22</a:t>
                      </a:r>
                      <a:endParaRPr lang="tr-TR" b="1" dirty="0">
                        <a:solidFill>
                          <a:srgbClr val="FF0000"/>
                        </a:solidFill>
                      </a:endParaRPr>
                    </a:p>
                  </a:txBody>
                  <a:tcPr/>
                </a:tc>
                <a:extLst>
                  <a:ext uri="{0D108BD9-81ED-4DB2-BD59-A6C34878D82A}">
                    <a16:rowId xmlns:a16="http://schemas.microsoft.com/office/drawing/2014/main" val="547044864"/>
                  </a:ext>
                </a:extLst>
              </a:tr>
              <a:tr h="331953">
                <a:tc>
                  <a:txBody>
                    <a:bodyPr/>
                    <a:lstStyle/>
                    <a:p>
                      <a:r>
                        <a:rPr lang="tr-TR" dirty="0" smtClean="0"/>
                        <a:t>Eruh MYO</a:t>
                      </a:r>
                      <a:endParaRPr lang="tr-TR" dirty="0"/>
                    </a:p>
                  </a:txBody>
                  <a:tcPr/>
                </a:tc>
                <a:tc>
                  <a:txBody>
                    <a:bodyPr/>
                    <a:lstStyle/>
                    <a:p>
                      <a:pPr algn="ctr"/>
                      <a:r>
                        <a:rPr lang="tr-TR" dirty="0" smtClean="0">
                          <a:solidFill>
                            <a:schemeClr val="bg1">
                              <a:lumMod val="65000"/>
                            </a:schemeClr>
                          </a:solidFill>
                        </a:rPr>
                        <a:t>8</a:t>
                      </a:r>
                      <a:endParaRPr lang="tr-TR" dirty="0">
                        <a:solidFill>
                          <a:schemeClr val="bg1">
                            <a:lumMod val="65000"/>
                          </a:schemeClr>
                        </a:solidFill>
                      </a:endParaRPr>
                    </a:p>
                  </a:txBody>
                  <a:tcPr/>
                </a:tc>
                <a:tc>
                  <a:txBody>
                    <a:bodyPr/>
                    <a:lstStyle/>
                    <a:p>
                      <a:pPr algn="ctr"/>
                      <a:r>
                        <a:rPr lang="tr-TR" dirty="0" smtClean="0">
                          <a:solidFill>
                            <a:schemeClr val="bg1">
                              <a:lumMod val="65000"/>
                            </a:schemeClr>
                          </a:solidFill>
                        </a:rPr>
                        <a:t>6</a:t>
                      </a:r>
                      <a:endParaRPr lang="tr-TR" dirty="0">
                        <a:solidFill>
                          <a:schemeClr val="bg1">
                            <a:lumMod val="65000"/>
                          </a:schemeClr>
                        </a:solidFill>
                      </a:endParaRPr>
                    </a:p>
                  </a:txBody>
                  <a:tcPr/>
                </a:tc>
                <a:tc>
                  <a:txBody>
                    <a:bodyPr/>
                    <a:lstStyle/>
                    <a:p>
                      <a:pPr algn="ctr"/>
                      <a:r>
                        <a:rPr lang="tr-TR" dirty="0" smtClean="0"/>
                        <a:t>11</a:t>
                      </a:r>
                      <a:endParaRPr lang="tr-TR" dirty="0"/>
                    </a:p>
                  </a:txBody>
                  <a:tcPr/>
                </a:tc>
                <a:tc>
                  <a:txBody>
                    <a:bodyPr/>
                    <a:lstStyle/>
                    <a:p>
                      <a:pPr algn="ctr"/>
                      <a:r>
                        <a:rPr lang="tr-TR" dirty="0" smtClean="0"/>
                        <a:t>14</a:t>
                      </a:r>
                      <a:endParaRPr lang="tr-TR" dirty="0"/>
                    </a:p>
                  </a:txBody>
                  <a:tcPr/>
                </a:tc>
                <a:tc>
                  <a:txBody>
                    <a:bodyPr/>
                    <a:lstStyle/>
                    <a:p>
                      <a:pPr algn="ctr"/>
                      <a:endParaRPr lang="tr-TR" dirty="0"/>
                    </a:p>
                  </a:txBody>
                  <a:tcPr/>
                </a:tc>
                <a:tc>
                  <a:txBody>
                    <a:bodyPr/>
                    <a:lstStyle/>
                    <a:p>
                      <a:pPr algn="ctr"/>
                      <a:endParaRPr lang="tr-TR" dirty="0"/>
                    </a:p>
                  </a:txBody>
                  <a:tcPr/>
                </a:tc>
                <a:tc>
                  <a:txBody>
                    <a:bodyPr/>
                    <a:lstStyle/>
                    <a:p>
                      <a:pPr algn="ctr"/>
                      <a:r>
                        <a:rPr lang="tr-TR" b="1" dirty="0" smtClean="0">
                          <a:solidFill>
                            <a:srgbClr val="FF0000"/>
                          </a:solidFill>
                        </a:rPr>
                        <a:t>25</a:t>
                      </a:r>
                      <a:endParaRPr lang="tr-TR" b="1" dirty="0">
                        <a:solidFill>
                          <a:srgbClr val="FF0000"/>
                        </a:solidFill>
                      </a:endParaRPr>
                    </a:p>
                  </a:txBody>
                  <a:tcPr/>
                </a:tc>
                <a:extLst>
                  <a:ext uri="{0D108BD9-81ED-4DB2-BD59-A6C34878D82A}">
                    <a16:rowId xmlns:a16="http://schemas.microsoft.com/office/drawing/2014/main" val="3037623369"/>
                  </a:ext>
                </a:extLst>
              </a:tr>
              <a:tr h="331953">
                <a:tc>
                  <a:txBody>
                    <a:bodyPr/>
                    <a:lstStyle/>
                    <a:p>
                      <a:r>
                        <a:rPr lang="tr-TR" dirty="0" smtClean="0"/>
                        <a:t>Genel Toplam</a:t>
                      </a:r>
                      <a:endParaRPr lang="tr-TR" dirty="0"/>
                    </a:p>
                  </a:txBody>
                  <a:tcPr/>
                </a:tc>
                <a:tc>
                  <a:txBody>
                    <a:bodyPr/>
                    <a:lstStyle/>
                    <a:p>
                      <a:pPr algn="ctr"/>
                      <a:r>
                        <a:rPr lang="tr-TR" dirty="0" smtClean="0"/>
                        <a:t>24</a:t>
                      </a:r>
                      <a:endParaRPr lang="tr-TR" dirty="0"/>
                    </a:p>
                  </a:txBody>
                  <a:tcPr/>
                </a:tc>
                <a:tc>
                  <a:txBody>
                    <a:bodyPr/>
                    <a:lstStyle/>
                    <a:p>
                      <a:pPr algn="ctr"/>
                      <a:r>
                        <a:rPr lang="tr-TR" dirty="0" smtClean="0"/>
                        <a:t>12</a:t>
                      </a:r>
                      <a:endParaRPr lang="tr-TR" dirty="0"/>
                    </a:p>
                  </a:txBody>
                  <a:tcPr/>
                </a:tc>
                <a:tc>
                  <a:txBody>
                    <a:bodyPr/>
                    <a:lstStyle/>
                    <a:p>
                      <a:pPr algn="ctr"/>
                      <a:r>
                        <a:rPr lang="tr-TR" dirty="0" smtClean="0"/>
                        <a:t>301</a:t>
                      </a:r>
                      <a:endParaRPr lang="tr-TR" dirty="0"/>
                    </a:p>
                  </a:txBody>
                  <a:tcPr/>
                </a:tc>
                <a:tc>
                  <a:txBody>
                    <a:bodyPr/>
                    <a:lstStyle/>
                    <a:p>
                      <a:pPr algn="ctr"/>
                      <a:r>
                        <a:rPr lang="tr-TR" dirty="0" smtClean="0"/>
                        <a:t>174</a:t>
                      </a:r>
                      <a:endParaRPr lang="tr-TR" dirty="0"/>
                    </a:p>
                  </a:txBody>
                  <a:tcPr/>
                </a:tc>
                <a:tc>
                  <a:txBody>
                    <a:bodyPr/>
                    <a:lstStyle/>
                    <a:p>
                      <a:pPr algn="ctr"/>
                      <a:r>
                        <a:rPr lang="tr-TR" dirty="0" smtClean="0"/>
                        <a:t>38</a:t>
                      </a:r>
                      <a:endParaRPr lang="tr-TR" dirty="0"/>
                    </a:p>
                  </a:txBody>
                  <a:tcPr/>
                </a:tc>
                <a:tc>
                  <a:txBody>
                    <a:bodyPr/>
                    <a:lstStyle/>
                    <a:p>
                      <a:pPr algn="ctr"/>
                      <a:r>
                        <a:rPr lang="tr-TR" dirty="0" smtClean="0"/>
                        <a:t>20</a:t>
                      </a:r>
                      <a:endParaRPr lang="tr-TR" dirty="0"/>
                    </a:p>
                  </a:txBody>
                  <a:tcPr/>
                </a:tc>
                <a:tc>
                  <a:txBody>
                    <a:bodyPr/>
                    <a:lstStyle/>
                    <a:p>
                      <a:pPr algn="ctr"/>
                      <a:r>
                        <a:rPr lang="tr-TR" b="1" dirty="0" smtClean="0">
                          <a:solidFill>
                            <a:srgbClr val="FF0000"/>
                          </a:solidFill>
                        </a:rPr>
                        <a:t>571</a:t>
                      </a:r>
                    </a:p>
                  </a:txBody>
                  <a:tcPr/>
                </a:tc>
                <a:extLst>
                  <a:ext uri="{0D108BD9-81ED-4DB2-BD59-A6C34878D82A}">
                    <a16:rowId xmlns:a16="http://schemas.microsoft.com/office/drawing/2014/main" val="332998716"/>
                  </a:ext>
                </a:extLst>
              </a:tr>
            </a:tbl>
          </a:graphicData>
        </a:graphic>
      </p:graphicFrame>
      <p:graphicFrame>
        <p:nvGraphicFramePr>
          <p:cNvPr id="5" name="Tablo 4"/>
          <p:cNvGraphicFramePr>
            <a:graphicFrameLocks noGrp="1"/>
          </p:cNvGraphicFramePr>
          <p:nvPr>
            <p:extLst>
              <p:ext uri="{D42A27DB-BD31-4B8C-83A1-F6EECF244321}">
                <p14:modId xmlns:p14="http://schemas.microsoft.com/office/powerpoint/2010/main" val="1152676885"/>
              </p:ext>
            </p:extLst>
          </p:nvPr>
        </p:nvGraphicFramePr>
        <p:xfrm>
          <a:off x="5599254" y="1359537"/>
          <a:ext cx="6315763" cy="741680"/>
        </p:xfrm>
        <a:graphic>
          <a:graphicData uri="http://schemas.openxmlformats.org/drawingml/2006/table">
            <a:tbl>
              <a:tblPr firstRow="1" bandRow="1">
                <a:tableStyleId>{5C22544A-7EE6-4342-B048-85BDC9FD1C3A}</a:tableStyleId>
              </a:tblPr>
              <a:tblGrid>
                <a:gridCol w="1978279">
                  <a:extLst>
                    <a:ext uri="{9D8B030D-6E8A-4147-A177-3AD203B41FA5}">
                      <a16:colId xmlns:a16="http://schemas.microsoft.com/office/drawing/2014/main" val="2975512768"/>
                    </a:ext>
                  </a:extLst>
                </a:gridCol>
                <a:gridCol w="698818">
                  <a:extLst>
                    <a:ext uri="{9D8B030D-6E8A-4147-A177-3AD203B41FA5}">
                      <a16:colId xmlns:a16="http://schemas.microsoft.com/office/drawing/2014/main" val="3754504195"/>
                    </a:ext>
                  </a:extLst>
                </a:gridCol>
                <a:gridCol w="698818">
                  <a:extLst>
                    <a:ext uri="{9D8B030D-6E8A-4147-A177-3AD203B41FA5}">
                      <a16:colId xmlns:a16="http://schemas.microsoft.com/office/drawing/2014/main" val="683446744"/>
                    </a:ext>
                  </a:extLst>
                </a:gridCol>
                <a:gridCol w="698818">
                  <a:extLst>
                    <a:ext uri="{9D8B030D-6E8A-4147-A177-3AD203B41FA5}">
                      <a16:colId xmlns:a16="http://schemas.microsoft.com/office/drawing/2014/main" val="3618219396"/>
                    </a:ext>
                  </a:extLst>
                </a:gridCol>
                <a:gridCol w="698818">
                  <a:extLst>
                    <a:ext uri="{9D8B030D-6E8A-4147-A177-3AD203B41FA5}">
                      <a16:colId xmlns:a16="http://schemas.microsoft.com/office/drawing/2014/main" val="1897458737"/>
                    </a:ext>
                  </a:extLst>
                </a:gridCol>
                <a:gridCol w="698818">
                  <a:extLst>
                    <a:ext uri="{9D8B030D-6E8A-4147-A177-3AD203B41FA5}">
                      <a16:colId xmlns:a16="http://schemas.microsoft.com/office/drawing/2014/main" val="942578578"/>
                    </a:ext>
                  </a:extLst>
                </a:gridCol>
                <a:gridCol w="843394">
                  <a:extLst>
                    <a:ext uri="{9D8B030D-6E8A-4147-A177-3AD203B41FA5}">
                      <a16:colId xmlns:a16="http://schemas.microsoft.com/office/drawing/2014/main" val="3577858685"/>
                    </a:ext>
                  </a:extLst>
                </a:gridCol>
              </a:tblGrid>
              <a:tr h="370840">
                <a:tc>
                  <a:txBody>
                    <a:bodyPr/>
                    <a:lstStyle/>
                    <a:p>
                      <a:r>
                        <a:rPr lang="tr-TR" dirty="0" smtClean="0"/>
                        <a:t>Yıl</a:t>
                      </a:r>
                      <a:endParaRPr lang="tr-TR" dirty="0"/>
                    </a:p>
                  </a:txBody>
                  <a:tcPr/>
                </a:tc>
                <a:tc>
                  <a:txBody>
                    <a:bodyPr/>
                    <a:lstStyle/>
                    <a:p>
                      <a:pPr algn="ctr"/>
                      <a:r>
                        <a:rPr lang="tr-TR" dirty="0" smtClean="0"/>
                        <a:t>2014</a:t>
                      </a:r>
                      <a:endParaRPr lang="tr-TR" dirty="0"/>
                    </a:p>
                  </a:txBody>
                  <a:tcPr/>
                </a:tc>
                <a:tc>
                  <a:txBody>
                    <a:bodyPr/>
                    <a:lstStyle/>
                    <a:p>
                      <a:pPr algn="ctr"/>
                      <a:r>
                        <a:rPr lang="tr-TR" dirty="0" smtClean="0"/>
                        <a:t>2015</a:t>
                      </a:r>
                      <a:endParaRPr lang="tr-TR" dirty="0"/>
                    </a:p>
                  </a:txBody>
                  <a:tcPr/>
                </a:tc>
                <a:tc>
                  <a:txBody>
                    <a:bodyPr/>
                    <a:lstStyle/>
                    <a:p>
                      <a:pPr algn="ctr"/>
                      <a:r>
                        <a:rPr lang="tr-TR" dirty="0" smtClean="0"/>
                        <a:t>2016</a:t>
                      </a:r>
                      <a:endParaRPr lang="tr-TR" dirty="0"/>
                    </a:p>
                  </a:txBody>
                  <a:tcPr/>
                </a:tc>
                <a:tc>
                  <a:txBody>
                    <a:bodyPr/>
                    <a:lstStyle/>
                    <a:p>
                      <a:pPr algn="ctr"/>
                      <a:r>
                        <a:rPr lang="tr-TR" dirty="0" smtClean="0"/>
                        <a:t>2017</a:t>
                      </a:r>
                      <a:endParaRPr lang="tr-TR" dirty="0"/>
                    </a:p>
                  </a:txBody>
                  <a:tcPr/>
                </a:tc>
                <a:tc>
                  <a:txBody>
                    <a:bodyPr/>
                    <a:lstStyle/>
                    <a:p>
                      <a:pPr algn="ctr"/>
                      <a:r>
                        <a:rPr lang="tr-TR" dirty="0" smtClean="0"/>
                        <a:t>2018</a:t>
                      </a:r>
                      <a:endParaRPr lang="tr-TR" dirty="0"/>
                    </a:p>
                  </a:txBody>
                  <a:tcPr/>
                </a:tc>
                <a:tc>
                  <a:txBody>
                    <a:bodyPr/>
                    <a:lstStyle/>
                    <a:p>
                      <a:pPr algn="ctr"/>
                      <a:r>
                        <a:rPr lang="tr-TR" dirty="0" smtClean="0"/>
                        <a:t>2019</a:t>
                      </a:r>
                      <a:endParaRPr lang="tr-TR" dirty="0"/>
                    </a:p>
                  </a:txBody>
                  <a:tcPr/>
                </a:tc>
                <a:extLst>
                  <a:ext uri="{0D108BD9-81ED-4DB2-BD59-A6C34878D82A}">
                    <a16:rowId xmlns:a16="http://schemas.microsoft.com/office/drawing/2014/main" val="168613906"/>
                  </a:ext>
                </a:extLst>
              </a:tr>
              <a:tr h="370840">
                <a:tc>
                  <a:txBody>
                    <a:bodyPr/>
                    <a:lstStyle/>
                    <a:p>
                      <a:r>
                        <a:rPr lang="tr-TR" dirty="0" smtClean="0"/>
                        <a:t>Kamera</a:t>
                      </a:r>
                      <a:r>
                        <a:rPr lang="tr-TR" baseline="0" dirty="0" smtClean="0"/>
                        <a:t> Sayılarımız</a:t>
                      </a:r>
                      <a:endParaRPr lang="tr-TR" dirty="0"/>
                    </a:p>
                  </a:txBody>
                  <a:tcPr/>
                </a:tc>
                <a:tc>
                  <a:txBody>
                    <a:bodyPr/>
                    <a:lstStyle/>
                    <a:p>
                      <a:pPr algn="ctr"/>
                      <a:r>
                        <a:rPr lang="tr-TR" dirty="0" smtClean="0"/>
                        <a:t>181</a:t>
                      </a:r>
                      <a:endParaRPr lang="tr-TR" dirty="0"/>
                    </a:p>
                  </a:txBody>
                  <a:tcPr/>
                </a:tc>
                <a:tc>
                  <a:txBody>
                    <a:bodyPr/>
                    <a:lstStyle/>
                    <a:p>
                      <a:pPr algn="ctr"/>
                      <a:r>
                        <a:rPr lang="tr-TR" dirty="0" smtClean="0"/>
                        <a:t>239</a:t>
                      </a:r>
                      <a:endParaRPr lang="tr-TR" dirty="0"/>
                    </a:p>
                  </a:txBody>
                  <a:tcPr/>
                </a:tc>
                <a:tc>
                  <a:txBody>
                    <a:bodyPr/>
                    <a:lstStyle/>
                    <a:p>
                      <a:pPr algn="ctr"/>
                      <a:r>
                        <a:rPr lang="tr-TR" dirty="0" smtClean="0"/>
                        <a:t>397</a:t>
                      </a:r>
                      <a:endParaRPr lang="tr-TR" dirty="0"/>
                    </a:p>
                  </a:txBody>
                  <a:tcPr/>
                </a:tc>
                <a:tc>
                  <a:txBody>
                    <a:bodyPr/>
                    <a:lstStyle/>
                    <a:p>
                      <a:pPr algn="ctr"/>
                      <a:r>
                        <a:rPr lang="tr-TR" dirty="0" smtClean="0"/>
                        <a:t>456</a:t>
                      </a:r>
                      <a:endParaRPr lang="tr-TR" dirty="0"/>
                    </a:p>
                  </a:txBody>
                  <a:tcPr/>
                </a:tc>
                <a:tc>
                  <a:txBody>
                    <a:bodyPr/>
                    <a:lstStyle/>
                    <a:p>
                      <a:pPr algn="ctr"/>
                      <a:r>
                        <a:rPr lang="tr-TR" dirty="0" smtClean="0"/>
                        <a:t>506</a:t>
                      </a:r>
                      <a:endParaRPr lang="tr-TR" dirty="0"/>
                    </a:p>
                  </a:txBody>
                  <a:tcPr/>
                </a:tc>
                <a:tc>
                  <a:txBody>
                    <a:bodyPr/>
                    <a:lstStyle/>
                    <a:p>
                      <a:pPr algn="ctr"/>
                      <a:r>
                        <a:rPr lang="tr-TR" b="1" dirty="0" smtClean="0"/>
                        <a:t>571</a:t>
                      </a:r>
                      <a:endParaRPr lang="tr-TR" b="1" dirty="0"/>
                    </a:p>
                  </a:txBody>
                  <a:tcPr/>
                </a:tc>
                <a:extLst>
                  <a:ext uri="{0D108BD9-81ED-4DB2-BD59-A6C34878D82A}">
                    <a16:rowId xmlns:a16="http://schemas.microsoft.com/office/drawing/2014/main" val="168914669"/>
                  </a:ext>
                </a:extLst>
              </a:tr>
            </a:tbl>
          </a:graphicData>
        </a:graphic>
      </p:graphicFrame>
      <p:sp>
        <p:nvSpPr>
          <p:cNvPr id="6" name="Metin kutusu 5"/>
          <p:cNvSpPr txBox="1"/>
          <p:nvPr/>
        </p:nvSpPr>
        <p:spPr>
          <a:xfrm>
            <a:off x="664143" y="1007517"/>
            <a:ext cx="11123303" cy="707886"/>
          </a:xfrm>
          <a:prstGeom prst="rect">
            <a:avLst/>
          </a:prstGeom>
          <a:noFill/>
        </p:spPr>
        <p:txBody>
          <a:bodyPr wrap="square" rtlCol="0">
            <a:spAutoFit/>
          </a:bodyPr>
          <a:lstStyle/>
          <a:p>
            <a:r>
              <a:rPr lang="tr-TR" sz="2000" b="1" dirty="0" smtClean="0"/>
              <a:t>2019 Yılı içinde 80 adet analog tipi kamera, IP kamera ile değiştirilmiştir. Sağlık MYO </a:t>
            </a:r>
            <a:r>
              <a:rPr lang="tr-TR" sz="2000" b="1" dirty="0" err="1" smtClean="0"/>
              <a:t>daki</a:t>
            </a:r>
            <a:r>
              <a:rPr lang="tr-TR" sz="2000" b="1" dirty="0" smtClean="0"/>
              <a:t> 16 adet analog kamera sökülüp kullanım dışı bırakılmıştır.</a:t>
            </a:r>
            <a:endParaRPr lang="tr-TR" sz="2000" b="1" dirty="0"/>
          </a:p>
        </p:txBody>
      </p:sp>
    </p:spTree>
    <p:extLst>
      <p:ext uri="{BB962C8B-B14F-4D97-AF65-F5344CB8AC3E}">
        <p14:creationId xmlns:p14="http://schemas.microsoft.com/office/powerpoint/2010/main" val="214171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0" name="Düz Bağlayıcı 39"/>
          <p:cNvCxnSpPr/>
          <p:nvPr/>
        </p:nvCxnSpPr>
        <p:spPr>
          <a:xfrm flipH="1" flipV="1">
            <a:off x="6894038" y="2467044"/>
            <a:ext cx="1" cy="714444"/>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5" name="Düz Bağlayıcı 54"/>
          <p:cNvCxnSpPr/>
          <p:nvPr/>
        </p:nvCxnSpPr>
        <p:spPr>
          <a:xfrm>
            <a:off x="10124545" y="3104471"/>
            <a:ext cx="315572" cy="0"/>
          </a:xfrm>
          <a:prstGeom prst="line">
            <a:avLst/>
          </a:prstGeom>
          <a:ln w="76200" cmpd="thickThi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5" name="Düz Bağlayıcı 44"/>
          <p:cNvCxnSpPr/>
          <p:nvPr/>
        </p:nvCxnSpPr>
        <p:spPr>
          <a:xfrm>
            <a:off x="7023378" y="2891590"/>
            <a:ext cx="2780963" cy="0"/>
          </a:xfrm>
          <a:prstGeom prst="line">
            <a:avLst/>
          </a:prstGeom>
          <a:ln w="76200" cap="rnd" cmpd="thickThi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3" name="Düz Bağlayıcı 42"/>
          <p:cNvCxnSpPr/>
          <p:nvPr/>
        </p:nvCxnSpPr>
        <p:spPr>
          <a:xfrm flipV="1">
            <a:off x="7698514" y="3089033"/>
            <a:ext cx="7604" cy="280022"/>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2019 YILI FAALİYETLERİMİZ</a:t>
            </a:r>
          </a:p>
        </p:txBody>
      </p:sp>
      <p:sp>
        <p:nvSpPr>
          <p:cNvPr id="5" name="Metin kutusu 4"/>
          <p:cNvSpPr txBox="1"/>
          <p:nvPr/>
        </p:nvSpPr>
        <p:spPr>
          <a:xfrm>
            <a:off x="1176453" y="1034853"/>
            <a:ext cx="6405130" cy="400110"/>
          </a:xfrm>
          <a:prstGeom prst="rect">
            <a:avLst/>
          </a:prstGeom>
          <a:noFill/>
        </p:spPr>
        <p:txBody>
          <a:bodyPr wrap="square" rtlCol="0">
            <a:spAutoFit/>
          </a:bodyPr>
          <a:lstStyle/>
          <a:p>
            <a:r>
              <a:rPr lang="tr-TR" sz="2000" b="1" dirty="0">
                <a:solidFill>
                  <a:schemeClr val="accent2">
                    <a:lumMod val="75000"/>
                  </a:schemeClr>
                </a:solidFill>
              </a:rPr>
              <a:t>FUSİON MODULE 2000 VERİ </a:t>
            </a:r>
            <a:r>
              <a:rPr lang="tr-TR" sz="2000" b="1" dirty="0" smtClean="0">
                <a:solidFill>
                  <a:schemeClr val="accent2">
                    <a:lumMod val="75000"/>
                  </a:schemeClr>
                </a:solidFill>
              </a:rPr>
              <a:t>MERKEZİ KURULUMU  </a:t>
            </a:r>
            <a:endParaRPr lang="tr-TR" sz="2000" b="1" dirty="0">
              <a:solidFill>
                <a:schemeClr val="accent2">
                  <a:lumMod val="75000"/>
                </a:schemeClr>
              </a:solidFill>
            </a:endParaRPr>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1176453" y="2753680"/>
            <a:ext cx="5203765" cy="3310259"/>
          </a:xfrm>
          <a:prstGeom prst="rect">
            <a:avLst/>
          </a:prstGeom>
          <a:effectLst>
            <a:softEdge rad="0"/>
          </a:effectLst>
        </p:spPr>
      </p:pic>
      <p:pic>
        <p:nvPicPr>
          <p:cNvPr id="7" name="Resim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22564"/>
            <a:ext cx="6533138" cy="3466887"/>
          </a:xfrm>
          <a:prstGeom prst="rect">
            <a:avLst/>
          </a:prstGeom>
        </p:spPr>
      </p:pic>
      <p:pic>
        <p:nvPicPr>
          <p:cNvPr id="3" name="Resi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13370" y="4073822"/>
            <a:ext cx="1233565" cy="1038278"/>
          </a:xfrm>
          <a:prstGeom prst="rect">
            <a:avLst/>
          </a:prstGeom>
        </p:spPr>
      </p:pic>
      <p:cxnSp>
        <p:nvCxnSpPr>
          <p:cNvPr id="11" name="Düz Bağlayıcı 10"/>
          <p:cNvCxnSpPr/>
          <p:nvPr/>
        </p:nvCxnSpPr>
        <p:spPr>
          <a:xfrm flipV="1">
            <a:off x="4076700" y="2517541"/>
            <a:ext cx="3460390" cy="768584"/>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Düz Bağlayıcı 14"/>
          <p:cNvCxnSpPr/>
          <p:nvPr/>
        </p:nvCxnSpPr>
        <p:spPr>
          <a:xfrm>
            <a:off x="7709591" y="3085421"/>
            <a:ext cx="1594453" cy="0"/>
          </a:xfrm>
          <a:prstGeom prst="line">
            <a:avLst/>
          </a:prstGeom>
          <a:ln w="76200" cap="rnd" cmpd="thickThi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Düz Bağlayıcı 18"/>
          <p:cNvCxnSpPr/>
          <p:nvPr/>
        </p:nvCxnSpPr>
        <p:spPr>
          <a:xfrm flipH="1" flipV="1">
            <a:off x="7537090" y="2514600"/>
            <a:ext cx="1" cy="714444"/>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pic>
        <p:nvPicPr>
          <p:cNvPr id="25" name="Resim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6533138" y="3201986"/>
            <a:ext cx="789252" cy="1587465"/>
          </a:xfrm>
          <a:prstGeom prst="rect">
            <a:avLst/>
          </a:prstGeom>
        </p:spPr>
      </p:pic>
      <p:pic>
        <p:nvPicPr>
          <p:cNvPr id="8" name="Resim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0800000" flipH="1" flipV="1">
            <a:off x="7062216" y="3185361"/>
            <a:ext cx="789252" cy="1636714"/>
          </a:xfrm>
          <a:prstGeom prst="rect">
            <a:avLst/>
          </a:prstGeom>
        </p:spPr>
      </p:pic>
      <p:cxnSp>
        <p:nvCxnSpPr>
          <p:cNvPr id="27" name="Düz Bağlayıcı 26"/>
          <p:cNvCxnSpPr/>
          <p:nvPr/>
        </p:nvCxnSpPr>
        <p:spPr>
          <a:xfrm flipH="1" flipV="1">
            <a:off x="9304044" y="3089033"/>
            <a:ext cx="2365" cy="792879"/>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7" name="Düz Bağlayıcı 36"/>
          <p:cNvCxnSpPr/>
          <p:nvPr/>
        </p:nvCxnSpPr>
        <p:spPr>
          <a:xfrm flipV="1">
            <a:off x="4067174" y="3286125"/>
            <a:ext cx="7604" cy="280022"/>
          </a:xfrm>
          <a:prstGeom prst="line">
            <a:avLst/>
          </a:prstGeom>
          <a:ln w="76200" cap="rnd" cmpd="thinThick">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39" name="Düz Bağlayıcı 38"/>
          <p:cNvCxnSpPr/>
          <p:nvPr/>
        </p:nvCxnSpPr>
        <p:spPr>
          <a:xfrm flipV="1">
            <a:off x="3441862" y="2458955"/>
            <a:ext cx="3460390" cy="768584"/>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41" name="Düz Bağlayıcı 40"/>
          <p:cNvCxnSpPr/>
          <p:nvPr/>
        </p:nvCxnSpPr>
        <p:spPr>
          <a:xfrm flipV="1">
            <a:off x="3428208" y="3216724"/>
            <a:ext cx="7604" cy="280022"/>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4" name="Resim 4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39179" y="2832600"/>
            <a:ext cx="1302917" cy="1096650"/>
          </a:xfrm>
          <a:prstGeom prst="rect">
            <a:avLst/>
          </a:prstGeom>
        </p:spPr>
      </p:pic>
      <p:pic>
        <p:nvPicPr>
          <p:cNvPr id="47" name="Resim 4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9758175" y="2753680"/>
            <a:ext cx="455234" cy="1077457"/>
          </a:xfrm>
          <a:prstGeom prst="rect">
            <a:avLst/>
          </a:prstGeom>
        </p:spPr>
      </p:pic>
      <p:cxnSp>
        <p:nvCxnSpPr>
          <p:cNvPr id="51" name="Düz Bağlayıcı 50"/>
          <p:cNvCxnSpPr/>
          <p:nvPr/>
        </p:nvCxnSpPr>
        <p:spPr>
          <a:xfrm flipV="1">
            <a:off x="7020945" y="2891590"/>
            <a:ext cx="0" cy="280373"/>
          </a:xfrm>
          <a:prstGeom prst="line">
            <a:avLst/>
          </a:prstGeom>
          <a:ln w="76200" cap="rnd" cmpd="thinThick">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53" name="Düz Bağlayıcı 52"/>
          <p:cNvCxnSpPr/>
          <p:nvPr/>
        </p:nvCxnSpPr>
        <p:spPr>
          <a:xfrm>
            <a:off x="9591120" y="4686300"/>
            <a:ext cx="922167" cy="13113"/>
          </a:xfrm>
          <a:prstGeom prst="line">
            <a:avLst/>
          </a:prstGeom>
          <a:ln w="76200" cmpd="thickThin">
            <a:solidFill>
              <a:srgbClr val="FF0000"/>
            </a:solidFill>
          </a:ln>
        </p:spPr>
        <p:style>
          <a:lnRef idx="1">
            <a:schemeClr val="accent1"/>
          </a:lnRef>
          <a:fillRef idx="0">
            <a:schemeClr val="accent1"/>
          </a:fillRef>
          <a:effectRef idx="0">
            <a:schemeClr val="accent1"/>
          </a:effectRef>
          <a:fontRef idx="minor">
            <a:schemeClr val="tx1"/>
          </a:fontRef>
        </p:style>
      </p:cxnSp>
      <p:sp>
        <p:nvSpPr>
          <p:cNvPr id="4" name="Metin kutusu 3"/>
          <p:cNvSpPr txBox="1"/>
          <p:nvPr/>
        </p:nvSpPr>
        <p:spPr>
          <a:xfrm>
            <a:off x="7529716" y="1898517"/>
            <a:ext cx="2227243" cy="1200329"/>
          </a:xfrm>
          <a:prstGeom prst="rect">
            <a:avLst/>
          </a:prstGeom>
          <a:noFill/>
        </p:spPr>
        <p:txBody>
          <a:bodyPr wrap="square" rtlCol="0">
            <a:spAutoFit/>
          </a:bodyPr>
          <a:lstStyle/>
          <a:p>
            <a:pPr marL="171450" indent="-171450">
              <a:buFont typeface="Arial" panose="020B0604020202020204" pitchFamily="34" charset="0"/>
              <a:buChar char="•"/>
            </a:pPr>
            <a:r>
              <a:rPr lang="tr-TR" sz="1200" b="1" dirty="0" smtClean="0"/>
              <a:t>6 adet IT </a:t>
            </a:r>
            <a:r>
              <a:rPr lang="tr-TR" sz="1200" b="1" dirty="0" err="1" smtClean="0"/>
              <a:t>Kabineti</a:t>
            </a:r>
            <a:endParaRPr lang="tr-TR" sz="1200" b="1" dirty="0" smtClean="0"/>
          </a:p>
          <a:p>
            <a:pPr marL="171450" indent="-171450">
              <a:buFont typeface="Arial" panose="020B0604020202020204" pitchFamily="34" charset="0"/>
              <a:buChar char="•"/>
            </a:pPr>
            <a:r>
              <a:rPr lang="tr-TR" sz="1200" b="1" dirty="0" smtClean="0"/>
              <a:t>2 adet 25 </a:t>
            </a:r>
            <a:r>
              <a:rPr lang="tr-TR" sz="1200" b="1" dirty="0" err="1" smtClean="0"/>
              <a:t>kVA</a:t>
            </a:r>
            <a:r>
              <a:rPr lang="tr-TR" sz="1200" b="1" dirty="0" smtClean="0"/>
              <a:t> UPS</a:t>
            </a:r>
          </a:p>
          <a:p>
            <a:pPr marL="171450" indent="-171450">
              <a:buFont typeface="Arial" panose="020B0604020202020204" pitchFamily="34" charset="0"/>
              <a:buChar char="•"/>
            </a:pPr>
            <a:r>
              <a:rPr lang="tr-TR" sz="1200" b="1" dirty="0" smtClean="0"/>
              <a:t>2 adet  25 </a:t>
            </a:r>
            <a:r>
              <a:rPr lang="tr-TR" sz="1200" b="1" dirty="0" err="1" smtClean="0"/>
              <a:t>Kw</a:t>
            </a:r>
            <a:r>
              <a:rPr lang="tr-TR" sz="1200" b="1" dirty="0" smtClean="0"/>
              <a:t> Hassas Klima</a:t>
            </a:r>
          </a:p>
          <a:p>
            <a:pPr marL="171450" indent="-171450">
              <a:buFont typeface="Arial" panose="020B0604020202020204" pitchFamily="34" charset="0"/>
              <a:buChar char="•"/>
            </a:pPr>
            <a:r>
              <a:rPr lang="tr-TR" sz="1200" b="1" dirty="0" smtClean="0"/>
              <a:t>Ortam izleme</a:t>
            </a:r>
          </a:p>
          <a:p>
            <a:pPr marL="171450" indent="-171450">
              <a:buFont typeface="Arial" panose="020B0604020202020204" pitchFamily="34" charset="0"/>
              <a:buChar char="•"/>
            </a:pPr>
            <a:r>
              <a:rPr lang="tr-TR" sz="1200" b="1" dirty="0" smtClean="0"/>
              <a:t>2 akü </a:t>
            </a:r>
            <a:r>
              <a:rPr lang="tr-TR" sz="1200" b="1" dirty="0" err="1" smtClean="0"/>
              <a:t>kabineti</a:t>
            </a:r>
            <a:endParaRPr lang="tr-TR" sz="1200" b="1" dirty="0" smtClean="0"/>
          </a:p>
          <a:p>
            <a:endParaRPr lang="tr-TR" sz="1200" dirty="0" smtClean="0"/>
          </a:p>
        </p:txBody>
      </p:sp>
      <p:sp>
        <p:nvSpPr>
          <p:cNvPr id="10" name="Dikdörtgen 9"/>
          <p:cNvSpPr/>
          <p:nvPr/>
        </p:nvSpPr>
        <p:spPr>
          <a:xfrm>
            <a:off x="6320865" y="4950883"/>
            <a:ext cx="5728582" cy="1600438"/>
          </a:xfrm>
          <a:prstGeom prst="rect">
            <a:avLst/>
          </a:prstGeom>
        </p:spPr>
        <p:txBody>
          <a:bodyPr wrap="square">
            <a:spAutoFit/>
          </a:bodyPr>
          <a:lstStyle/>
          <a:p>
            <a:pPr algn="just"/>
            <a:r>
              <a:rPr lang="tr-TR" sz="1400" b="1" dirty="0" smtClean="0"/>
              <a:t>Bu sistem sayesinde ;</a:t>
            </a:r>
          </a:p>
          <a:p>
            <a:pPr marL="171450" indent="-171450" algn="just">
              <a:buFont typeface="Arial" panose="020B0604020202020204" pitchFamily="34" charset="0"/>
              <a:buChar char="•"/>
            </a:pPr>
            <a:r>
              <a:rPr lang="tr-TR" sz="1400" b="1" dirty="0" smtClean="0"/>
              <a:t>Verilerin korunması ve </a:t>
            </a:r>
            <a:r>
              <a:rPr lang="tr-TR" sz="1400" b="1" dirty="0"/>
              <a:t>güvenliğini </a:t>
            </a:r>
            <a:r>
              <a:rPr lang="tr-TR" sz="1400" b="1" dirty="0" smtClean="0"/>
              <a:t>sağlandı.</a:t>
            </a:r>
            <a:endParaRPr lang="tr-TR" sz="1400" b="1" dirty="0"/>
          </a:p>
          <a:p>
            <a:pPr marL="171450" indent="-171450" algn="just">
              <a:buFont typeface="Arial" panose="020B0604020202020204" pitchFamily="34" charset="0"/>
              <a:buChar char="•"/>
            </a:pPr>
            <a:r>
              <a:rPr lang="tr-TR" sz="1400" b="1" dirty="0"/>
              <a:t>7/24 verimli, hızlı ve kesintisiz </a:t>
            </a:r>
            <a:r>
              <a:rPr lang="tr-TR" sz="1400" b="1" dirty="0" smtClean="0"/>
              <a:t>çalışması sağlandı.</a:t>
            </a:r>
            <a:endParaRPr lang="tr-TR" sz="1400" b="1" dirty="0"/>
          </a:p>
          <a:p>
            <a:pPr marL="171450" indent="-171450" algn="just">
              <a:buFont typeface="Arial" panose="020B0604020202020204" pitchFamily="34" charset="0"/>
              <a:buChar char="•"/>
            </a:pPr>
            <a:r>
              <a:rPr lang="tr-TR" sz="1400" b="1" dirty="0" smtClean="0"/>
              <a:t>Sistem </a:t>
            </a:r>
            <a:r>
              <a:rPr lang="tr-TR" sz="1400" b="1" dirty="0"/>
              <a:t>Cihazları için Sağlıklı Çalışma Ortamı </a:t>
            </a:r>
            <a:r>
              <a:rPr lang="tr-TR" sz="1400" b="1" dirty="0" smtClean="0"/>
              <a:t>oluşturuldu.</a:t>
            </a:r>
          </a:p>
          <a:p>
            <a:pPr marL="171450" indent="-171450" algn="just">
              <a:buFont typeface="Arial" panose="020B0604020202020204" pitchFamily="34" charset="0"/>
              <a:buChar char="•"/>
            </a:pPr>
            <a:r>
              <a:rPr lang="tr-TR" sz="1400" b="1" dirty="0" smtClean="0"/>
              <a:t>Cihazların ekonomik </a:t>
            </a:r>
            <a:r>
              <a:rPr lang="tr-TR" sz="1400" b="1" dirty="0"/>
              <a:t>ömürleri maksimum seviyede uzatıldı</a:t>
            </a:r>
            <a:r>
              <a:rPr lang="tr-TR" sz="1400" b="1" dirty="0" smtClean="0"/>
              <a:t>.</a:t>
            </a:r>
          </a:p>
          <a:p>
            <a:pPr marL="171450" indent="-171450" algn="just">
              <a:buFont typeface="Arial" panose="020B0604020202020204" pitchFamily="34" charset="0"/>
              <a:buChar char="•"/>
            </a:pPr>
            <a:r>
              <a:rPr lang="tr-TR" sz="1400" b="1" dirty="0"/>
              <a:t>27001 </a:t>
            </a:r>
            <a:r>
              <a:rPr lang="tr-TR" sz="1400" b="1" dirty="0" smtClean="0"/>
              <a:t>Bilgi </a:t>
            </a:r>
            <a:r>
              <a:rPr lang="tr-TR" sz="1400" b="1" dirty="0"/>
              <a:t>Güvenliği Standardı </a:t>
            </a:r>
            <a:r>
              <a:rPr lang="tr-TR" sz="1400" b="1" dirty="0" smtClean="0"/>
              <a:t>oluşturulması aşamalarından, Fiziksel </a:t>
            </a:r>
            <a:r>
              <a:rPr lang="tr-TR" sz="1400" b="1" dirty="0"/>
              <a:t>ve çevresel güvenlik ile İletişim ve işletme yönetimi, </a:t>
            </a:r>
            <a:r>
              <a:rPr lang="tr-TR" sz="1400" b="1" dirty="0" smtClean="0"/>
              <a:t>aşamaları sağlandı.</a:t>
            </a:r>
            <a:endParaRPr lang="tr-TR" sz="1400" b="1" dirty="0"/>
          </a:p>
        </p:txBody>
      </p:sp>
      <p:sp>
        <p:nvSpPr>
          <p:cNvPr id="17" name="Dikdörtgen 16"/>
          <p:cNvSpPr/>
          <p:nvPr/>
        </p:nvSpPr>
        <p:spPr>
          <a:xfrm>
            <a:off x="9572362" y="1850397"/>
            <a:ext cx="2389705" cy="1015663"/>
          </a:xfrm>
          <a:prstGeom prst="rect">
            <a:avLst/>
          </a:prstGeom>
        </p:spPr>
        <p:txBody>
          <a:bodyPr wrap="square">
            <a:spAutoFit/>
          </a:bodyPr>
          <a:lstStyle/>
          <a:p>
            <a:pPr marL="171450" indent="-171450">
              <a:buFont typeface="Arial" panose="020B0604020202020204" pitchFamily="34" charset="0"/>
              <a:buChar char="•"/>
            </a:pPr>
            <a:r>
              <a:rPr lang="tr-TR" sz="1200" b="1" dirty="0"/>
              <a:t>Yangın Söndürme Sistemi</a:t>
            </a:r>
          </a:p>
          <a:p>
            <a:pPr marL="171450" indent="-171450">
              <a:buFont typeface="Arial" panose="020B0604020202020204" pitchFamily="34" charset="0"/>
              <a:buChar char="•"/>
            </a:pPr>
            <a:r>
              <a:rPr lang="tr-TR" sz="1200" b="1" dirty="0"/>
              <a:t>Yedek Jeneratör</a:t>
            </a:r>
          </a:p>
          <a:p>
            <a:pPr marL="171450" indent="-171450">
              <a:buFont typeface="Arial" panose="020B0604020202020204" pitchFamily="34" charset="0"/>
              <a:buChar char="•"/>
            </a:pPr>
            <a:r>
              <a:rPr lang="tr-TR" sz="1200" b="1" dirty="0"/>
              <a:t>Sunucu ve Depolama </a:t>
            </a:r>
            <a:r>
              <a:rPr lang="tr-TR" sz="1200" b="1" dirty="0" smtClean="0"/>
              <a:t>Üniteleri</a:t>
            </a:r>
            <a:endParaRPr lang="tr-TR" sz="1200" b="1" dirty="0"/>
          </a:p>
          <a:p>
            <a:pPr marL="171450" indent="-171450">
              <a:buFont typeface="Arial" panose="020B0604020202020204" pitchFamily="34" charset="0"/>
              <a:buChar char="•"/>
            </a:pPr>
            <a:r>
              <a:rPr lang="tr-TR" sz="1200" b="1" dirty="0"/>
              <a:t>Enerji Dağıtım </a:t>
            </a:r>
            <a:r>
              <a:rPr lang="tr-TR" sz="1200" b="1" dirty="0" smtClean="0"/>
              <a:t>Panoları</a:t>
            </a:r>
          </a:p>
          <a:p>
            <a:r>
              <a:rPr lang="tr-TR" sz="1200" b="1" dirty="0"/>
              <a:t> </a:t>
            </a:r>
            <a:r>
              <a:rPr lang="tr-TR" sz="1200" b="1" dirty="0" smtClean="0"/>
              <a:t>alınmıştır.</a:t>
            </a:r>
            <a:endParaRPr lang="tr-TR" sz="1200" b="1" dirty="0"/>
          </a:p>
        </p:txBody>
      </p:sp>
      <p:sp>
        <p:nvSpPr>
          <p:cNvPr id="28" name="Dikdörtgen 27"/>
          <p:cNvSpPr/>
          <p:nvPr/>
        </p:nvSpPr>
        <p:spPr>
          <a:xfrm>
            <a:off x="6533137" y="1033954"/>
            <a:ext cx="4794093" cy="954107"/>
          </a:xfrm>
          <a:prstGeom prst="rect">
            <a:avLst/>
          </a:prstGeom>
        </p:spPr>
        <p:txBody>
          <a:bodyPr wrap="square">
            <a:spAutoFit/>
          </a:bodyPr>
          <a:lstStyle/>
          <a:p>
            <a:pPr algn="just"/>
            <a:r>
              <a:rPr lang="tr-TR" sz="1400" b="1" dirty="0" smtClean="0"/>
              <a:t>25.02.2019 tarihinde DMO üzerinden alım işlemleri başlatılan Sistem Odasının ihalesi Temmuz-2019’da sonuçlanmış olup 2.11.2019 tarihinde 1 ay süren montaj aşamalarından sonra başarılı şekilde devreye alınmıştır. Bu sistemle ;</a:t>
            </a:r>
            <a:endParaRPr lang="tr-TR" sz="1400" b="1" dirty="0"/>
          </a:p>
        </p:txBody>
      </p:sp>
      <p:pic>
        <p:nvPicPr>
          <p:cNvPr id="9" name="Resim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flipH="1">
            <a:off x="9023219" y="3536935"/>
            <a:ext cx="569421" cy="1356024"/>
          </a:xfrm>
          <a:prstGeom prst="rect">
            <a:avLst/>
          </a:prstGeom>
        </p:spPr>
      </p:pic>
      <p:sp>
        <p:nvSpPr>
          <p:cNvPr id="29" name="Metin kutusu 28"/>
          <p:cNvSpPr txBox="1"/>
          <p:nvPr/>
        </p:nvSpPr>
        <p:spPr>
          <a:xfrm>
            <a:off x="75970" y="5527667"/>
            <a:ext cx="2858423" cy="830997"/>
          </a:xfrm>
          <a:prstGeom prst="rect">
            <a:avLst/>
          </a:prstGeom>
          <a:noFill/>
        </p:spPr>
        <p:txBody>
          <a:bodyPr wrap="square" rtlCol="0">
            <a:spAutoFit/>
          </a:bodyPr>
          <a:lstStyle/>
          <a:p>
            <a:pPr marL="171450" indent="-171450">
              <a:buFont typeface="Arial" panose="020B0604020202020204" pitchFamily="34" charset="0"/>
              <a:buChar char="•"/>
            </a:pPr>
            <a:r>
              <a:rPr lang="tr-TR" sz="1200" b="1" dirty="0" err="1" smtClean="0"/>
              <a:t>Aksaray,Adnan</a:t>
            </a:r>
            <a:r>
              <a:rPr lang="tr-TR" sz="1200" b="1" dirty="0" smtClean="0"/>
              <a:t> </a:t>
            </a:r>
            <a:r>
              <a:rPr lang="tr-TR" sz="1200" b="1" dirty="0" err="1" smtClean="0"/>
              <a:t>Menderes,Şehir</a:t>
            </a:r>
            <a:r>
              <a:rPr lang="tr-TR" sz="1200" b="1" dirty="0" smtClean="0"/>
              <a:t> </a:t>
            </a:r>
            <a:r>
              <a:rPr lang="tr-TR" sz="1200" b="1" dirty="0" err="1" smtClean="0"/>
              <a:t>Ünv</a:t>
            </a:r>
            <a:r>
              <a:rPr lang="tr-TR" sz="1200" b="1" dirty="0" smtClean="0"/>
              <a:t>.</a:t>
            </a:r>
          </a:p>
          <a:p>
            <a:pPr marL="171450" indent="-171450">
              <a:buFont typeface="Arial" panose="020B0604020202020204" pitchFamily="34" charset="0"/>
              <a:buChar char="•"/>
            </a:pPr>
            <a:r>
              <a:rPr lang="tr-TR" sz="1200" b="1" dirty="0" err="1" smtClean="0"/>
              <a:t>Kayseri,Manisa</a:t>
            </a:r>
            <a:r>
              <a:rPr lang="tr-TR" sz="1200" b="1" dirty="0" smtClean="0"/>
              <a:t>, Konya Şehir </a:t>
            </a:r>
            <a:r>
              <a:rPr lang="tr-TR" sz="1200" b="1" dirty="0" err="1" smtClean="0"/>
              <a:t>Hast</a:t>
            </a:r>
            <a:r>
              <a:rPr lang="tr-TR" sz="1200" b="1" dirty="0" smtClean="0"/>
              <a:t>.</a:t>
            </a:r>
          </a:p>
          <a:p>
            <a:pPr marL="171450" indent="-171450">
              <a:buFont typeface="Arial" panose="020B0604020202020204" pitchFamily="34" charset="0"/>
              <a:buChar char="•"/>
            </a:pPr>
            <a:r>
              <a:rPr lang="tr-TR" sz="1200" b="1" dirty="0"/>
              <a:t>Deniz Kuvvetleri </a:t>
            </a:r>
            <a:r>
              <a:rPr lang="tr-TR" sz="1200" b="1" dirty="0" smtClean="0"/>
              <a:t>Kom.</a:t>
            </a:r>
          </a:p>
          <a:p>
            <a:pPr marL="171450" indent="-171450">
              <a:buFont typeface="Arial" panose="020B0604020202020204" pitchFamily="34" charset="0"/>
              <a:buChar char="•"/>
            </a:pPr>
            <a:r>
              <a:rPr lang="tr-TR" sz="1200" b="1" dirty="0" err="1" smtClean="0"/>
              <a:t>G.antep</a:t>
            </a:r>
            <a:r>
              <a:rPr lang="tr-TR" sz="1200" b="1" dirty="0" smtClean="0"/>
              <a:t> </a:t>
            </a:r>
            <a:r>
              <a:rPr lang="tr-TR" sz="1200" b="1" dirty="0" err="1" smtClean="0"/>
              <a:t>Ünv</a:t>
            </a:r>
            <a:r>
              <a:rPr lang="tr-TR" sz="1200" b="1" dirty="0" smtClean="0"/>
              <a:t>.,Okmeydanı, Göztepe EAH</a:t>
            </a:r>
            <a:endParaRPr lang="tr-TR" sz="1200" dirty="0" smtClean="0"/>
          </a:p>
        </p:txBody>
      </p:sp>
    </p:spTree>
    <p:extLst>
      <p:ext uri="{BB962C8B-B14F-4D97-AF65-F5344CB8AC3E}">
        <p14:creationId xmlns:p14="http://schemas.microsoft.com/office/powerpoint/2010/main" val="655786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par>
                          <p:cTn id="13" fill="hold">
                            <p:stCondLst>
                              <p:cond delay="1000"/>
                            </p:stCondLst>
                            <p:childTnLst>
                              <p:par>
                                <p:cTn id="14" presetID="18" presetClass="entr" presetSubtype="12" fill="hold" nodeType="afterEffect">
                                  <p:stCondLst>
                                    <p:cond delay="0"/>
                                  </p:stCondLst>
                                  <p:childTnLst>
                                    <p:set>
                                      <p:cBhvr>
                                        <p:cTn id="15" dur="1" fill="hold">
                                          <p:stCondLst>
                                            <p:cond delay="0"/>
                                          </p:stCondLst>
                                        </p:cTn>
                                        <p:tgtEl>
                                          <p:spTgt spid="25"/>
                                        </p:tgtEl>
                                        <p:attrNameLst>
                                          <p:attrName>style.visibility</p:attrName>
                                        </p:attrNameLst>
                                      </p:cBhvr>
                                      <p:to>
                                        <p:strVal val="visible"/>
                                      </p:to>
                                    </p:set>
                                    <p:animEffect transition="in" filter="strips(downLeft)">
                                      <p:cBhvr>
                                        <p:cTn id="16" dur="500"/>
                                        <p:tgtEl>
                                          <p:spTgt spid="25"/>
                                        </p:tgtEl>
                                      </p:cBhvr>
                                    </p:animEffect>
                                  </p:childTnLst>
                                </p:cTn>
                              </p:par>
                              <p:par>
                                <p:cTn id="17" presetID="18" presetClass="entr" presetSubtype="12" fill="hold" nodeType="with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strips(downLeft)">
                                      <p:cBhvr>
                                        <p:cTn id="19" dur="500"/>
                                        <p:tgtEl>
                                          <p:spTgt spid="40"/>
                                        </p:tgtEl>
                                      </p:cBhvr>
                                    </p:animEffect>
                                  </p:childTnLst>
                                </p:cTn>
                              </p:par>
                              <p:par>
                                <p:cTn id="20" presetID="18" presetClass="entr" presetSubtype="12" fill="hold" nodeType="with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strips(downLeft)">
                                      <p:cBhvr>
                                        <p:cTn id="22" dur="500"/>
                                        <p:tgtEl>
                                          <p:spTgt spid="39"/>
                                        </p:tgtEl>
                                      </p:cBhvr>
                                    </p:animEffect>
                                  </p:childTnLst>
                                </p:cTn>
                              </p:par>
                              <p:par>
                                <p:cTn id="23" presetID="18" presetClass="entr" presetSubtype="12" fill="hold" nodeType="with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strips(downLeft)">
                                      <p:cBhvr>
                                        <p:cTn id="25" dur="500"/>
                                        <p:tgtEl>
                                          <p:spTgt spid="41"/>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strips(downLeft)">
                                      <p:cBhvr>
                                        <p:cTn id="29" dur="500"/>
                                        <p:tgtEl>
                                          <p:spTgt spid="51"/>
                                        </p:tgtEl>
                                      </p:cBhvr>
                                    </p:animEffect>
                                  </p:childTnLst>
                                </p:cTn>
                              </p:par>
                              <p:par>
                                <p:cTn id="30" presetID="18" presetClass="entr" presetSubtype="12" fill="hold" nodeType="withEffect">
                                  <p:stCondLst>
                                    <p:cond delay="0"/>
                                  </p:stCondLst>
                                  <p:childTnLst>
                                    <p:set>
                                      <p:cBhvr>
                                        <p:cTn id="31" dur="1" fill="hold">
                                          <p:stCondLst>
                                            <p:cond delay="0"/>
                                          </p:stCondLst>
                                        </p:cTn>
                                        <p:tgtEl>
                                          <p:spTgt spid="45"/>
                                        </p:tgtEl>
                                        <p:attrNameLst>
                                          <p:attrName>style.visibility</p:attrName>
                                        </p:attrNameLst>
                                      </p:cBhvr>
                                      <p:to>
                                        <p:strVal val="visible"/>
                                      </p:to>
                                    </p:set>
                                    <p:animEffect transition="in" filter="strips(downLeft)">
                                      <p:cBhvr>
                                        <p:cTn id="32" dur="500"/>
                                        <p:tgtEl>
                                          <p:spTgt spid="45"/>
                                        </p:tgtEl>
                                      </p:cBhvr>
                                    </p:animEffect>
                                  </p:childTnLst>
                                </p:cTn>
                              </p:par>
                              <p:par>
                                <p:cTn id="33" presetID="18" presetClass="entr" presetSubtype="12" fill="hold" nodeType="withEffect">
                                  <p:stCondLst>
                                    <p:cond delay="0"/>
                                  </p:stCondLst>
                                  <p:childTnLst>
                                    <p:set>
                                      <p:cBhvr>
                                        <p:cTn id="34" dur="1" fill="hold">
                                          <p:stCondLst>
                                            <p:cond delay="0"/>
                                          </p:stCondLst>
                                        </p:cTn>
                                        <p:tgtEl>
                                          <p:spTgt spid="47"/>
                                        </p:tgtEl>
                                        <p:attrNameLst>
                                          <p:attrName>style.visibility</p:attrName>
                                        </p:attrNameLst>
                                      </p:cBhvr>
                                      <p:to>
                                        <p:strVal val="visible"/>
                                      </p:to>
                                    </p:set>
                                    <p:animEffect transition="in" filter="strips(downLeft)">
                                      <p:cBhvr>
                                        <p:cTn id="35" dur="500"/>
                                        <p:tgtEl>
                                          <p:spTgt spid="47"/>
                                        </p:tgtEl>
                                      </p:cBhvr>
                                    </p:animEffect>
                                  </p:childTnLst>
                                </p:cTn>
                              </p:par>
                              <p:par>
                                <p:cTn id="36" presetID="18" presetClass="entr" presetSubtype="12" fill="hold" nodeType="with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strips(downLeft)">
                                      <p:cBhvr>
                                        <p:cTn id="38" dur="500"/>
                                        <p:tgtEl>
                                          <p:spTgt spid="55"/>
                                        </p:tgtEl>
                                      </p:cBhvr>
                                    </p:animEffect>
                                  </p:childTnLst>
                                </p:cTn>
                              </p:par>
                              <p:par>
                                <p:cTn id="39" presetID="18" presetClass="entr" presetSubtype="12"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animEffect transition="in" filter="strips(downLeft)">
                                      <p:cBhvr>
                                        <p:cTn id="41" dur="500"/>
                                        <p:tgtEl>
                                          <p:spTgt spid="44"/>
                                        </p:tgtEl>
                                      </p:cBhvr>
                                    </p:animEffect>
                                  </p:childTnLst>
                                </p:cTn>
                              </p:par>
                            </p:childTnLst>
                          </p:cTn>
                        </p:par>
                        <p:par>
                          <p:cTn id="42" fill="hold">
                            <p:stCondLst>
                              <p:cond delay="2000"/>
                            </p:stCondLst>
                            <p:childTnLst>
                              <p:par>
                                <p:cTn id="43" presetID="18" presetClass="entr" presetSubtype="12" fill="hold"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strips(downLeft)">
                                      <p:cBhvr>
                                        <p:cTn id="45" dur="500"/>
                                        <p:tgtEl>
                                          <p:spTgt spid="8"/>
                                        </p:tgtEl>
                                      </p:cBhvr>
                                    </p:animEffect>
                                  </p:childTnLst>
                                </p:cTn>
                              </p:par>
                              <p:par>
                                <p:cTn id="46" presetID="18" presetClass="entr" presetSubtype="12" fill="hold" nodeType="withEffect">
                                  <p:stCondLst>
                                    <p:cond delay="0"/>
                                  </p:stCondLst>
                                  <p:childTnLst>
                                    <p:set>
                                      <p:cBhvr>
                                        <p:cTn id="47" dur="1" fill="hold">
                                          <p:stCondLst>
                                            <p:cond delay="0"/>
                                          </p:stCondLst>
                                        </p:cTn>
                                        <p:tgtEl>
                                          <p:spTgt spid="19"/>
                                        </p:tgtEl>
                                        <p:attrNameLst>
                                          <p:attrName>style.visibility</p:attrName>
                                        </p:attrNameLst>
                                      </p:cBhvr>
                                      <p:to>
                                        <p:strVal val="visible"/>
                                      </p:to>
                                    </p:set>
                                    <p:animEffect transition="in" filter="strips(downLeft)">
                                      <p:cBhvr>
                                        <p:cTn id="48" dur="500"/>
                                        <p:tgtEl>
                                          <p:spTgt spid="19"/>
                                        </p:tgtEl>
                                      </p:cBhvr>
                                    </p:animEffect>
                                  </p:childTnLst>
                                </p:cTn>
                              </p:par>
                              <p:par>
                                <p:cTn id="49" presetID="18"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strips(downLeft)">
                                      <p:cBhvr>
                                        <p:cTn id="51" dur="500"/>
                                        <p:tgtEl>
                                          <p:spTgt spid="11"/>
                                        </p:tgtEl>
                                      </p:cBhvr>
                                    </p:animEffect>
                                  </p:childTnLst>
                                </p:cTn>
                              </p:par>
                              <p:par>
                                <p:cTn id="52" presetID="18" presetClass="entr" presetSubtype="12" fill="hold" nodeType="withEffect">
                                  <p:stCondLst>
                                    <p:cond delay="0"/>
                                  </p:stCondLst>
                                  <p:childTnLst>
                                    <p:set>
                                      <p:cBhvr>
                                        <p:cTn id="53" dur="1" fill="hold">
                                          <p:stCondLst>
                                            <p:cond delay="0"/>
                                          </p:stCondLst>
                                        </p:cTn>
                                        <p:tgtEl>
                                          <p:spTgt spid="37"/>
                                        </p:tgtEl>
                                        <p:attrNameLst>
                                          <p:attrName>style.visibility</p:attrName>
                                        </p:attrNameLst>
                                      </p:cBhvr>
                                      <p:to>
                                        <p:strVal val="visible"/>
                                      </p:to>
                                    </p:set>
                                    <p:animEffect transition="in" filter="strips(downLeft)">
                                      <p:cBhvr>
                                        <p:cTn id="54" dur="500"/>
                                        <p:tgtEl>
                                          <p:spTgt spid="37"/>
                                        </p:tgtEl>
                                      </p:cBhvr>
                                    </p:animEffect>
                                  </p:childTnLst>
                                </p:cTn>
                              </p:par>
                            </p:childTnLst>
                          </p:cTn>
                        </p:par>
                        <p:par>
                          <p:cTn id="55" fill="hold">
                            <p:stCondLst>
                              <p:cond delay="2500"/>
                            </p:stCondLst>
                            <p:childTnLst>
                              <p:par>
                                <p:cTn id="56" presetID="18" presetClass="entr" presetSubtype="12"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strips(downLeft)">
                                      <p:cBhvr>
                                        <p:cTn id="58" dur="500"/>
                                        <p:tgtEl>
                                          <p:spTgt spid="43"/>
                                        </p:tgtEl>
                                      </p:cBhvr>
                                    </p:animEffect>
                                  </p:childTnLst>
                                </p:cTn>
                              </p:par>
                              <p:par>
                                <p:cTn id="59" presetID="18" presetClass="entr" presetSubtype="12" fill="hold"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strips(downLeft)">
                                      <p:cBhvr>
                                        <p:cTn id="61" dur="500"/>
                                        <p:tgtEl>
                                          <p:spTgt spid="15"/>
                                        </p:tgtEl>
                                      </p:cBhvr>
                                    </p:animEffect>
                                  </p:childTnLst>
                                </p:cTn>
                              </p:par>
                              <p:par>
                                <p:cTn id="62" presetID="18" presetClass="entr" presetSubtype="12" fill="hold"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strips(downLeft)">
                                      <p:cBhvr>
                                        <p:cTn id="64" dur="500"/>
                                        <p:tgtEl>
                                          <p:spTgt spid="27"/>
                                        </p:tgtEl>
                                      </p:cBhvr>
                                    </p:animEffect>
                                  </p:childTnLst>
                                </p:cTn>
                              </p:par>
                              <p:par>
                                <p:cTn id="65" presetID="18" presetClass="entr" presetSubtype="12"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strips(downLeft)">
                                      <p:cBhvr>
                                        <p:cTn id="67" dur="500"/>
                                        <p:tgtEl>
                                          <p:spTgt spid="9"/>
                                        </p:tgtEl>
                                      </p:cBhvr>
                                    </p:animEffect>
                                  </p:childTnLst>
                                </p:cTn>
                              </p:par>
                              <p:par>
                                <p:cTn id="68" presetID="18" presetClass="entr" presetSubtype="12" fill="hold"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strips(downLeft)">
                                      <p:cBhvr>
                                        <p:cTn id="70" dur="500"/>
                                        <p:tgtEl>
                                          <p:spTgt spid="53"/>
                                        </p:tgtEl>
                                      </p:cBhvr>
                                    </p:animEffect>
                                  </p:childTnLst>
                                </p:cTn>
                              </p:par>
                              <p:par>
                                <p:cTn id="71" presetID="18" presetClass="entr" presetSubtype="12" fill="hold"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strips(downLeft)">
                                      <p:cBhvr>
                                        <p:cTn id="73" dur="500"/>
                                        <p:tgtEl>
                                          <p:spTgt spid="3"/>
                                        </p:tgtEl>
                                      </p:cBhvr>
                                    </p:animEffect>
                                  </p:childTnLst>
                                </p:cTn>
                              </p:par>
                            </p:childTnLst>
                          </p:cTn>
                        </p:par>
                        <p:par>
                          <p:cTn id="74" fill="hold">
                            <p:stCondLst>
                              <p:cond delay="3000"/>
                            </p:stCondLst>
                            <p:childTnLst>
                              <p:par>
                                <p:cTn id="75" presetID="22" presetClass="entr" presetSubtype="4" fill="hold" grpId="0" nodeType="after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wipe(down)">
                                      <p:cBhvr>
                                        <p:cTn id="77" dur="500"/>
                                        <p:tgtEl>
                                          <p:spTgt spid="17"/>
                                        </p:tgtEl>
                                      </p:cBhvr>
                                    </p:animEffect>
                                  </p:childTnLst>
                                </p:cTn>
                              </p:par>
                            </p:childTnLst>
                          </p:cTn>
                        </p:par>
                        <p:par>
                          <p:cTn id="78" fill="hold">
                            <p:stCondLst>
                              <p:cond delay="3500"/>
                            </p:stCondLst>
                            <p:childTnLst>
                              <p:par>
                                <p:cTn id="79" presetID="18" presetClass="entr" presetSubtype="12" fill="hold" nodeType="afterEffect">
                                  <p:stCondLst>
                                    <p:cond delay="0"/>
                                  </p:stCondLst>
                                  <p:childTnLst>
                                    <p:set>
                                      <p:cBhvr>
                                        <p:cTn id="80" dur="1" fill="hold">
                                          <p:stCondLst>
                                            <p:cond delay="0"/>
                                          </p:stCondLst>
                                        </p:cTn>
                                        <p:tgtEl>
                                          <p:spTgt spid="7"/>
                                        </p:tgtEl>
                                        <p:attrNameLst>
                                          <p:attrName>style.visibility</p:attrName>
                                        </p:attrNameLst>
                                      </p:cBhvr>
                                      <p:to>
                                        <p:strVal val="visible"/>
                                      </p:to>
                                    </p:set>
                                    <p:animEffect transition="in" filter="strips(downLeft)">
                                      <p:cBhvr>
                                        <p:cTn id="81" dur="500"/>
                                        <p:tgtEl>
                                          <p:spTgt spid="7"/>
                                        </p:tgtEl>
                                      </p:cBhvr>
                                    </p:animEffect>
                                  </p:childTnLst>
                                </p:cTn>
                              </p:par>
                            </p:childTnLst>
                          </p:cTn>
                        </p:par>
                        <p:par>
                          <p:cTn id="82" fill="hold">
                            <p:stCondLst>
                              <p:cond delay="4000"/>
                            </p:stCondLst>
                            <p:childTnLst>
                              <p:par>
                                <p:cTn id="83" presetID="22" presetClass="entr" presetSubtype="4" fill="hold" grpId="0" nodeType="afterEffect">
                                  <p:stCondLst>
                                    <p:cond delay="0"/>
                                  </p:stCondLst>
                                  <p:childTnLst>
                                    <p:set>
                                      <p:cBhvr>
                                        <p:cTn id="84" dur="1" fill="hold">
                                          <p:stCondLst>
                                            <p:cond delay="0"/>
                                          </p:stCondLst>
                                        </p:cTn>
                                        <p:tgtEl>
                                          <p:spTgt spid="4"/>
                                        </p:tgtEl>
                                        <p:attrNameLst>
                                          <p:attrName>style.visibility</p:attrName>
                                        </p:attrNameLst>
                                      </p:cBhvr>
                                      <p:to>
                                        <p:strVal val="visible"/>
                                      </p:to>
                                    </p:set>
                                    <p:animEffect transition="in" filter="wipe(down)">
                                      <p:cBhvr>
                                        <p:cTn id="85" dur="500"/>
                                        <p:tgtEl>
                                          <p:spTgt spid="4"/>
                                        </p:tgtEl>
                                      </p:cBhvr>
                                    </p:animEffect>
                                  </p:childTnLst>
                                </p:cTn>
                              </p:par>
                            </p:childTnLst>
                          </p:cTn>
                        </p:par>
                      </p:childTnLst>
                    </p:cTn>
                  </p:par>
                  <p:par>
                    <p:cTn id="86" fill="hold">
                      <p:stCondLst>
                        <p:cond delay="indefinite"/>
                      </p:stCondLst>
                      <p:childTnLst>
                        <p:par>
                          <p:cTn id="87" fill="hold">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28"/>
                                        </p:tgtEl>
                                        <p:attrNameLst>
                                          <p:attrName>style.visibility</p:attrName>
                                        </p:attrNameLst>
                                      </p:cBhvr>
                                      <p:to>
                                        <p:strVal val="visible"/>
                                      </p:to>
                                    </p:set>
                                  </p:childTnLst>
                                </p:cTn>
                              </p:par>
                            </p:childTnLst>
                          </p:cTn>
                        </p:par>
                      </p:childTnLst>
                    </p:cTn>
                  </p:par>
                  <p:par>
                    <p:cTn id="90" fill="hold">
                      <p:stCondLst>
                        <p:cond delay="indefinite"/>
                      </p:stCondLst>
                      <p:childTnLst>
                        <p:par>
                          <p:cTn id="91" fill="hold">
                            <p:stCondLst>
                              <p:cond delay="0"/>
                            </p:stCondLst>
                            <p:childTnLst>
                              <p:par>
                                <p:cTn id="92" presetID="1" presetClass="entr" presetSubtype="0" fill="hold" grpId="0" nodeType="clickEffect">
                                  <p:stCondLst>
                                    <p:cond delay="0"/>
                                  </p:stCondLst>
                                  <p:childTnLst>
                                    <p:set>
                                      <p:cBhvr>
                                        <p:cTn id="93" dur="1" fill="hold">
                                          <p:stCondLst>
                                            <p:cond delay="0"/>
                                          </p:stCondLst>
                                        </p:cTn>
                                        <p:tgtEl>
                                          <p:spTgt spid="10"/>
                                        </p:tgtEl>
                                        <p:attrNameLst>
                                          <p:attrName>style.visibility</p:attrName>
                                        </p:attrNameLst>
                                      </p:cBhvr>
                                      <p:to>
                                        <p:strVal val="visible"/>
                                      </p:to>
                                    </p:set>
                                  </p:childTnLst>
                                </p:cTn>
                              </p:par>
                            </p:childTnLst>
                          </p:cTn>
                        </p:par>
                        <p:par>
                          <p:cTn id="94" fill="hold">
                            <p:stCondLst>
                              <p:cond delay="0"/>
                            </p:stCondLst>
                            <p:childTnLst>
                              <p:par>
                                <p:cTn id="95" presetID="22" presetClass="entr" presetSubtype="4"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Effect transition="in" filter="wipe(down)">
                                      <p:cBhvr>
                                        <p:cTn id="9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0" grpId="0"/>
      <p:bldP spid="17" grpId="0"/>
      <p:bldP spid="28" grpId="0"/>
      <p:bldP spid="2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2019 YILI FAALİYETLERİMİZ</a:t>
            </a:r>
            <a:endParaRPr lang="tr-TR" sz="2400" b="1" dirty="0"/>
          </a:p>
        </p:txBody>
      </p:sp>
      <p:sp>
        <p:nvSpPr>
          <p:cNvPr id="3" name="Metin kutusu 2"/>
          <p:cNvSpPr txBox="1"/>
          <p:nvPr/>
        </p:nvSpPr>
        <p:spPr>
          <a:xfrm>
            <a:off x="1776845" y="1100931"/>
            <a:ext cx="6269875" cy="369332"/>
          </a:xfrm>
          <a:prstGeom prst="rect">
            <a:avLst/>
          </a:prstGeom>
          <a:noFill/>
        </p:spPr>
        <p:txBody>
          <a:bodyPr wrap="square" rtlCol="0">
            <a:spAutoFit/>
          </a:bodyPr>
          <a:lstStyle/>
          <a:p>
            <a:r>
              <a:rPr lang="tr-TR" b="1" dirty="0" smtClean="0">
                <a:solidFill>
                  <a:schemeClr val="accent2">
                    <a:lumMod val="75000"/>
                  </a:schemeClr>
                </a:solidFill>
              </a:rPr>
              <a:t>FUSİON MODULE 2000 VERİ MERKEZİ  </a:t>
            </a:r>
            <a:endParaRPr lang="tr-TR" b="1" dirty="0">
              <a:solidFill>
                <a:schemeClr val="accent2">
                  <a:lumMod val="75000"/>
                </a:schemeClr>
              </a:solidFill>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669" y="1486075"/>
            <a:ext cx="7480896" cy="4295600"/>
          </a:xfrm>
          <a:prstGeom prst="rect">
            <a:avLst/>
          </a:prstGeom>
        </p:spPr>
      </p:pic>
      <p:pic>
        <p:nvPicPr>
          <p:cNvPr id="6" name="Resim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28215" y="1470263"/>
            <a:ext cx="3198120" cy="4311411"/>
          </a:xfrm>
          <a:prstGeom prst="rect">
            <a:avLst/>
          </a:prstGeom>
        </p:spPr>
      </p:pic>
      <p:pic>
        <p:nvPicPr>
          <p:cNvPr id="8" name="Resim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446963" y="2400425"/>
            <a:ext cx="4310323" cy="2452180"/>
          </a:xfrm>
          <a:prstGeom prst="rect">
            <a:avLst/>
          </a:prstGeom>
          <a:effectLst>
            <a:innerShdw blurRad="63500" dist="50800" dir="16200000">
              <a:prstClr val="black">
                <a:alpha val="50000"/>
              </a:prstClr>
            </a:innerShdw>
          </a:effectLst>
        </p:spPr>
      </p:pic>
    </p:spTree>
    <p:extLst>
      <p:ext uri="{BB962C8B-B14F-4D97-AF65-F5344CB8AC3E}">
        <p14:creationId xmlns:p14="http://schemas.microsoft.com/office/powerpoint/2010/main" val="2615190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53222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b="1" dirty="0" smtClean="0">
                <a:solidFill>
                  <a:schemeClr val="accent2">
                    <a:lumMod val="75000"/>
                  </a:schemeClr>
                </a:solidFill>
                <a:latin typeface="Calibri"/>
              </a:rPr>
              <a:t>FELAKET KURTARMA MERKEZİ (FKM)</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Metin kutusu 3"/>
          <p:cNvSpPr txBox="1"/>
          <p:nvPr/>
        </p:nvSpPr>
        <p:spPr>
          <a:xfrm>
            <a:off x="424873" y="1451013"/>
            <a:ext cx="11307260" cy="132343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rPr>
              <a:t>04.11.2019 tarihinde Mühendislik Fakültesi A Blok’ta ekiplerimizle başlatılan montaj çalışmaları 1 hafta içinde tamamlanmış olup, sunucularımızın yedekleri belirlenen periyotlar halinde farklı bir ortamda yedeklenmeye başlanmıştır. </a:t>
            </a:r>
            <a:r>
              <a:rPr lang="tr-TR" sz="2000" b="1" noProof="0" dirty="0" smtClean="0">
                <a:solidFill>
                  <a:prstClr val="black"/>
                </a:solidFill>
                <a:latin typeface="Calibri"/>
              </a:rPr>
              <a:t>Sistem Odamızda oluşması muhtemel bir durumda Felaket Kurtarma Merkezimiz aktif olarak devreye alınacak hale getirilmiştir.</a:t>
            </a:r>
            <a:endParaRPr kumimoji="0" lang="tr-TR" sz="2000" b="1" i="0" u="none" strike="noStrike" kern="1200" cap="none" spc="0" normalizeH="0" baseline="0" noProof="0" dirty="0">
              <a:ln>
                <a:noFill/>
              </a:ln>
              <a:solidFill>
                <a:prstClr val="black"/>
              </a:solidFill>
              <a:effectLst/>
              <a:uLnTx/>
              <a:uFillTx/>
              <a:latin typeface="Calibri"/>
            </a:endParaRPr>
          </a:p>
        </p:txBody>
      </p:sp>
      <p:sp>
        <p:nvSpPr>
          <p:cNvPr id="5" name="Metin kutusu 4"/>
          <p:cNvSpPr txBox="1"/>
          <p:nvPr/>
        </p:nvSpPr>
        <p:spPr>
          <a:xfrm>
            <a:off x="424873" y="2670592"/>
            <a:ext cx="11397672" cy="70788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tr-TR" sz="2000" b="1" noProof="0" dirty="0" smtClean="0">
                <a:solidFill>
                  <a:prstClr val="black"/>
                </a:solidFill>
                <a:latin typeface="Calibri"/>
              </a:rPr>
              <a:t>Felaket Kurtarma Merkezimizin tüm donanımları oluşturulan FM2000 veri merkezinden açığa çıkan cihazlardan oluşmaktadır. </a:t>
            </a:r>
            <a:r>
              <a:rPr lang="tr-TR" sz="2000" b="1" dirty="0" smtClean="0">
                <a:solidFill>
                  <a:prstClr val="black"/>
                </a:solidFill>
                <a:latin typeface="Calibri"/>
              </a:rPr>
              <a:t>FM2000 veri merkezinin alınmasıyla hiçbir donanım ve cihaz atıl kalmamıştır.</a:t>
            </a:r>
            <a:endParaRPr kumimoji="0" lang="tr-TR" sz="2000" b="1" i="0" u="none" strike="noStrike" kern="1200" cap="none" spc="0" normalizeH="0" baseline="0" noProof="0" dirty="0">
              <a:ln>
                <a:noFill/>
              </a:ln>
              <a:solidFill>
                <a:prstClr val="black"/>
              </a:solidFill>
              <a:effectLst/>
              <a:uLnTx/>
              <a:uFillTx/>
              <a:latin typeface="Calibri"/>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1397" y="3381575"/>
            <a:ext cx="3928803" cy="2750162"/>
          </a:xfrm>
          <a:prstGeom prst="rect">
            <a:avLst/>
          </a:prstGeom>
        </p:spPr>
      </p:pic>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88325" y="3373117"/>
            <a:ext cx="3043808" cy="2992219"/>
          </a:xfrm>
          <a:prstGeom prst="rect">
            <a:avLst/>
          </a:prstGeom>
        </p:spPr>
      </p:pic>
      <p:pic>
        <p:nvPicPr>
          <p:cNvPr id="9" name="Resim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65139" y="3381575"/>
            <a:ext cx="4217995" cy="2983761"/>
          </a:xfrm>
          <a:prstGeom prst="rect">
            <a:avLst/>
          </a:prstGeom>
        </p:spPr>
      </p:pic>
    </p:spTree>
    <p:extLst>
      <p:ext uri="{BB962C8B-B14F-4D97-AF65-F5344CB8AC3E}">
        <p14:creationId xmlns:p14="http://schemas.microsoft.com/office/powerpoint/2010/main" val="20621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53222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b="1" dirty="0" smtClean="0">
                <a:solidFill>
                  <a:schemeClr val="accent2">
                    <a:lumMod val="75000"/>
                  </a:schemeClr>
                </a:solidFill>
                <a:latin typeface="Calibri"/>
              </a:rPr>
              <a:t>ISO 27001 BİLGİ GÜVENLİĞİ YÖNETİM SİSTEMİ</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Metin kutusu 3"/>
          <p:cNvSpPr txBox="1"/>
          <p:nvPr/>
        </p:nvSpPr>
        <p:spPr>
          <a:xfrm>
            <a:off x="751773" y="1777599"/>
            <a:ext cx="7083320" cy="193899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tr-TR" sz="2000" b="1" dirty="0" smtClean="0">
                <a:solidFill>
                  <a:prstClr val="black"/>
                </a:solidFill>
                <a:latin typeface="Calibri"/>
              </a:rPr>
              <a:t>Veri Merkezimizin ve FKM ‘</a:t>
            </a:r>
            <a:r>
              <a:rPr lang="tr-TR" sz="2000" b="1" dirty="0" err="1" smtClean="0">
                <a:solidFill>
                  <a:prstClr val="black"/>
                </a:solidFill>
                <a:latin typeface="Calibri"/>
              </a:rPr>
              <a:t>nin</a:t>
            </a:r>
            <a:r>
              <a:rPr lang="tr-TR" sz="2000" b="1" dirty="0" smtClean="0">
                <a:solidFill>
                  <a:prstClr val="black"/>
                </a:solidFill>
                <a:latin typeface="Calibri"/>
              </a:rPr>
              <a:t> devreye alınmasıyla birlikte ISO 27001 fiziksel ve çevresel şartlar sağlanmıştır. Süreç hazırlıkları FM2000 veri merkezi ihalesinin onaylanmasına müteakip eş zamanlı olarak başlanmıştı. Sistem montajları tamamlandıktan sonra 19-21.11.2019 dış tetkik işlemleri ardından 26.11.2019 tarihinde ISO 27001 belgesini almaya hak kazandık.</a:t>
            </a:r>
            <a:endParaRPr kumimoji="0" lang="tr-TR" sz="2000" b="1" i="0" u="none" strike="noStrike" kern="1200" cap="none" spc="0" normalizeH="0" baseline="0" noProof="0" dirty="0">
              <a:ln>
                <a:noFill/>
              </a:ln>
              <a:solidFill>
                <a:prstClr val="black"/>
              </a:solidFill>
              <a:effectLst/>
              <a:uLnTx/>
              <a:uFillTx/>
              <a:latin typeface="Calibri"/>
            </a:endParaRPr>
          </a:p>
        </p:txBody>
      </p:sp>
      <p:graphicFrame>
        <p:nvGraphicFramePr>
          <p:cNvPr id="5" name="Nesne 4"/>
          <p:cNvGraphicFramePr>
            <a:graphicFrameLocks noChangeAspect="1"/>
          </p:cNvGraphicFramePr>
          <p:nvPr>
            <p:extLst>
              <p:ext uri="{D42A27DB-BD31-4B8C-83A1-F6EECF244321}">
                <p14:modId xmlns:p14="http://schemas.microsoft.com/office/powerpoint/2010/main" val="4112405418"/>
              </p:ext>
            </p:extLst>
          </p:nvPr>
        </p:nvGraphicFramePr>
        <p:xfrm>
          <a:off x="8043586" y="640080"/>
          <a:ext cx="3959555" cy="5602804"/>
        </p:xfrm>
        <a:graphic>
          <a:graphicData uri="http://schemas.openxmlformats.org/presentationml/2006/ole">
            <mc:AlternateContent xmlns:mc="http://schemas.openxmlformats.org/markup-compatibility/2006">
              <mc:Choice xmlns:v="urn:schemas-microsoft-com:vml" Requires="v">
                <p:oleObj spid="_x0000_s1147" name="Acrobat Document" r:id="rId3" imgW="5667139" imgH="8019880" progId="AcroExch.Document.DC">
                  <p:embed/>
                </p:oleObj>
              </mc:Choice>
              <mc:Fallback>
                <p:oleObj name="Acrobat Document" r:id="rId3" imgW="5667139" imgH="8019880" progId="AcroExch.Document.DC">
                  <p:embed/>
                  <p:pic>
                    <p:nvPicPr>
                      <p:cNvPr id="0" name=""/>
                      <p:cNvPicPr/>
                      <p:nvPr/>
                    </p:nvPicPr>
                    <p:blipFill>
                      <a:blip r:embed="rId4"/>
                      <a:stretch>
                        <a:fillRect/>
                      </a:stretch>
                    </p:blipFill>
                    <p:spPr>
                      <a:xfrm>
                        <a:off x="8043586" y="640080"/>
                        <a:ext cx="3959555" cy="5602804"/>
                      </a:xfrm>
                      <a:prstGeom prst="rect">
                        <a:avLst/>
                      </a:prstGeom>
                      <a:ln w="15875">
                        <a:solidFill>
                          <a:schemeClr val="accent1"/>
                        </a:solidFill>
                      </a:ln>
                    </p:spPr>
                  </p:pic>
                </p:oleObj>
              </mc:Fallback>
            </mc:AlternateContent>
          </a:graphicData>
        </a:graphic>
      </p:graphicFrame>
    </p:spTree>
    <p:extLst>
      <p:ext uri="{BB962C8B-B14F-4D97-AF65-F5344CB8AC3E}">
        <p14:creationId xmlns:p14="http://schemas.microsoft.com/office/powerpoint/2010/main" val="601507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53222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b="1" dirty="0" smtClean="0">
                <a:solidFill>
                  <a:schemeClr val="accent2">
                    <a:lumMod val="75000"/>
                  </a:schemeClr>
                </a:solidFill>
                <a:latin typeface="Calibri"/>
              </a:rPr>
              <a:t>GÜVENLİK KAMERA SİSTEMLERİ ALIMI</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6" name="Metin kutusu 5"/>
          <p:cNvSpPr txBox="1"/>
          <p:nvPr/>
        </p:nvSpPr>
        <p:spPr>
          <a:xfrm>
            <a:off x="382385" y="1454451"/>
            <a:ext cx="11463251"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ea typeface="+mn-ea"/>
                <a:cs typeface="+mn-cs"/>
              </a:rPr>
              <a:t>2019 Yılı sonunda itibariyle mevcut analog kamera sistemlerinin değişimi için tabloda verilen cihazların temini yapılmıştır</a:t>
            </a:r>
            <a:r>
              <a:rPr kumimoji="0" lang="tr-TR" sz="1800" b="0" i="0" u="none" strike="noStrike" kern="1200" cap="none" spc="0" normalizeH="0" noProof="0" dirty="0" smtClean="0">
                <a:ln>
                  <a:noFill/>
                </a:ln>
                <a:solidFill>
                  <a:prstClr val="black"/>
                </a:solidFill>
                <a:effectLst/>
                <a:uLnTx/>
                <a:uFillTx/>
                <a:latin typeface="Calibri"/>
                <a:ea typeface="+mn-ea"/>
                <a:cs typeface="+mn-cs"/>
              </a:rPr>
              <a:t>.</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graphicFrame>
        <p:nvGraphicFramePr>
          <p:cNvPr id="7" name="Tablo 6"/>
          <p:cNvGraphicFramePr>
            <a:graphicFrameLocks noGrp="1"/>
          </p:cNvGraphicFramePr>
          <p:nvPr>
            <p:extLst>
              <p:ext uri="{D42A27DB-BD31-4B8C-83A1-F6EECF244321}">
                <p14:modId xmlns:p14="http://schemas.microsoft.com/office/powerpoint/2010/main" val="1907547312"/>
              </p:ext>
            </p:extLst>
          </p:nvPr>
        </p:nvGraphicFramePr>
        <p:xfrm>
          <a:off x="529934" y="2162337"/>
          <a:ext cx="3260669" cy="3343275"/>
        </p:xfrm>
        <a:graphic>
          <a:graphicData uri="http://schemas.openxmlformats.org/drawingml/2006/table">
            <a:tbl>
              <a:tblPr>
                <a:tableStyleId>{5C22544A-7EE6-4342-B048-85BDC9FD1C3A}</a:tableStyleId>
              </a:tblPr>
              <a:tblGrid>
                <a:gridCol w="517891">
                  <a:extLst>
                    <a:ext uri="{9D8B030D-6E8A-4147-A177-3AD203B41FA5}">
                      <a16:colId xmlns:a16="http://schemas.microsoft.com/office/drawing/2014/main" val="3170222550"/>
                    </a:ext>
                  </a:extLst>
                </a:gridCol>
                <a:gridCol w="1894391">
                  <a:extLst>
                    <a:ext uri="{9D8B030D-6E8A-4147-A177-3AD203B41FA5}">
                      <a16:colId xmlns:a16="http://schemas.microsoft.com/office/drawing/2014/main" val="4085054390"/>
                    </a:ext>
                  </a:extLst>
                </a:gridCol>
                <a:gridCol w="848387">
                  <a:extLst>
                    <a:ext uri="{9D8B030D-6E8A-4147-A177-3AD203B41FA5}">
                      <a16:colId xmlns:a16="http://schemas.microsoft.com/office/drawing/2014/main" val="4057244"/>
                    </a:ext>
                  </a:extLst>
                </a:gridCol>
              </a:tblGrid>
              <a:tr h="217533">
                <a:tc>
                  <a:txBody>
                    <a:bodyPr/>
                    <a:lstStyle/>
                    <a:p>
                      <a:pPr algn="ctr" fontAlgn="b"/>
                      <a:r>
                        <a:rPr lang="tr-TR" sz="1400" b="1" u="none" strike="noStrike" dirty="0" smtClean="0">
                          <a:effectLst/>
                        </a:rPr>
                        <a:t>No</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i="0" u="none" strike="noStrike" dirty="0" smtClean="0">
                          <a:solidFill>
                            <a:schemeClr val="dk1"/>
                          </a:solidFill>
                          <a:effectLst/>
                          <a:latin typeface="+mn-lt"/>
                        </a:rPr>
                        <a:t>Cihaz</a:t>
                      </a:r>
                      <a:r>
                        <a:rPr lang="tr-TR" sz="1200" b="1" i="0" u="none" strike="noStrike" baseline="0" dirty="0" smtClean="0">
                          <a:solidFill>
                            <a:schemeClr val="dk1"/>
                          </a:solidFill>
                          <a:effectLst/>
                          <a:latin typeface="+mn-lt"/>
                        </a:rPr>
                        <a:t> Listesi</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Miktarı</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09614696"/>
                  </a:ext>
                </a:extLst>
              </a:tr>
              <a:tr h="217533">
                <a:tc>
                  <a:txBody>
                    <a:bodyPr/>
                    <a:lstStyle/>
                    <a:p>
                      <a:pPr algn="ctr" fontAlgn="b"/>
                      <a:r>
                        <a:rPr lang="tr-TR" sz="1400" b="1" u="none" strike="noStrike" dirty="0">
                          <a:effectLst/>
                        </a:rPr>
                        <a:t>1</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err="1">
                          <a:effectLst/>
                        </a:rPr>
                        <a:t>Dome</a:t>
                      </a:r>
                      <a:r>
                        <a:rPr lang="tr-TR" sz="1200" b="1" u="none" strike="noStrike" dirty="0">
                          <a:effectLst/>
                        </a:rPr>
                        <a:t> Kamera</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29</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22776991"/>
                  </a:ext>
                </a:extLst>
              </a:tr>
              <a:tr h="217533">
                <a:tc>
                  <a:txBody>
                    <a:bodyPr/>
                    <a:lstStyle/>
                    <a:p>
                      <a:pPr algn="ctr" fontAlgn="b"/>
                      <a:r>
                        <a:rPr lang="tr-TR" sz="1400" b="1" u="none" strike="noStrike" dirty="0">
                          <a:effectLst/>
                        </a:rPr>
                        <a:t>2</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err="1">
                          <a:effectLst/>
                        </a:rPr>
                        <a:t>Bullet</a:t>
                      </a:r>
                      <a:r>
                        <a:rPr lang="tr-TR" sz="1200" b="1" u="none" strike="noStrike" dirty="0">
                          <a:effectLst/>
                        </a:rPr>
                        <a:t> Kamera</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92</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41449815"/>
                  </a:ext>
                </a:extLst>
              </a:tr>
              <a:tr h="217533">
                <a:tc>
                  <a:txBody>
                    <a:bodyPr/>
                    <a:lstStyle/>
                    <a:p>
                      <a:pPr algn="ctr" fontAlgn="b"/>
                      <a:r>
                        <a:rPr lang="tr-TR" sz="1400" b="1" u="none" strike="noStrike" dirty="0">
                          <a:effectLst/>
                        </a:rPr>
                        <a:t>3</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a:effectLst/>
                        </a:rPr>
                        <a:t>PTZ </a:t>
                      </a:r>
                      <a:r>
                        <a:rPr lang="tr-TR" sz="1200" b="1" u="none" strike="noStrike" dirty="0" err="1">
                          <a:effectLst/>
                        </a:rPr>
                        <a:t>Bullet</a:t>
                      </a:r>
                      <a:r>
                        <a:rPr lang="tr-TR" sz="1200" b="1" u="none" strike="noStrike" dirty="0">
                          <a:effectLst/>
                        </a:rPr>
                        <a:t> Kamera</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36</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05709997"/>
                  </a:ext>
                </a:extLst>
              </a:tr>
              <a:tr h="217533">
                <a:tc>
                  <a:txBody>
                    <a:bodyPr/>
                    <a:lstStyle/>
                    <a:p>
                      <a:pPr algn="ctr" fontAlgn="b"/>
                      <a:r>
                        <a:rPr lang="tr-TR" sz="1400" b="1" u="none" strike="noStrike" dirty="0">
                          <a:effectLst/>
                        </a:rPr>
                        <a:t>4</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err="1">
                          <a:effectLst/>
                        </a:rPr>
                        <a:t>SpeedDome</a:t>
                      </a:r>
                      <a:r>
                        <a:rPr lang="tr-TR" sz="1200" b="1" u="none" strike="noStrike" dirty="0">
                          <a:effectLst/>
                        </a:rPr>
                        <a:t> Kamera </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3</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91870187"/>
                  </a:ext>
                </a:extLst>
              </a:tr>
              <a:tr h="217533">
                <a:tc>
                  <a:txBody>
                    <a:bodyPr/>
                    <a:lstStyle/>
                    <a:p>
                      <a:pPr algn="ctr" fontAlgn="b"/>
                      <a:r>
                        <a:rPr lang="tr-TR" sz="1400" b="1" u="none" strike="noStrike" dirty="0">
                          <a:effectLst/>
                        </a:rPr>
                        <a:t>5</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a:effectLst/>
                        </a:rPr>
                        <a:t>128 Kanal NVR</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2</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606011855"/>
                  </a:ext>
                </a:extLst>
              </a:tr>
              <a:tr h="217533">
                <a:tc>
                  <a:txBody>
                    <a:bodyPr/>
                    <a:lstStyle/>
                    <a:p>
                      <a:pPr algn="ctr" fontAlgn="b"/>
                      <a:r>
                        <a:rPr lang="tr-TR" sz="1400" b="1" u="none" strike="noStrike" dirty="0">
                          <a:effectLst/>
                        </a:rPr>
                        <a:t>6</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a:effectLst/>
                        </a:rPr>
                        <a:t>Kaydetme ve İzleme Yazılımı</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2</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897505199"/>
                  </a:ext>
                </a:extLst>
              </a:tr>
              <a:tr h="217533">
                <a:tc>
                  <a:txBody>
                    <a:bodyPr/>
                    <a:lstStyle/>
                    <a:p>
                      <a:pPr algn="ctr" fontAlgn="b"/>
                      <a:r>
                        <a:rPr lang="tr-TR" sz="1400" b="1" u="none" strike="noStrike" dirty="0">
                          <a:effectLst/>
                        </a:rPr>
                        <a:t>7</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a:effectLst/>
                        </a:rPr>
                        <a:t>24 Port </a:t>
                      </a:r>
                      <a:r>
                        <a:rPr lang="tr-TR" sz="1200" b="1" u="none" strike="noStrike" dirty="0" err="1">
                          <a:effectLst/>
                        </a:rPr>
                        <a:t>PeE</a:t>
                      </a:r>
                      <a:r>
                        <a:rPr lang="tr-TR" sz="1200" b="1" u="none" strike="noStrike" dirty="0">
                          <a:effectLst/>
                        </a:rPr>
                        <a:t> Switch</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7</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781021389"/>
                  </a:ext>
                </a:extLst>
              </a:tr>
              <a:tr h="217533">
                <a:tc>
                  <a:txBody>
                    <a:bodyPr/>
                    <a:lstStyle/>
                    <a:p>
                      <a:pPr algn="ctr" fontAlgn="b"/>
                      <a:r>
                        <a:rPr lang="tr-TR" sz="1400" b="1" u="none" strike="noStrike" dirty="0">
                          <a:effectLst/>
                        </a:rPr>
                        <a:t>8</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a:effectLst/>
                        </a:rPr>
                        <a:t>8 Port </a:t>
                      </a:r>
                      <a:r>
                        <a:rPr lang="tr-TR" sz="1200" b="1" u="none" strike="noStrike" dirty="0" err="1">
                          <a:effectLst/>
                        </a:rPr>
                        <a:t>PoE</a:t>
                      </a:r>
                      <a:r>
                        <a:rPr lang="tr-TR" sz="1200" b="1" u="none" strike="noStrike" dirty="0">
                          <a:effectLst/>
                        </a:rPr>
                        <a:t> Switch </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2</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816030261"/>
                  </a:ext>
                </a:extLst>
              </a:tr>
              <a:tr h="217533">
                <a:tc>
                  <a:txBody>
                    <a:bodyPr/>
                    <a:lstStyle/>
                    <a:p>
                      <a:pPr algn="ctr" fontAlgn="b"/>
                      <a:r>
                        <a:rPr lang="tr-TR" sz="1400" b="1" u="none" strike="noStrike" dirty="0">
                          <a:effectLst/>
                        </a:rPr>
                        <a:t>9</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da-DK" sz="1200" b="1" u="none" strike="noStrike" dirty="0">
                          <a:effectLst/>
                        </a:rPr>
                        <a:t>1 Gb SFP Single Mod</a:t>
                      </a:r>
                      <a:endParaRPr lang="da-DK"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15</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162173586"/>
                  </a:ext>
                </a:extLst>
              </a:tr>
              <a:tr h="217533">
                <a:tc>
                  <a:txBody>
                    <a:bodyPr/>
                    <a:lstStyle/>
                    <a:p>
                      <a:pPr algn="ctr" fontAlgn="b"/>
                      <a:r>
                        <a:rPr lang="tr-TR" sz="1400" b="1" u="none" strike="noStrike" dirty="0">
                          <a:effectLst/>
                        </a:rPr>
                        <a:t>10</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err="1">
                          <a:effectLst/>
                        </a:rPr>
                        <a:t>Cat</a:t>
                      </a:r>
                      <a:r>
                        <a:rPr lang="tr-TR" sz="1200" b="1" u="none" strike="noStrike" dirty="0">
                          <a:effectLst/>
                        </a:rPr>
                        <a:t> 6 Kablo</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dirty="0">
                          <a:effectLst/>
                        </a:rPr>
                        <a:t>9000 m.</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441095772"/>
                  </a:ext>
                </a:extLst>
              </a:tr>
              <a:tr h="217533">
                <a:tc>
                  <a:txBody>
                    <a:bodyPr/>
                    <a:lstStyle/>
                    <a:p>
                      <a:pPr algn="ctr" fontAlgn="b"/>
                      <a:r>
                        <a:rPr lang="tr-TR" sz="1400" b="1" u="none" strike="noStrike" dirty="0">
                          <a:effectLst/>
                        </a:rPr>
                        <a:t>11</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err="1">
                          <a:effectLst/>
                        </a:rPr>
                        <a:t>Outdoor</a:t>
                      </a:r>
                      <a:r>
                        <a:rPr lang="tr-TR" sz="1200" b="1" u="none" strike="noStrike" dirty="0">
                          <a:effectLst/>
                        </a:rPr>
                        <a:t> Cat6 Kablo</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dirty="0">
                          <a:effectLst/>
                        </a:rPr>
                        <a:t>4000 m.</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06950871"/>
                  </a:ext>
                </a:extLst>
              </a:tr>
              <a:tr h="217533">
                <a:tc>
                  <a:txBody>
                    <a:bodyPr/>
                    <a:lstStyle/>
                    <a:p>
                      <a:pPr algn="ctr" fontAlgn="b"/>
                      <a:r>
                        <a:rPr lang="tr-TR" sz="1400" b="1" u="none" strike="noStrike" dirty="0">
                          <a:effectLst/>
                        </a:rPr>
                        <a:t>12</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a:effectLst/>
                        </a:rPr>
                        <a:t>3 Kva UPS</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dirty="0">
                          <a:effectLst/>
                        </a:rPr>
                        <a:t>3</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352643561"/>
                  </a:ext>
                </a:extLst>
              </a:tr>
              <a:tr h="217533">
                <a:tc>
                  <a:txBody>
                    <a:bodyPr/>
                    <a:lstStyle/>
                    <a:p>
                      <a:pPr algn="ctr" fontAlgn="b"/>
                      <a:r>
                        <a:rPr lang="tr-TR" sz="1400" b="1" u="none" strike="noStrike" dirty="0">
                          <a:effectLst/>
                        </a:rPr>
                        <a:t>13</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a:effectLst/>
                        </a:rPr>
                        <a:t>49 " LCD TV</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dirty="0">
                          <a:effectLst/>
                        </a:rPr>
                        <a:t>5</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7346016"/>
                  </a:ext>
                </a:extLst>
              </a:tr>
              <a:tr h="217533">
                <a:tc>
                  <a:txBody>
                    <a:bodyPr/>
                    <a:lstStyle/>
                    <a:p>
                      <a:pPr algn="ctr" fontAlgn="b"/>
                      <a:r>
                        <a:rPr lang="tr-TR" sz="1400" b="1" u="none" strike="noStrike" dirty="0">
                          <a:effectLst/>
                        </a:rPr>
                        <a:t>14</a:t>
                      </a:r>
                      <a:endParaRPr lang="tr-TR" sz="1400" b="1" i="0" u="none" strike="noStrike" dirty="0">
                        <a:solidFill>
                          <a:srgbClr val="000000"/>
                        </a:solidFill>
                        <a:effectLst/>
                        <a:latin typeface="Calibri" panose="020F0502020204030204" pitchFamily="34" charset="0"/>
                      </a:endParaRPr>
                    </a:p>
                  </a:txBody>
                  <a:tcPr marL="9525" marR="9525" marT="9525" marB="0" anchor="b"/>
                </a:tc>
                <a:tc>
                  <a:txBody>
                    <a:bodyPr/>
                    <a:lstStyle/>
                    <a:p>
                      <a:pPr algn="l" fontAlgn="b"/>
                      <a:r>
                        <a:rPr lang="tr-TR" sz="1200" b="1" u="none" strike="noStrike" dirty="0">
                          <a:effectLst/>
                        </a:rPr>
                        <a:t>Yönetim ve Bakım Bilgisayarı</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dirty="0">
                          <a:effectLst/>
                        </a:rPr>
                        <a:t>1</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514201455"/>
                  </a:ext>
                </a:extLst>
              </a:tr>
            </a:tbl>
          </a:graphicData>
        </a:graphic>
      </p:graphicFrame>
      <p:graphicFrame>
        <p:nvGraphicFramePr>
          <p:cNvPr id="8" name="Tablo 7"/>
          <p:cNvGraphicFramePr>
            <a:graphicFrameLocks noGrp="1"/>
          </p:cNvGraphicFramePr>
          <p:nvPr>
            <p:extLst>
              <p:ext uri="{D42A27DB-BD31-4B8C-83A1-F6EECF244321}">
                <p14:modId xmlns:p14="http://schemas.microsoft.com/office/powerpoint/2010/main" val="3469880787"/>
              </p:ext>
            </p:extLst>
          </p:nvPr>
        </p:nvGraphicFramePr>
        <p:xfrm>
          <a:off x="4127037" y="1898093"/>
          <a:ext cx="7128396" cy="2691124"/>
        </p:xfrm>
        <a:graphic>
          <a:graphicData uri="http://schemas.openxmlformats.org/drawingml/2006/table">
            <a:tbl>
              <a:tblPr>
                <a:tableStyleId>{5C22544A-7EE6-4342-B048-85BDC9FD1C3A}</a:tableStyleId>
              </a:tblPr>
              <a:tblGrid>
                <a:gridCol w="2157400">
                  <a:extLst>
                    <a:ext uri="{9D8B030D-6E8A-4147-A177-3AD203B41FA5}">
                      <a16:colId xmlns:a16="http://schemas.microsoft.com/office/drawing/2014/main" val="3018703015"/>
                    </a:ext>
                  </a:extLst>
                </a:gridCol>
                <a:gridCol w="1008785">
                  <a:extLst>
                    <a:ext uri="{9D8B030D-6E8A-4147-A177-3AD203B41FA5}">
                      <a16:colId xmlns:a16="http://schemas.microsoft.com/office/drawing/2014/main" val="2076854121"/>
                    </a:ext>
                  </a:extLst>
                </a:gridCol>
                <a:gridCol w="668472">
                  <a:extLst>
                    <a:ext uri="{9D8B030D-6E8A-4147-A177-3AD203B41FA5}">
                      <a16:colId xmlns:a16="http://schemas.microsoft.com/office/drawing/2014/main" val="576935952"/>
                    </a:ext>
                  </a:extLst>
                </a:gridCol>
                <a:gridCol w="1470636">
                  <a:extLst>
                    <a:ext uri="{9D8B030D-6E8A-4147-A177-3AD203B41FA5}">
                      <a16:colId xmlns:a16="http://schemas.microsoft.com/office/drawing/2014/main" val="1375818131"/>
                    </a:ext>
                  </a:extLst>
                </a:gridCol>
                <a:gridCol w="1045245">
                  <a:extLst>
                    <a:ext uri="{9D8B030D-6E8A-4147-A177-3AD203B41FA5}">
                      <a16:colId xmlns:a16="http://schemas.microsoft.com/office/drawing/2014/main" val="2473943868"/>
                    </a:ext>
                  </a:extLst>
                </a:gridCol>
                <a:gridCol w="777858">
                  <a:extLst>
                    <a:ext uri="{9D8B030D-6E8A-4147-A177-3AD203B41FA5}">
                      <a16:colId xmlns:a16="http://schemas.microsoft.com/office/drawing/2014/main" val="351890046"/>
                    </a:ext>
                  </a:extLst>
                </a:gridCol>
              </a:tblGrid>
              <a:tr h="191099">
                <a:tc gridSpan="6">
                  <a:txBody>
                    <a:bodyPr/>
                    <a:lstStyle/>
                    <a:p>
                      <a:pPr algn="ctr" fontAlgn="b"/>
                      <a:r>
                        <a:rPr lang="tr-TR" sz="1200" b="1" u="none" strike="noStrike" dirty="0">
                          <a:effectLst/>
                        </a:rPr>
                        <a:t>Kamera </a:t>
                      </a:r>
                      <a:r>
                        <a:rPr lang="tr-TR" sz="1200" b="1" u="none" strike="noStrike" dirty="0" smtClean="0">
                          <a:effectLst/>
                        </a:rPr>
                        <a:t>Kurulumu Yapılan </a:t>
                      </a:r>
                      <a:r>
                        <a:rPr lang="tr-TR" sz="1200" b="1" u="none" strike="noStrike" dirty="0">
                          <a:effectLst/>
                        </a:rPr>
                        <a:t>Yerler</a:t>
                      </a:r>
                      <a:endParaRPr lang="tr-TR" sz="1200" b="1" i="0" u="none" strike="noStrike" dirty="0">
                        <a:solidFill>
                          <a:srgbClr val="000000"/>
                        </a:solidFill>
                        <a:effectLst/>
                        <a:latin typeface="Calibri" panose="020F0502020204030204" pitchFamily="34" charset="0"/>
                      </a:endParaRPr>
                    </a:p>
                  </a:txBody>
                  <a:tcPr marL="9525" marR="9525" marT="9525" marB="0" anchor="b"/>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extLst>
                  <a:ext uri="{0D108BD9-81ED-4DB2-BD59-A6C34878D82A}">
                    <a16:rowId xmlns:a16="http://schemas.microsoft.com/office/drawing/2014/main" val="559511962"/>
                  </a:ext>
                </a:extLst>
              </a:tr>
              <a:tr h="358538">
                <a:tc>
                  <a:txBody>
                    <a:bodyPr/>
                    <a:lstStyle/>
                    <a:p>
                      <a:pPr algn="l" fontAlgn="b"/>
                      <a:r>
                        <a:rPr lang="tr-TR" sz="1200" b="1" u="none" strike="noStrike" dirty="0">
                          <a:effectLst/>
                        </a:rPr>
                        <a:t>Birim</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Dome </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Bullet</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PTZ Bullet Kamera</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Speed Dome</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ctr" fontAlgn="b"/>
                      <a:r>
                        <a:rPr lang="tr-TR" sz="1200" b="1" u="none" strike="noStrike">
                          <a:effectLst/>
                        </a:rPr>
                        <a:t>Toplam</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99350212"/>
                  </a:ext>
                </a:extLst>
              </a:tr>
              <a:tr h="188460">
                <a:tc>
                  <a:txBody>
                    <a:bodyPr/>
                    <a:lstStyle/>
                    <a:p>
                      <a:pPr algn="l" fontAlgn="b"/>
                      <a:r>
                        <a:rPr lang="tr-TR" sz="1200" b="1" u="none" strike="noStrike" dirty="0">
                          <a:effectLst/>
                        </a:rPr>
                        <a:t>BESYO</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9</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7</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5</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21</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024334469"/>
                  </a:ext>
                </a:extLst>
              </a:tr>
              <a:tr h="188460">
                <a:tc>
                  <a:txBody>
                    <a:bodyPr/>
                    <a:lstStyle/>
                    <a:p>
                      <a:pPr algn="l" fontAlgn="b"/>
                      <a:r>
                        <a:rPr lang="tr-TR" sz="1200" b="1" u="none" strike="noStrike" dirty="0">
                          <a:effectLst/>
                        </a:rPr>
                        <a:t>Fen Edebiyat Fakültesi</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7</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13</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7</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27</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171246368"/>
                  </a:ext>
                </a:extLst>
              </a:tr>
              <a:tr h="188460">
                <a:tc>
                  <a:txBody>
                    <a:bodyPr/>
                    <a:lstStyle/>
                    <a:p>
                      <a:pPr algn="l" fontAlgn="b"/>
                      <a:r>
                        <a:rPr lang="tr-TR" sz="1200" b="1" u="none" strike="noStrike" dirty="0">
                          <a:effectLst/>
                        </a:rPr>
                        <a:t>Mühendislik Fakültesi A Blok</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2</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8</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3</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13</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024349673"/>
                  </a:ext>
                </a:extLst>
              </a:tr>
              <a:tr h="181346">
                <a:tc>
                  <a:txBody>
                    <a:bodyPr/>
                    <a:lstStyle/>
                    <a:p>
                      <a:pPr algn="l" fontAlgn="b"/>
                      <a:r>
                        <a:rPr lang="tr-TR" sz="1200" b="1" u="none" strike="noStrike" dirty="0">
                          <a:effectLst/>
                        </a:rPr>
                        <a:t>Mühendislik </a:t>
                      </a:r>
                      <a:r>
                        <a:rPr lang="tr-TR" sz="1200" b="1" u="none" strike="noStrike" dirty="0" smtClean="0">
                          <a:effectLst/>
                        </a:rPr>
                        <a:t>Fakültesi </a:t>
                      </a:r>
                      <a:r>
                        <a:rPr lang="tr-TR" sz="1200" b="1" u="none" strike="noStrike" dirty="0">
                          <a:effectLst/>
                        </a:rPr>
                        <a:t>B Blok</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1</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5</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6</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36560985"/>
                  </a:ext>
                </a:extLst>
              </a:tr>
              <a:tr h="216131">
                <a:tc>
                  <a:txBody>
                    <a:bodyPr/>
                    <a:lstStyle/>
                    <a:p>
                      <a:pPr algn="l" fontAlgn="b"/>
                      <a:r>
                        <a:rPr lang="tr-TR" sz="1200" b="1" u="none" strike="noStrike" dirty="0">
                          <a:effectLst/>
                        </a:rPr>
                        <a:t>Mühendislik </a:t>
                      </a:r>
                      <a:r>
                        <a:rPr lang="tr-TR" sz="1200" b="1" u="none" strike="noStrike" dirty="0" smtClean="0">
                          <a:effectLst/>
                        </a:rPr>
                        <a:t>Fakültesi C </a:t>
                      </a:r>
                      <a:r>
                        <a:rPr lang="tr-TR" sz="1200" b="1" u="none" strike="noStrike" dirty="0">
                          <a:effectLst/>
                        </a:rPr>
                        <a:t>Blok</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11</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6</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9</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26</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919038093"/>
                  </a:ext>
                </a:extLst>
              </a:tr>
              <a:tr h="174567">
                <a:tc>
                  <a:txBody>
                    <a:bodyPr/>
                    <a:lstStyle/>
                    <a:p>
                      <a:pPr algn="l" fontAlgn="b"/>
                      <a:r>
                        <a:rPr lang="tr-TR" sz="1200" b="1" u="none" strike="noStrike" dirty="0">
                          <a:effectLst/>
                        </a:rPr>
                        <a:t>Kurtalan Meslek Yüksek Okulu</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22</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22</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371792075"/>
                  </a:ext>
                </a:extLst>
              </a:tr>
              <a:tr h="188460">
                <a:tc>
                  <a:txBody>
                    <a:bodyPr/>
                    <a:lstStyle/>
                    <a:p>
                      <a:pPr algn="l" fontAlgn="b"/>
                      <a:r>
                        <a:rPr lang="tr-TR" sz="1200" b="1" u="none" strike="noStrike" dirty="0">
                          <a:effectLst/>
                        </a:rPr>
                        <a:t>Eruh Meslek Yüksek Okulu</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25</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0</a:t>
                      </a:r>
                      <a:endParaRPr lang="tr-TR" sz="1200" b="1" i="0" u="none" strike="noStrike">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a:effectLst/>
                        </a:rPr>
                        <a:t>25</a:t>
                      </a:r>
                      <a:endParaRPr lang="tr-TR" sz="1200" b="1" i="0" u="none" strike="noStrike">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215468094"/>
                  </a:ext>
                </a:extLst>
              </a:tr>
              <a:tr h="188460">
                <a:tc>
                  <a:txBody>
                    <a:bodyPr/>
                    <a:lstStyle/>
                    <a:p>
                      <a:pPr algn="l" fontAlgn="b"/>
                      <a:r>
                        <a:rPr lang="tr-TR" sz="1200" b="1" u="none" strike="noStrike" dirty="0">
                          <a:effectLst/>
                        </a:rPr>
                        <a:t>Merkez Kampüs</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2</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2</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422798364"/>
                  </a:ext>
                </a:extLst>
              </a:tr>
              <a:tr h="188460">
                <a:tc>
                  <a:txBody>
                    <a:bodyPr/>
                    <a:lstStyle/>
                    <a:p>
                      <a:pPr algn="l" fontAlgn="b"/>
                      <a:r>
                        <a:rPr lang="tr-TR" sz="1200" b="1" u="none" strike="noStrike" dirty="0" smtClean="0">
                          <a:effectLst/>
                        </a:rPr>
                        <a:t>Eğitim</a:t>
                      </a:r>
                      <a:r>
                        <a:rPr lang="tr-TR" sz="1200" b="1" u="none" strike="noStrike" baseline="0" dirty="0" smtClean="0">
                          <a:effectLst/>
                        </a:rPr>
                        <a:t> Fakültesi</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3</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7</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10</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3230432775"/>
                  </a:ext>
                </a:extLst>
              </a:tr>
              <a:tr h="191099">
                <a:tc>
                  <a:txBody>
                    <a:bodyPr/>
                    <a:lstStyle/>
                    <a:p>
                      <a:pPr algn="l" fontAlgn="b"/>
                      <a:r>
                        <a:rPr lang="tr-TR" sz="1200" b="1" i="0" u="none" strike="noStrike" dirty="0" smtClean="0">
                          <a:solidFill>
                            <a:schemeClr val="dk1"/>
                          </a:solidFill>
                          <a:effectLst/>
                          <a:latin typeface="+mn-lt"/>
                        </a:rPr>
                        <a:t>Yedek</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000000"/>
                          </a:solidFill>
                          <a:effectLst/>
                          <a:latin typeface="Calibri" panose="020F0502020204030204" pitchFamily="34" charset="0"/>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000000"/>
                          </a:solidFill>
                          <a:effectLst/>
                          <a:latin typeface="Calibri" panose="020F0502020204030204" pitchFamily="34" charset="0"/>
                        </a:rPr>
                        <a:t>7</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000000"/>
                          </a:solidFill>
                          <a:effectLst/>
                          <a:latin typeface="Calibri" panose="020F0502020204030204" pitchFamily="34" charset="0"/>
                        </a:rPr>
                        <a:t>0</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u="none" strike="noStrike" dirty="0" smtClean="0">
                          <a:effectLst/>
                        </a:rPr>
                        <a:t>1</a:t>
                      </a:r>
                      <a:endParaRPr lang="tr-TR" sz="1200" b="1" i="0" u="none" strike="noStrike" dirty="0">
                        <a:solidFill>
                          <a:srgbClr val="00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000000"/>
                          </a:solidFill>
                          <a:effectLst/>
                          <a:latin typeface="Calibri" panose="020F0502020204030204" pitchFamily="34" charset="0"/>
                        </a:rPr>
                        <a:t>8</a:t>
                      </a:r>
                      <a:endParaRPr lang="tr-TR" sz="1200" b="1" i="0" u="none" strike="noStrike" dirty="0">
                        <a:solidFill>
                          <a:srgbClr val="00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2408939106"/>
                  </a:ext>
                </a:extLst>
              </a:tr>
              <a:tr h="191099">
                <a:tc>
                  <a:txBody>
                    <a:bodyPr/>
                    <a:lstStyle/>
                    <a:p>
                      <a:pPr algn="l" fontAlgn="b"/>
                      <a:r>
                        <a:rPr lang="tr-TR" sz="1200" b="1" i="0" u="none" strike="noStrike" dirty="0" smtClean="0">
                          <a:solidFill>
                            <a:srgbClr val="FF0000"/>
                          </a:solidFill>
                          <a:effectLst/>
                          <a:latin typeface="Calibri" panose="020F0502020204030204" pitchFamily="34" charset="0"/>
                        </a:rPr>
                        <a:t>Toplam</a:t>
                      </a:r>
                      <a:endParaRPr lang="tr-TR" sz="1200" b="1" i="0" u="none" strike="noStrike" dirty="0">
                        <a:solidFill>
                          <a:srgbClr val="FF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FF0000"/>
                          </a:solidFill>
                          <a:effectLst/>
                          <a:latin typeface="Calibri" panose="020F0502020204030204" pitchFamily="34" charset="0"/>
                        </a:rPr>
                        <a:t>29</a:t>
                      </a:r>
                      <a:endParaRPr lang="tr-TR" sz="1200" b="1" i="0" u="none" strike="noStrike" dirty="0">
                        <a:solidFill>
                          <a:srgbClr val="FF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FF0000"/>
                          </a:solidFill>
                          <a:effectLst/>
                          <a:latin typeface="Calibri" panose="020F0502020204030204" pitchFamily="34" charset="0"/>
                        </a:rPr>
                        <a:t>92</a:t>
                      </a:r>
                      <a:endParaRPr lang="tr-TR" sz="1200" b="1" i="0" u="none" strike="noStrike" dirty="0">
                        <a:solidFill>
                          <a:srgbClr val="FF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FF0000"/>
                          </a:solidFill>
                          <a:effectLst/>
                          <a:latin typeface="Calibri" panose="020F0502020204030204" pitchFamily="34" charset="0"/>
                        </a:rPr>
                        <a:t>36</a:t>
                      </a:r>
                      <a:endParaRPr lang="tr-TR" sz="1200" b="1" i="0" u="none" strike="noStrike" dirty="0">
                        <a:solidFill>
                          <a:srgbClr val="FF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FF0000"/>
                          </a:solidFill>
                          <a:effectLst/>
                          <a:latin typeface="Calibri" panose="020F0502020204030204" pitchFamily="34" charset="0"/>
                        </a:rPr>
                        <a:t>3</a:t>
                      </a:r>
                      <a:endParaRPr lang="tr-TR" sz="1200" b="1" i="0" u="none" strike="noStrike" dirty="0">
                        <a:solidFill>
                          <a:srgbClr val="FF0000"/>
                        </a:solidFill>
                        <a:effectLst/>
                        <a:latin typeface="Calibri" panose="020F0502020204030204" pitchFamily="34" charset="0"/>
                      </a:endParaRPr>
                    </a:p>
                  </a:txBody>
                  <a:tcPr marL="9525" marR="9525" marT="9525" marB="0" anchor="b"/>
                </a:tc>
                <a:tc>
                  <a:txBody>
                    <a:bodyPr/>
                    <a:lstStyle/>
                    <a:p>
                      <a:pPr algn="r" fontAlgn="b"/>
                      <a:r>
                        <a:rPr lang="tr-TR" sz="1200" b="1" i="0" u="none" strike="noStrike" dirty="0" smtClean="0">
                          <a:solidFill>
                            <a:srgbClr val="FF0000"/>
                          </a:solidFill>
                          <a:effectLst/>
                          <a:latin typeface="Calibri" panose="020F0502020204030204" pitchFamily="34" charset="0"/>
                        </a:rPr>
                        <a:t>160</a:t>
                      </a:r>
                      <a:endParaRPr lang="tr-TR" sz="1200" b="1" i="0" u="none" strike="noStrike" dirty="0">
                        <a:solidFill>
                          <a:srgbClr val="FF0000"/>
                        </a:solidFill>
                        <a:effectLst/>
                        <a:latin typeface="Calibri" panose="020F0502020204030204" pitchFamily="34" charset="0"/>
                      </a:endParaRPr>
                    </a:p>
                  </a:txBody>
                  <a:tcPr marL="9525" marR="9525" marT="9525" marB="0" anchor="b"/>
                </a:tc>
                <a:extLst>
                  <a:ext uri="{0D108BD9-81ED-4DB2-BD59-A6C34878D82A}">
                    <a16:rowId xmlns:a16="http://schemas.microsoft.com/office/drawing/2014/main" val="1486948991"/>
                  </a:ext>
                </a:extLst>
              </a:tr>
            </a:tbl>
          </a:graphicData>
        </a:graphic>
      </p:graphicFrame>
      <p:sp>
        <p:nvSpPr>
          <p:cNvPr id="9" name="Metin kutusu 8"/>
          <p:cNvSpPr txBox="1"/>
          <p:nvPr/>
        </p:nvSpPr>
        <p:spPr>
          <a:xfrm>
            <a:off x="4039987" y="4707498"/>
            <a:ext cx="7157256" cy="101566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ea typeface="+mn-ea"/>
                <a:cs typeface="+mn-cs"/>
              </a:rPr>
              <a:t>Bu Proje ile Mühendislik Fak. A-B-C Blok, BESYO ve Fen Edebiyat Fakültelerindeki analog kameralar IP kamera ile değiştirilmiş olup, ayrıca bina yapıları dikkate alınarak kamera sayıları arttırılmıştır.</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567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endParaRPr lang="tr-TR"/>
          </a:p>
        </p:txBody>
      </p:sp>
      <p:sp>
        <p:nvSpPr>
          <p:cNvPr id="4" name="Metin kutusu 3"/>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accent2">
                    <a:lumMod val="75000"/>
                  </a:schemeClr>
                </a:solidFill>
                <a:latin typeface="Calibri"/>
              </a:rPr>
              <a:t>GÜVENLİK KAMERA İZLEME VE YÖNETİM </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499" y="1819961"/>
            <a:ext cx="12050684" cy="4305129"/>
          </a:xfrm>
          <a:prstGeom prst="rect">
            <a:avLst/>
          </a:prstGeom>
          <a:effectLst>
            <a:glow rad="63500">
              <a:schemeClr val="accent4">
                <a:lumMod val="60000"/>
                <a:lumOff val="40000"/>
                <a:alpha val="40000"/>
              </a:schemeClr>
            </a:glow>
            <a:softEdge rad="0"/>
          </a:effectLst>
        </p:spPr>
      </p:pic>
      <p:sp>
        <p:nvSpPr>
          <p:cNvPr id="7" name="Metin kutusu 6"/>
          <p:cNvSpPr txBox="1"/>
          <p:nvPr/>
        </p:nvSpPr>
        <p:spPr>
          <a:xfrm>
            <a:off x="362988" y="1366266"/>
            <a:ext cx="1146325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ea typeface="+mn-ea"/>
                <a:cs typeface="+mn-cs"/>
              </a:rPr>
              <a:t>Bu bölüm 20 adet izleme monitörü ve 4 adet spot monitör ile 8 adet PC </a:t>
            </a:r>
            <a:r>
              <a:rPr lang="tr-TR" sz="2000" b="1" dirty="0" smtClean="0">
                <a:solidFill>
                  <a:prstClr val="black"/>
                </a:solidFill>
                <a:latin typeface="Calibri"/>
              </a:rPr>
              <a:t>üzerinden</a:t>
            </a:r>
            <a:r>
              <a:rPr kumimoji="0" lang="tr-TR" sz="2000" b="1" i="0" u="none" strike="noStrike" kern="1200" cap="none" spc="0" normalizeH="0" noProof="0" dirty="0" smtClean="0">
                <a:ln>
                  <a:noFill/>
                </a:ln>
                <a:solidFill>
                  <a:prstClr val="black"/>
                </a:solidFill>
                <a:effectLst/>
                <a:uLnTx/>
                <a:uFillTx/>
                <a:latin typeface="Calibri"/>
                <a:ea typeface="+mn-ea"/>
                <a:cs typeface="+mn-cs"/>
              </a:rPr>
              <a:t> anlık izlenmektedir.</a:t>
            </a:r>
            <a:endParaRPr kumimoji="0" lang="tr-TR"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12922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b="1" dirty="0" smtClean="0">
                <a:solidFill>
                  <a:schemeClr val="accent2">
                    <a:lumMod val="75000"/>
                  </a:schemeClr>
                </a:solidFill>
                <a:latin typeface="Calibri"/>
              </a:rPr>
              <a:t>EBYS MOBİL UYGULAMA</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6" name="Metin kutusu 5"/>
          <p:cNvSpPr txBox="1"/>
          <p:nvPr/>
        </p:nvSpPr>
        <p:spPr>
          <a:xfrm>
            <a:off x="756457" y="1470263"/>
            <a:ext cx="10590415" cy="70788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tr-TR" sz="2000" b="1" dirty="0" smtClean="0">
                <a:solidFill>
                  <a:prstClr val="black"/>
                </a:solidFill>
                <a:latin typeface="Calibri"/>
              </a:rPr>
              <a:t>EBYS (Elektronik Belge Yönetim Sistemi) ‘</a:t>
            </a:r>
            <a:r>
              <a:rPr lang="tr-TR" sz="2000" b="1" dirty="0" err="1" smtClean="0">
                <a:solidFill>
                  <a:prstClr val="black"/>
                </a:solidFill>
                <a:latin typeface="Calibri"/>
              </a:rPr>
              <a:t>nin</a:t>
            </a:r>
            <a:r>
              <a:rPr lang="tr-TR" sz="2000" b="1" dirty="0" smtClean="0">
                <a:solidFill>
                  <a:prstClr val="black"/>
                </a:solidFill>
                <a:latin typeface="Calibri"/>
              </a:rPr>
              <a:t> daha efektif kullanımı için Mobil Uygulama alınmıştır. Bu uygulama ile </a:t>
            </a:r>
            <a:r>
              <a:rPr lang="tr-TR" sz="2000" b="1" dirty="0" err="1" smtClean="0">
                <a:solidFill>
                  <a:prstClr val="black"/>
                </a:solidFill>
                <a:latin typeface="Calibri"/>
              </a:rPr>
              <a:t>Android</a:t>
            </a:r>
            <a:r>
              <a:rPr lang="tr-TR" sz="2000" b="1" dirty="0" smtClean="0">
                <a:solidFill>
                  <a:prstClr val="black"/>
                </a:solidFill>
                <a:latin typeface="Calibri"/>
              </a:rPr>
              <a:t> ve </a:t>
            </a:r>
            <a:r>
              <a:rPr lang="tr-TR" sz="2000" b="1" dirty="0" err="1" smtClean="0">
                <a:solidFill>
                  <a:prstClr val="black"/>
                </a:solidFill>
                <a:latin typeface="Calibri"/>
              </a:rPr>
              <a:t>iOS</a:t>
            </a:r>
            <a:r>
              <a:rPr lang="tr-TR" sz="2000" b="1" dirty="0" smtClean="0">
                <a:solidFill>
                  <a:prstClr val="black"/>
                </a:solidFill>
                <a:latin typeface="Calibri"/>
              </a:rPr>
              <a:t> cihazlardan </a:t>
            </a:r>
            <a:r>
              <a:rPr lang="tr-TR" sz="2000" b="1" dirty="0" err="1" smtClean="0">
                <a:solidFill>
                  <a:prstClr val="black"/>
                </a:solidFill>
                <a:latin typeface="Calibri"/>
              </a:rPr>
              <a:t>EBYS’de</a:t>
            </a:r>
            <a:r>
              <a:rPr lang="tr-TR" sz="2000" b="1" dirty="0" smtClean="0">
                <a:solidFill>
                  <a:prstClr val="black"/>
                </a:solidFill>
                <a:latin typeface="Calibri"/>
              </a:rPr>
              <a:t> imza ve paraf işlemleri yapılabilmektedir.</a:t>
            </a:r>
            <a:endParaRPr kumimoji="0" lang="tr-TR" sz="2000" b="1" i="0" u="none" strike="noStrike" kern="1200" cap="none" spc="0" normalizeH="0" baseline="0" noProof="0" dirty="0">
              <a:ln>
                <a:noFill/>
              </a:ln>
              <a:solidFill>
                <a:prstClr val="black"/>
              </a:solidFill>
              <a:effectLst/>
              <a:uLnTx/>
              <a:uFillTx/>
              <a:latin typeface="Calibri"/>
            </a:endParaRPr>
          </a:p>
        </p:txBody>
      </p:sp>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756457" y="3203004"/>
            <a:ext cx="1978660" cy="1978660"/>
          </a:xfrm>
          <a:prstGeom prst="rect">
            <a:avLst/>
          </a:prstGeom>
        </p:spPr>
      </p:pic>
      <p:pic>
        <p:nvPicPr>
          <p:cNvPr id="8" name="Resim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2749" y="3922670"/>
            <a:ext cx="1863790" cy="1991130"/>
          </a:xfrm>
          <a:prstGeom prst="rect">
            <a:avLst/>
          </a:prstGeom>
        </p:spPr>
      </p:pic>
      <p:sp>
        <p:nvSpPr>
          <p:cNvPr id="9" name="Metin kutusu 8"/>
          <p:cNvSpPr txBox="1"/>
          <p:nvPr/>
        </p:nvSpPr>
        <p:spPr>
          <a:xfrm>
            <a:off x="756457" y="2282249"/>
            <a:ext cx="10590415" cy="1015663"/>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tr-TR" sz="2000" b="1" dirty="0" smtClean="0">
                <a:solidFill>
                  <a:prstClr val="black"/>
                </a:solidFill>
                <a:latin typeface="Calibri"/>
              </a:rPr>
              <a:t>Mobil uygulamayı kullanmak için </a:t>
            </a:r>
            <a:r>
              <a:rPr lang="tr-TR" sz="2000" b="1" dirty="0" err="1" smtClean="0">
                <a:solidFill>
                  <a:prstClr val="black"/>
                </a:solidFill>
                <a:latin typeface="Calibri"/>
              </a:rPr>
              <a:t>Android</a:t>
            </a:r>
            <a:r>
              <a:rPr lang="tr-TR" sz="2000" b="1" dirty="0" smtClean="0">
                <a:solidFill>
                  <a:prstClr val="black"/>
                </a:solidFill>
                <a:latin typeface="Calibri"/>
              </a:rPr>
              <a:t> ve </a:t>
            </a:r>
            <a:r>
              <a:rPr lang="tr-TR" sz="2000" b="1" dirty="0" err="1" smtClean="0">
                <a:solidFill>
                  <a:prstClr val="black"/>
                </a:solidFill>
                <a:latin typeface="Calibri"/>
              </a:rPr>
              <a:t>iOS</a:t>
            </a:r>
            <a:r>
              <a:rPr lang="tr-TR" sz="2000" b="1" dirty="0" smtClean="0">
                <a:solidFill>
                  <a:prstClr val="black"/>
                </a:solidFill>
                <a:latin typeface="Calibri"/>
              </a:rPr>
              <a:t> cihazlarda OTG adaptörüne ihtiyaç olmaktadır. Söz konusu OTG adaptör </a:t>
            </a:r>
            <a:r>
              <a:rPr lang="tr-TR" sz="2000" b="1" dirty="0" err="1" smtClean="0">
                <a:solidFill>
                  <a:prstClr val="black"/>
                </a:solidFill>
                <a:latin typeface="Calibri"/>
              </a:rPr>
              <a:t>Android</a:t>
            </a:r>
            <a:r>
              <a:rPr lang="tr-TR" sz="2000" b="1" dirty="0" smtClean="0">
                <a:solidFill>
                  <a:prstClr val="black"/>
                </a:solidFill>
                <a:latin typeface="Calibri"/>
              </a:rPr>
              <a:t> için 5-10 TL olmasına karşın </a:t>
            </a:r>
            <a:r>
              <a:rPr lang="tr-TR" sz="2000" b="1" dirty="0" err="1" smtClean="0">
                <a:solidFill>
                  <a:prstClr val="black"/>
                </a:solidFill>
                <a:latin typeface="Calibri"/>
              </a:rPr>
              <a:t>iOS</a:t>
            </a:r>
            <a:r>
              <a:rPr lang="tr-TR" sz="2000" b="1" dirty="0" smtClean="0">
                <a:solidFill>
                  <a:prstClr val="black"/>
                </a:solidFill>
                <a:latin typeface="Calibri"/>
              </a:rPr>
              <a:t> için 1.000 TL ‘</a:t>
            </a:r>
            <a:r>
              <a:rPr lang="tr-TR" sz="2000" b="1" dirty="0" err="1" smtClean="0">
                <a:solidFill>
                  <a:prstClr val="black"/>
                </a:solidFill>
                <a:latin typeface="Calibri"/>
              </a:rPr>
              <a:t>nin</a:t>
            </a:r>
            <a:r>
              <a:rPr lang="tr-TR" sz="2000" b="1" dirty="0" smtClean="0">
                <a:solidFill>
                  <a:prstClr val="black"/>
                </a:solidFill>
                <a:latin typeface="Calibri"/>
              </a:rPr>
              <a:t> üstünde bir maliyet söz konusudur.</a:t>
            </a:r>
            <a:endParaRPr kumimoji="0" lang="tr-TR" sz="2000" b="1" i="0" u="none" strike="noStrike" kern="1200" cap="none" spc="0" normalizeH="0" baseline="0" noProof="0" dirty="0">
              <a:ln>
                <a:noFill/>
              </a:ln>
              <a:solidFill>
                <a:prstClr val="black"/>
              </a:solidFill>
              <a:effectLst/>
              <a:uLnTx/>
              <a:uFillTx/>
              <a:latin typeface="Calibri"/>
            </a:endParaRPr>
          </a:p>
        </p:txBody>
      </p:sp>
      <p:pic>
        <p:nvPicPr>
          <p:cNvPr id="10" name="Resim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51006" y="2956178"/>
            <a:ext cx="2174486" cy="3867634"/>
          </a:xfrm>
          <a:prstGeom prst="rect">
            <a:avLst/>
          </a:prstGeom>
        </p:spPr>
      </p:pic>
      <p:pic>
        <p:nvPicPr>
          <p:cNvPr id="11" name="Resim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29141" y="2956178"/>
            <a:ext cx="2163893" cy="3848793"/>
          </a:xfrm>
          <a:prstGeom prst="rect">
            <a:avLst/>
          </a:prstGeom>
        </p:spPr>
      </p:pic>
      <p:pic>
        <p:nvPicPr>
          <p:cNvPr id="3" name="Resim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96683" y="2956178"/>
            <a:ext cx="2161541" cy="3844609"/>
          </a:xfrm>
          <a:prstGeom prst="rect">
            <a:avLst/>
          </a:prstGeom>
        </p:spPr>
      </p:pic>
    </p:spTree>
    <p:extLst>
      <p:ext uri="{BB962C8B-B14F-4D97-AF65-F5344CB8AC3E}">
        <p14:creationId xmlns:p14="http://schemas.microsoft.com/office/powerpoint/2010/main" val="420750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53222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000" b="1" dirty="0" smtClean="0">
                <a:solidFill>
                  <a:schemeClr val="accent2">
                    <a:lumMod val="75000"/>
                  </a:schemeClr>
                </a:solidFill>
                <a:latin typeface="Calibri"/>
              </a:rPr>
              <a:t>UPS AKÜ DEĞİŞİMLERİ</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Metin kutusu 3"/>
          <p:cNvSpPr txBox="1"/>
          <p:nvPr/>
        </p:nvSpPr>
        <p:spPr>
          <a:xfrm>
            <a:off x="962024" y="1454451"/>
            <a:ext cx="10883612" cy="132343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noProof="0" dirty="0" smtClean="0">
                <a:ln>
                  <a:noFill/>
                </a:ln>
                <a:solidFill>
                  <a:prstClr val="black"/>
                </a:solidFill>
                <a:effectLst/>
                <a:uLnTx/>
                <a:uFillTx/>
                <a:latin typeface="Calibri"/>
                <a:ea typeface="+mn-ea"/>
                <a:cs typeface="+mn-cs"/>
              </a:rPr>
              <a:t>Eski sistem odasında çalışan ve aküleri ekonomik ömürlerini tamamlamış 2 adet UPS ‘in aküleri yenilenmiş ve bakımları yapılmış olarak, 10 </a:t>
            </a:r>
            <a:r>
              <a:rPr kumimoji="0" lang="tr-TR" sz="2000" b="1" i="0" u="none" strike="noStrike" kern="1200" cap="none" spc="0" normalizeH="0" noProof="0" dirty="0" err="1" smtClean="0">
                <a:ln>
                  <a:noFill/>
                </a:ln>
                <a:solidFill>
                  <a:prstClr val="black"/>
                </a:solidFill>
                <a:effectLst/>
                <a:uLnTx/>
                <a:uFillTx/>
                <a:latin typeface="Calibri"/>
                <a:ea typeface="+mn-ea"/>
                <a:cs typeface="+mn-cs"/>
              </a:rPr>
              <a:t>kwa</a:t>
            </a:r>
            <a:r>
              <a:rPr kumimoji="0" lang="tr-TR" sz="2000" b="1" i="0" u="none" strike="noStrike" kern="1200" cap="none" spc="0" normalizeH="0" noProof="0" dirty="0" smtClean="0">
                <a:ln>
                  <a:noFill/>
                </a:ln>
                <a:solidFill>
                  <a:prstClr val="black"/>
                </a:solidFill>
                <a:effectLst/>
                <a:uLnTx/>
                <a:uFillTx/>
                <a:latin typeface="Calibri"/>
                <a:ea typeface="+mn-ea"/>
                <a:cs typeface="+mn-cs"/>
              </a:rPr>
              <a:t> olan UPS </a:t>
            </a:r>
            <a:r>
              <a:rPr kumimoji="0" lang="tr-TR" sz="2000" b="1" i="0" u="none" strike="noStrike" kern="1200" cap="none" spc="0" normalizeH="0" noProof="0" dirty="0" err="1" smtClean="0">
                <a:ln>
                  <a:noFill/>
                </a:ln>
                <a:solidFill>
                  <a:prstClr val="black"/>
                </a:solidFill>
                <a:effectLst/>
                <a:uLnTx/>
                <a:uFillTx/>
                <a:latin typeface="Calibri"/>
                <a:ea typeface="+mn-ea"/>
                <a:cs typeface="+mn-cs"/>
              </a:rPr>
              <a:t>FKM’de</a:t>
            </a:r>
            <a:r>
              <a:rPr kumimoji="0" lang="tr-TR" sz="2000" b="1" i="0" u="none" strike="noStrike" kern="1200" cap="none" spc="0" normalizeH="0" noProof="0" dirty="0" smtClean="0">
                <a:ln>
                  <a:noFill/>
                </a:ln>
                <a:solidFill>
                  <a:prstClr val="black"/>
                </a:solidFill>
                <a:effectLst/>
                <a:uLnTx/>
                <a:uFillTx/>
                <a:latin typeface="Calibri"/>
                <a:ea typeface="+mn-ea"/>
                <a:cs typeface="+mn-cs"/>
              </a:rPr>
              <a:t> kullanılmak üzere montajı yapıldı. 20 </a:t>
            </a:r>
            <a:r>
              <a:rPr kumimoji="0" lang="tr-TR" sz="2000" b="1" i="0" u="none" strike="noStrike" kern="1200" cap="none" spc="0" normalizeH="0" noProof="0" dirty="0" err="1" smtClean="0">
                <a:ln>
                  <a:noFill/>
                </a:ln>
                <a:solidFill>
                  <a:prstClr val="black"/>
                </a:solidFill>
                <a:effectLst/>
                <a:uLnTx/>
                <a:uFillTx/>
                <a:latin typeface="Calibri"/>
                <a:ea typeface="+mn-ea"/>
                <a:cs typeface="+mn-cs"/>
              </a:rPr>
              <a:t>kwa</a:t>
            </a:r>
            <a:r>
              <a:rPr kumimoji="0" lang="tr-TR" sz="2000" b="1" i="0" u="none" strike="noStrike" kern="1200" cap="none" spc="0" normalizeH="0" noProof="0" dirty="0" smtClean="0">
                <a:ln>
                  <a:noFill/>
                </a:ln>
                <a:solidFill>
                  <a:prstClr val="black"/>
                </a:solidFill>
                <a:effectLst/>
                <a:uLnTx/>
                <a:uFillTx/>
                <a:latin typeface="Calibri"/>
                <a:ea typeface="+mn-ea"/>
                <a:cs typeface="+mn-cs"/>
              </a:rPr>
              <a:t> olan UPS ‘te Merkez Kampüste ve kesintisiz güç kaynağı bulunmayan sistem odasına transfer edilerek  cihazların elektrik kesilmelerinden kaynaklı arızaların önüne geçildi. </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pic>
        <p:nvPicPr>
          <p:cNvPr id="9" name="Resim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5834" y="2777890"/>
            <a:ext cx="4357054" cy="3823136"/>
          </a:xfrm>
          <a:prstGeom prst="rect">
            <a:avLst/>
          </a:prstGeom>
        </p:spPr>
      </p:pic>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2139" y="2777891"/>
            <a:ext cx="2598822" cy="3840050"/>
          </a:xfrm>
          <a:prstGeom prst="rect">
            <a:avLst/>
          </a:prstGeom>
        </p:spPr>
      </p:pic>
      <p:pic>
        <p:nvPicPr>
          <p:cNvPr id="12" name="Resim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67794" y="2777890"/>
            <a:ext cx="3991008" cy="3823136"/>
          </a:xfrm>
          <a:prstGeom prst="rect">
            <a:avLst/>
          </a:prstGeom>
        </p:spPr>
      </p:pic>
      <p:pic>
        <p:nvPicPr>
          <p:cNvPr id="11" name="Resim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67794" y="2777891"/>
            <a:ext cx="1530210" cy="2197498"/>
          </a:xfrm>
          <a:prstGeom prst="rect">
            <a:avLst/>
          </a:prstGeom>
        </p:spPr>
      </p:pic>
    </p:spTree>
    <p:extLst>
      <p:ext uri="{BB962C8B-B14F-4D97-AF65-F5344CB8AC3E}">
        <p14:creationId xmlns:p14="http://schemas.microsoft.com/office/powerpoint/2010/main" val="1031079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5322223" cy="400110"/>
          </a:xfrm>
          <a:prstGeom prst="rect">
            <a:avLst/>
          </a:prstGeom>
          <a:noFill/>
        </p:spPr>
        <p:txBody>
          <a:bodyPr wrap="square" rtlCol="0">
            <a:spAutoFit/>
          </a:bodyPr>
          <a:lstStyle/>
          <a:p>
            <a:pPr lvl="0">
              <a:defRPr/>
            </a:pPr>
            <a:r>
              <a:rPr lang="tr-TR" sz="2000" b="1" dirty="0">
                <a:solidFill>
                  <a:schemeClr val="accent2">
                    <a:lumMod val="75000"/>
                  </a:schemeClr>
                </a:solidFill>
              </a:rPr>
              <a:t>UZAKTAN </a:t>
            </a:r>
            <a:r>
              <a:rPr lang="tr-TR" sz="2000" b="1" dirty="0" smtClean="0">
                <a:solidFill>
                  <a:schemeClr val="accent2">
                    <a:lumMod val="75000"/>
                  </a:schemeClr>
                </a:solidFill>
              </a:rPr>
              <a:t>EĞİTİM (LMS – SANAL SINIF)</a:t>
            </a:r>
            <a:endParaRPr lang="tr-TR" sz="2000" b="1" dirty="0">
              <a:solidFill>
                <a:schemeClr val="accent2">
                  <a:lumMod val="75000"/>
                </a:schemeClr>
              </a:solidFill>
            </a:endParaRPr>
          </a:p>
        </p:txBody>
      </p:sp>
      <p:sp>
        <p:nvSpPr>
          <p:cNvPr id="4" name="Metin kutusu 3"/>
          <p:cNvSpPr txBox="1"/>
          <p:nvPr/>
        </p:nvSpPr>
        <p:spPr>
          <a:xfrm>
            <a:off x="962024" y="1426294"/>
            <a:ext cx="10883612" cy="70788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tr-TR" sz="2000" b="1" dirty="0" smtClean="0">
                <a:solidFill>
                  <a:prstClr val="black"/>
                </a:solidFill>
                <a:latin typeface="Calibri"/>
              </a:rPr>
              <a:t>Eş zamanlı 600 katılımcıya kadar 6 adet senkron ve 3000 kullanıcılı asenkron ALMS Uzaktan Eğitim sistemi yazılımı, 4 adet ders içerikleriyle birlikte alındı.</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
        <p:nvSpPr>
          <p:cNvPr id="8" name="Dikdörtgen 7"/>
          <p:cNvSpPr/>
          <p:nvPr/>
        </p:nvSpPr>
        <p:spPr>
          <a:xfrm>
            <a:off x="423970" y="2256383"/>
            <a:ext cx="8027972" cy="1015663"/>
          </a:xfrm>
          <a:prstGeom prst="rect">
            <a:avLst/>
          </a:prstGeom>
        </p:spPr>
        <p:txBody>
          <a:bodyPr wrap="square">
            <a:spAutoFit/>
          </a:bodyPr>
          <a:lstStyle/>
          <a:p>
            <a:pPr lvl="0">
              <a:spcAft>
                <a:spcPts val="0"/>
              </a:spcAft>
            </a:pPr>
            <a:r>
              <a:rPr lang="tr-TR" sz="2000" b="1" i="1" dirty="0" smtClean="0">
                <a:latin typeface="Calibri" panose="020F0502020204030204" pitchFamily="34" charset="0"/>
                <a:ea typeface="Times New Roman" panose="02020603050405020304" pitchFamily="18" charset="0"/>
              </a:rPr>
              <a:t>Alınan Ders İçerikleri;</a:t>
            </a:r>
            <a:endParaRPr lang="tr-TR" sz="2000" i="1" dirty="0">
              <a:latin typeface="Times New Roman" panose="02020603050405020304" pitchFamily="18" charset="0"/>
              <a:ea typeface="Times New Roman" panose="02020603050405020304" pitchFamily="18" charset="0"/>
            </a:endParaRPr>
          </a:p>
          <a:p>
            <a:pPr lvl="0">
              <a:spcAft>
                <a:spcPts val="0"/>
              </a:spcAft>
            </a:pPr>
            <a:r>
              <a:rPr lang="tr-TR" sz="2000" b="1" dirty="0">
                <a:latin typeface="Calibri" panose="020F0502020204030204" pitchFamily="34" charset="0"/>
                <a:ea typeface="Times New Roman" panose="02020603050405020304" pitchFamily="18" charset="0"/>
              </a:rPr>
              <a:t>Türk Dili – I </a:t>
            </a:r>
            <a:r>
              <a:rPr lang="tr-TR" sz="2000" b="1" dirty="0" smtClean="0">
                <a:latin typeface="Calibri" panose="020F0502020204030204" pitchFamily="34" charset="0"/>
                <a:ea typeface="Times New Roman" panose="02020603050405020304" pitchFamily="18" charset="0"/>
              </a:rPr>
              <a:t>,II    			Atatürk </a:t>
            </a:r>
            <a:r>
              <a:rPr lang="tr-TR" sz="2000" b="1" dirty="0">
                <a:latin typeface="Calibri" panose="020F0502020204030204" pitchFamily="34" charset="0"/>
                <a:ea typeface="Times New Roman" panose="02020603050405020304" pitchFamily="18" charset="0"/>
              </a:rPr>
              <a:t>İlkeleri ve İnkılap Tarihi – </a:t>
            </a:r>
            <a:r>
              <a:rPr lang="tr-TR" sz="2000" b="1" dirty="0" smtClean="0">
                <a:latin typeface="Calibri" panose="020F0502020204030204" pitchFamily="34" charset="0"/>
                <a:ea typeface="Times New Roman" panose="02020603050405020304" pitchFamily="18" charset="0"/>
              </a:rPr>
              <a:t>I , II    </a:t>
            </a:r>
          </a:p>
          <a:p>
            <a:pPr lvl="0">
              <a:spcAft>
                <a:spcPts val="0"/>
              </a:spcAft>
            </a:pPr>
            <a:r>
              <a:rPr lang="tr-TR" sz="2000" b="1" dirty="0" smtClean="0">
                <a:latin typeface="Calibri" panose="020F0502020204030204" pitchFamily="34" charset="0"/>
                <a:ea typeface="Times New Roman" panose="02020603050405020304" pitchFamily="18" charset="0"/>
              </a:rPr>
              <a:t>Yabancı </a:t>
            </a:r>
            <a:r>
              <a:rPr lang="tr-TR" sz="2000" b="1" dirty="0">
                <a:latin typeface="Calibri" panose="020F0502020204030204" pitchFamily="34" charset="0"/>
                <a:ea typeface="Times New Roman" panose="02020603050405020304" pitchFamily="18" charset="0"/>
              </a:rPr>
              <a:t>Dil </a:t>
            </a:r>
            <a:r>
              <a:rPr lang="tr-TR" sz="2000" b="1" dirty="0" smtClean="0">
                <a:latin typeface="Calibri" panose="020F0502020204030204" pitchFamily="34" charset="0"/>
                <a:ea typeface="Times New Roman" panose="02020603050405020304" pitchFamily="18" charset="0"/>
              </a:rPr>
              <a:t>(İngilizce) </a:t>
            </a:r>
            <a:r>
              <a:rPr lang="tr-TR" sz="2000" b="1" dirty="0">
                <a:latin typeface="Calibri" panose="020F0502020204030204" pitchFamily="34" charset="0"/>
                <a:ea typeface="Times New Roman" panose="02020603050405020304" pitchFamily="18" charset="0"/>
              </a:rPr>
              <a:t>– </a:t>
            </a:r>
            <a:r>
              <a:rPr lang="tr-TR" sz="2000" b="1" dirty="0" smtClean="0">
                <a:latin typeface="Calibri" panose="020F0502020204030204" pitchFamily="34" charset="0"/>
                <a:ea typeface="Times New Roman" panose="02020603050405020304" pitchFamily="18" charset="0"/>
              </a:rPr>
              <a:t>I , II	Temel </a:t>
            </a:r>
            <a:r>
              <a:rPr lang="tr-TR" sz="2000" b="1" dirty="0">
                <a:latin typeface="Calibri" panose="020F0502020204030204" pitchFamily="34" charset="0"/>
                <a:ea typeface="Times New Roman" panose="02020603050405020304" pitchFamily="18" charset="0"/>
              </a:rPr>
              <a:t>Bilgi Teknolojileri</a:t>
            </a:r>
            <a:endParaRPr lang="tr-TR" sz="2000" b="1" dirty="0">
              <a:latin typeface="Times New Roman" panose="02020603050405020304" pitchFamily="18" charset="0"/>
              <a:ea typeface="Times New Roman" panose="02020603050405020304" pitchFamily="18" charset="0"/>
            </a:endParaRPr>
          </a:p>
        </p:txBody>
      </p:sp>
      <p:pic>
        <p:nvPicPr>
          <p:cNvPr id="9" name="Resim 8">
            <a:hlinkClick r:id="rId2"/>
          </p:cNvPr>
          <p:cNvPicPr>
            <a:picLocks noChangeAspect="1"/>
          </p:cNvPicPr>
          <p:nvPr/>
        </p:nvPicPr>
        <p:blipFill>
          <a:blip r:embed="rId3"/>
          <a:stretch>
            <a:fillRect/>
          </a:stretch>
        </p:blipFill>
        <p:spPr>
          <a:xfrm>
            <a:off x="8603868" y="1867870"/>
            <a:ext cx="2781300" cy="819150"/>
          </a:xfrm>
          <a:prstGeom prst="rect">
            <a:avLst/>
          </a:prstGeom>
        </p:spPr>
      </p:pic>
      <p:pic>
        <p:nvPicPr>
          <p:cNvPr id="10" name="Resim 9"/>
          <p:cNvPicPr>
            <a:picLocks noChangeAspect="1"/>
          </p:cNvPicPr>
          <p:nvPr/>
        </p:nvPicPr>
        <p:blipFill>
          <a:blip r:embed="rId4"/>
          <a:stretch>
            <a:fillRect/>
          </a:stretch>
        </p:blipFill>
        <p:spPr>
          <a:xfrm>
            <a:off x="8541328" y="2907850"/>
            <a:ext cx="2739031" cy="621771"/>
          </a:xfrm>
          <a:prstGeom prst="rect">
            <a:avLst/>
          </a:prstGeom>
        </p:spPr>
      </p:pic>
      <p:pic>
        <p:nvPicPr>
          <p:cNvPr id="11" name="Resim 10"/>
          <p:cNvPicPr>
            <a:picLocks noChangeAspect="1"/>
          </p:cNvPicPr>
          <p:nvPr/>
        </p:nvPicPr>
        <p:blipFill>
          <a:blip r:embed="rId5"/>
          <a:stretch>
            <a:fillRect/>
          </a:stretch>
        </p:blipFill>
        <p:spPr>
          <a:xfrm>
            <a:off x="8541328" y="3853555"/>
            <a:ext cx="2843840" cy="503455"/>
          </a:xfrm>
          <a:prstGeom prst="rect">
            <a:avLst/>
          </a:prstGeom>
        </p:spPr>
      </p:pic>
      <p:pic>
        <p:nvPicPr>
          <p:cNvPr id="12" name="Resim 11"/>
          <p:cNvPicPr>
            <a:picLocks noChangeAspect="1"/>
          </p:cNvPicPr>
          <p:nvPr/>
        </p:nvPicPr>
        <p:blipFill>
          <a:blip r:embed="rId6"/>
          <a:stretch>
            <a:fillRect/>
          </a:stretch>
        </p:blipFill>
        <p:spPr>
          <a:xfrm>
            <a:off x="1776845" y="4153815"/>
            <a:ext cx="5389331" cy="536494"/>
          </a:xfrm>
          <a:prstGeom prst="rect">
            <a:avLst/>
          </a:prstGeom>
        </p:spPr>
      </p:pic>
      <p:sp>
        <p:nvSpPr>
          <p:cNvPr id="13" name="Metin kutusu 12"/>
          <p:cNvSpPr txBox="1"/>
          <p:nvPr/>
        </p:nvSpPr>
        <p:spPr>
          <a:xfrm>
            <a:off x="847724" y="4690309"/>
            <a:ext cx="10788361" cy="70788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tr-TR" sz="2000" b="1" dirty="0" smtClean="0">
                <a:solidFill>
                  <a:prstClr val="black"/>
                </a:solidFill>
                <a:latin typeface="Calibri"/>
              </a:rPr>
              <a:t>2019 yılında birimimizce yazılan EK-Ders yazılımı birim mutemetleri istek ve görüşleri doğrultusunda yeniden düzenlendi. Ayrıca kullanım kolaylığı sağlaması açısından bir çok menü  tekrar oluşturuldu.</a:t>
            </a:r>
            <a:endParaRPr kumimoji="0" lang="tr-TR" sz="2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56263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YILI 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53222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baseline="0" noProof="0" dirty="0" smtClean="0">
                <a:ln>
                  <a:noFill/>
                </a:ln>
                <a:solidFill>
                  <a:schemeClr val="accent2">
                    <a:lumMod val="75000"/>
                  </a:schemeClr>
                </a:solidFill>
                <a:effectLst/>
                <a:uLnTx/>
                <a:uFillTx/>
                <a:latin typeface="Calibri"/>
              </a:rPr>
              <a:t>DSPACE (Açık</a:t>
            </a:r>
            <a:r>
              <a:rPr kumimoji="0" lang="tr-TR" sz="2000" b="1" i="0" u="none" strike="noStrike" kern="1200" cap="none" spc="0" normalizeH="0" noProof="0" dirty="0" smtClean="0">
                <a:ln>
                  <a:noFill/>
                </a:ln>
                <a:solidFill>
                  <a:schemeClr val="accent2">
                    <a:lumMod val="75000"/>
                  </a:schemeClr>
                </a:solidFill>
                <a:effectLst/>
                <a:uLnTx/>
                <a:uFillTx/>
                <a:latin typeface="Calibri"/>
              </a:rPr>
              <a:t> Erişim)</a:t>
            </a:r>
            <a:endParaRPr kumimoji="0" lang="tr-TR" sz="20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665018" y="1454451"/>
            <a:ext cx="11180618" cy="1631216"/>
          </a:xfrm>
          <a:prstGeom prst="rect">
            <a:avLst/>
          </a:prstGeom>
          <a:noFill/>
        </p:spPr>
        <p:txBody>
          <a:bodyPr wrap="square" rtlCol="0">
            <a:spAutoFit/>
          </a:bodyPr>
          <a:lstStyle/>
          <a:p>
            <a:pPr lvl="0" algn="just">
              <a:defRPr/>
            </a:pPr>
            <a:r>
              <a:rPr lang="tr-TR" sz="2000" b="1" dirty="0" smtClean="0">
                <a:solidFill>
                  <a:prstClr val="black"/>
                </a:solidFill>
              </a:rPr>
              <a:t>Üniversitemizdeki </a:t>
            </a:r>
            <a:r>
              <a:rPr lang="tr-TR" sz="2000" b="1" dirty="0">
                <a:solidFill>
                  <a:prstClr val="black"/>
                </a:solidFill>
              </a:rPr>
              <a:t>tüm akademik birimlerin yayınladığı makaleleri, çalışmaları, ülkemiz ve tüm dünyadaki bilimsel araştırmalara katkı sağlamak </a:t>
            </a:r>
            <a:r>
              <a:rPr lang="tr-TR" sz="2000" b="1" dirty="0" smtClean="0">
                <a:solidFill>
                  <a:prstClr val="black"/>
                </a:solidFill>
              </a:rPr>
              <a:t>amacıyla yayınlanması için açık erişim yazılımı (</a:t>
            </a:r>
            <a:r>
              <a:rPr lang="tr-TR" sz="2000" b="1" dirty="0" err="1" smtClean="0">
                <a:solidFill>
                  <a:prstClr val="black"/>
                </a:solidFill>
              </a:rPr>
              <a:t>Dpace</a:t>
            </a:r>
            <a:r>
              <a:rPr lang="tr-TR" sz="2000" b="1" dirty="0" smtClean="0">
                <a:solidFill>
                  <a:prstClr val="black"/>
                </a:solidFill>
              </a:rPr>
              <a:t>) alınmıştır.</a:t>
            </a:r>
          </a:p>
          <a:p>
            <a:pPr lvl="0" algn="just">
              <a:defRPr/>
            </a:pPr>
            <a:r>
              <a:rPr kumimoji="0" lang="tr-TR" sz="2000" b="1" i="0" u="none" strike="noStrike" kern="1200" cap="none" spc="0" normalizeH="0" baseline="0" noProof="0" dirty="0" err="1" smtClean="0">
                <a:ln>
                  <a:noFill/>
                </a:ln>
                <a:solidFill>
                  <a:prstClr val="black"/>
                </a:solidFill>
                <a:effectLst/>
                <a:uLnTx/>
                <a:uFillTx/>
                <a:latin typeface="Calibri"/>
              </a:rPr>
              <a:t>OpenAIRE</a:t>
            </a:r>
            <a:r>
              <a:rPr kumimoji="0" lang="tr-TR" sz="2000" b="1" i="0" u="none" strike="noStrike" kern="1200" cap="none" spc="0" normalizeH="0" baseline="0" noProof="0" dirty="0" smtClean="0">
                <a:ln>
                  <a:noFill/>
                </a:ln>
                <a:solidFill>
                  <a:prstClr val="black"/>
                </a:solidFill>
                <a:effectLst/>
                <a:uLnTx/>
                <a:uFillTx/>
                <a:latin typeface="Calibri"/>
              </a:rPr>
              <a:t> , </a:t>
            </a:r>
            <a:r>
              <a:rPr kumimoji="0" lang="tr-TR" sz="2000" b="1" i="0" u="none" strike="noStrike" kern="1200" cap="none" spc="0" normalizeH="0" baseline="0" noProof="0" dirty="0" err="1" smtClean="0">
                <a:ln>
                  <a:noFill/>
                </a:ln>
                <a:solidFill>
                  <a:prstClr val="black"/>
                </a:solidFill>
                <a:effectLst/>
                <a:uLnTx/>
                <a:uFillTx/>
                <a:latin typeface="Calibri"/>
              </a:rPr>
              <a:t>OpenDOAR</a:t>
            </a:r>
            <a:r>
              <a:rPr kumimoji="0" lang="tr-TR" sz="2000" b="1" i="0" u="none" strike="noStrike" kern="1200" cap="none" spc="0" normalizeH="0" noProof="0" dirty="0" smtClean="0">
                <a:ln>
                  <a:noFill/>
                </a:ln>
                <a:solidFill>
                  <a:prstClr val="black"/>
                </a:solidFill>
                <a:effectLst/>
                <a:uLnTx/>
                <a:uFillTx/>
                <a:latin typeface="Calibri"/>
              </a:rPr>
              <a:t> , </a:t>
            </a:r>
            <a:r>
              <a:rPr kumimoji="0" lang="tr-TR" sz="2000" b="1" i="0" u="none" strike="noStrike" kern="1200" cap="none" spc="0" normalizeH="0" noProof="0" dirty="0" err="1" smtClean="0">
                <a:ln>
                  <a:noFill/>
                </a:ln>
                <a:solidFill>
                  <a:prstClr val="black"/>
                </a:solidFill>
                <a:effectLst/>
                <a:uLnTx/>
                <a:uFillTx/>
                <a:latin typeface="Calibri"/>
              </a:rPr>
              <a:t>DuraSpace</a:t>
            </a:r>
            <a:r>
              <a:rPr lang="tr-TR" sz="2000" b="1" dirty="0">
                <a:solidFill>
                  <a:prstClr val="black"/>
                </a:solidFill>
                <a:latin typeface="Calibri"/>
              </a:rPr>
              <a:t>,</a:t>
            </a:r>
            <a:r>
              <a:rPr kumimoji="0" lang="tr-TR" sz="2000" b="1" i="0" u="none" strike="noStrike" kern="1200" cap="none" spc="0" normalizeH="0" noProof="0" dirty="0" smtClean="0">
                <a:ln>
                  <a:noFill/>
                </a:ln>
                <a:solidFill>
                  <a:prstClr val="black"/>
                </a:solidFill>
                <a:effectLst/>
                <a:uLnTx/>
                <a:uFillTx/>
                <a:latin typeface="Calibri"/>
              </a:rPr>
              <a:t> </a:t>
            </a:r>
            <a:r>
              <a:rPr kumimoji="0" lang="tr-TR" sz="2000" b="1" i="0" u="none" strike="noStrike" kern="1200" cap="none" spc="0" normalizeH="0" noProof="0" dirty="0" err="1" smtClean="0">
                <a:ln>
                  <a:noFill/>
                </a:ln>
                <a:solidFill>
                  <a:prstClr val="black"/>
                </a:solidFill>
                <a:effectLst/>
                <a:uLnTx/>
                <a:uFillTx/>
                <a:latin typeface="Calibri"/>
              </a:rPr>
              <a:t>Handle</a:t>
            </a:r>
            <a:r>
              <a:rPr kumimoji="0" lang="tr-TR" sz="2000" b="1" i="0" u="none" strike="noStrike" kern="1200" cap="none" spc="0" normalizeH="0" noProof="0" dirty="0" smtClean="0">
                <a:ln>
                  <a:noFill/>
                </a:ln>
                <a:solidFill>
                  <a:prstClr val="black"/>
                </a:solidFill>
                <a:effectLst/>
                <a:uLnTx/>
                <a:uFillTx/>
                <a:latin typeface="Calibri"/>
              </a:rPr>
              <a:t> gibi ilgili platformlara kayıt yaptırılmıştır. Sosyal medya ikonları oluşturulmuştur. TÜBİTAK için  OAI-PMH (</a:t>
            </a:r>
            <a:r>
              <a:rPr kumimoji="0" lang="tr-TR" sz="2000" b="1" i="0" u="none" strike="noStrike" kern="1200" cap="none" spc="0" normalizeH="0" noProof="0" dirty="0" err="1" smtClean="0">
                <a:ln>
                  <a:noFill/>
                </a:ln>
                <a:solidFill>
                  <a:prstClr val="black"/>
                </a:solidFill>
                <a:effectLst/>
                <a:uLnTx/>
                <a:uFillTx/>
                <a:latin typeface="Calibri"/>
              </a:rPr>
              <a:t>Contex</a:t>
            </a:r>
            <a:r>
              <a:rPr lang="tr-TR" sz="2000" b="1" dirty="0">
                <a:solidFill>
                  <a:prstClr val="black"/>
                </a:solidFill>
              </a:rPr>
              <a:t>) çıktısı eklenmiştir</a:t>
            </a:r>
            <a:r>
              <a:rPr kumimoji="0" lang="tr-TR" sz="2000" b="1" i="0" u="none" strike="noStrike" kern="1200" cap="none" spc="0" normalizeH="0" noProof="0" dirty="0" smtClean="0">
                <a:ln>
                  <a:noFill/>
                </a:ln>
                <a:solidFill>
                  <a:prstClr val="black"/>
                </a:solidFill>
                <a:effectLst/>
                <a:uLnTx/>
                <a:uFillTx/>
                <a:latin typeface="Calibri"/>
              </a:rPr>
              <a:t>.</a:t>
            </a:r>
            <a:endParaRPr kumimoji="0" lang="tr-TR" sz="2000" b="1" i="0" u="none" strike="noStrike" kern="1200" cap="none" spc="0" normalizeH="0" baseline="0" noProof="0" dirty="0">
              <a:ln>
                <a:noFill/>
              </a:ln>
              <a:solidFill>
                <a:prstClr val="black"/>
              </a:solidFill>
              <a:effectLst/>
              <a:uLnTx/>
              <a:uFillTx/>
              <a:latin typeface="Calibri"/>
            </a:endParaRPr>
          </a:p>
        </p:txBody>
      </p:sp>
      <p:sp>
        <p:nvSpPr>
          <p:cNvPr id="7" name="Metin kutusu 6"/>
          <p:cNvSpPr txBox="1"/>
          <p:nvPr/>
        </p:nvSpPr>
        <p:spPr>
          <a:xfrm>
            <a:off x="1762156" y="3503356"/>
            <a:ext cx="6405130" cy="400110"/>
          </a:xfrm>
          <a:prstGeom prst="rect">
            <a:avLst/>
          </a:prstGeom>
          <a:noFill/>
        </p:spPr>
        <p:txBody>
          <a:bodyPr wrap="square" rtlCol="0">
            <a:spAutoFit/>
          </a:bodyPr>
          <a:lstStyle/>
          <a:p>
            <a:pPr lvl="0">
              <a:defRPr/>
            </a:pPr>
            <a:r>
              <a:rPr lang="tr-TR" sz="2000" b="1" dirty="0" err="1" smtClean="0">
                <a:solidFill>
                  <a:schemeClr val="accent2">
                    <a:lumMod val="75000"/>
                  </a:schemeClr>
                </a:solidFill>
                <a:latin typeface="Calibri"/>
              </a:rPr>
              <a:t>Turkcell</a:t>
            </a:r>
            <a:r>
              <a:rPr lang="tr-TR" sz="2000" b="1" dirty="0" smtClean="0">
                <a:solidFill>
                  <a:schemeClr val="accent2">
                    <a:lumMod val="75000"/>
                  </a:schemeClr>
                </a:solidFill>
                <a:latin typeface="Calibri"/>
              </a:rPr>
              <a:t> Superonline Kablosuz Wİ-Fİ</a:t>
            </a:r>
            <a:endParaRPr kumimoji="0" lang="tr-TR" sz="2000" b="1" i="0" u="none" strike="noStrike" kern="1200" cap="none" spc="0" normalizeH="0" baseline="0" noProof="0" dirty="0">
              <a:ln>
                <a:noFill/>
              </a:ln>
              <a:solidFill>
                <a:schemeClr val="accent2">
                  <a:lumMod val="75000"/>
                </a:schemeClr>
              </a:solidFill>
              <a:effectLst/>
              <a:uLnTx/>
              <a:uFillTx/>
              <a:latin typeface="Calibri"/>
            </a:endParaRPr>
          </a:p>
        </p:txBody>
      </p:sp>
      <p:sp>
        <p:nvSpPr>
          <p:cNvPr id="8" name="Metin kutusu 7"/>
          <p:cNvSpPr txBox="1"/>
          <p:nvPr/>
        </p:nvSpPr>
        <p:spPr>
          <a:xfrm>
            <a:off x="885022" y="3903466"/>
            <a:ext cx="9972675" cy="1323439"/>
          </a:xfrm>
          <a:prstGeom prst="rect">
            <a:avLst/>
          </a:prstGeom>
          <a:noFill/>
        </p:spPr>
        <p:txBody>
          <a:bodyPr wrap="square" rtlCol="0">
            <a:spAutoFit/>
          </a:bodyPr>
          <a:lstStyle/>
          <a:p>
            <a:pPr algn="just"/>
            <a:r>
              <a:rPr lang="tr-TR" sz="2000" b="1" dirty="0" err="1" smtClean="0"/>
              <a:t>Turkcell</a:t>
            </a:r>
            <a:r>
              <a:rPr lang="tr-TR" sz="2000" b="1" dirty="0" smtClean="0"/>
              <a:t> tarafından Üniversitemiz Eğitim Fakültesi 1 adet dış ortam 2 adet iç ortam kablosuz Access </a:t>
            </a:r>
            <a:r>
              <a:rPr lang="tr-TR" sz="2000" b="1" dirty="0" err="1" smtClean="0"/>
              <a:t>point</a:t>
            </a:r>
            <a:r>
              <a:rPr lang="tr-TR" sz="2000" b="1" dirty="0" smtClean="0"/>
              <a:t> servise verilmiştir. Merkez Kampüs ve Kurtalan MYO için de tahsis yapılmış olup montajı beklenmektedir. Tüm kurulum ve işletim maliyetleri </a:t>
            </a:r>
            <a:r>
              <a:rPr lang="tr-TR" sz="2000" b="1" dirty="0" err="1"/>
              <a:t>Turkcell</a:t>
            </a:r>
            <a:r>
              <a:rPr lang="tr-TR" sz="2000" b="1" dirty="0"/>
              <a:t> Superonline </a:t>
            </a:r>
            <a:r>
              <a:rPr lang="tr-TR" sz="2000" b="1" dirty="0" smtClean="0"/>
              <a:t>aittir. Öğrenci ve personellerin kullanımına </a:t>
            </a:r>
            <a:r>
              <a:rPr lang="tr-TR" sz="2000" b="1" dirty="0"/>
              <a:t>2 yıl süre </a:t>
            </a:r>
            <a:r>
              <a:rPr lang="tr-TR" sz="2000" b="1" dirty="0" smtClean="0"/>
              <a:t>ücretsiz sunulmaktadır. </a:t>
            </a:r>
            <a:endParaRPr lang="tr-TR" sz="2000" b="1" dirty="0"/>
          </a:p>
        </p:txBody>
      </p:sp>
      <p:sp>
        <p:nvSpPr>
          <p:cNvPr id="9" name="Metin kutusu 8"/>
          <p:cNvSpPr txBox="1"/>
          <p:nvPr/>
        </p:nvSpPr>
        <p:spPr>
          <a:xfrm>
            <a:off x="962024" y="5396994"/>
            <a:ext cx="8615113" cy="400110"/>
          </a:xfrm>
          <a:prstGeom prst="rect">
            <a:avLst/>
          </a:prstGeom>
          <a:noFill/>
        </p:spPr>
        <p:txBody>
          <a:bodyPr wrap="square" rtlCol="0">
            <a:spAutoFit/>
          </a:bodyPr>
          <a:lstStyle/>
          <a:p>
            <a:pPr algn="just"/>
            <a:r>
              <a:rPr lang="tr-TR" sz="2000" b="1" dirty="0" smtClean="0"/>
              <a:t>Bu süreçteki tek yükümlülüğümüz kurulan cihazların muhafazasını sağlamaktır</a:t>
            </a:r>
            <a:r>
              <a:rPr lang="tr-TR" dirty="0" smtClean="0"/>
              <a:t>. </a:t>
            </a:r>
            <a:endParaRPr lang="tr-TR" dirty="0"/>
          </a:p>
        </p:txBody>
      </p:sp>
    </p:spTree>
    <p:extLst>
      <p:ext uri="{BB962C8B-B14F-4D97-AF65-F5344CB8AC3E}">
        <p14:creationId xmlns:p14="http://schemas.microsoft.com/office/powerpoint/2010/main" val="3110386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a:t>
            </a:r>
            <a:r>
              <a:rPr kumimoji="0" lang="tr-TR" sz="2400" b="1" i="0" u="none" strike="noStrike" kern="1200" cap="none" spc="0" normalizeH="0" baseline="0" noProof="0" dirty="0">
                <a:ln>
                  <a:noFill/>
                </a:ln>
                <a:solidFill>
                  <a:prstClr val="black"/>
                </a:solidFill>
                <a:effectLst/>
                <a:uLnTx/>
                <a:uFillTx/>
                <a:latin typeface="Calibri"/>
                <a:ea typeface="+mn-ea"/>
                <a:cs typeface="+mn-cs"/>
              </a:rPr>
              <a:t>YILI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Metin kutusu 10"/>
          <p:cNvSpPr txBox="1"/>
          <p:nvPr/>
        </p:nvSpPr>
        <p:spPr>
          <a:xfrm>
            <a:off x="1776845" y="1100931"/>
            <a:ext cx="532222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Teknik Destek</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graphicFrame>
        <p:nvGraphicFramePr>
          <p:cNvPr id="5" name="Grafik 4"/>
          <p:cNvGraphicFramePr/>
          <p:nvPr>
            <p:extLst>
              <p:ext uri="{D42A27DB-BD31-4B8C-83A1-F6EECF244321}">
                <p14:modId xmlns:p14="http://schemas.microsoft.com/office/powerpoint/2010/main" val="1518568742"/>
              </p:ext>
            </p:extLst>
          </p:nvPr>
        </p:nvGraphicFramePr>
        <p:xfrm>
          <a:off x="568960" y="1548399"/>
          <a:ext cx="4436177" cy="400410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Grafik 12"/>
          <p:cNvGraphicFramePr/>
          <p:nvPr>
            <p:extLst>
              <p:ext uri="{D42A27DB-BD31-4B8C-83A1-F6EECF244321}">
                <p14:modId xmlns:p14="http://schemas.microsoft.com/office/powerpoint/2010/main" val="990061776"/>
              </p:ext>
            </p:extLst>
          </p:nvPr>
        </p:nvGraphicFramePr>
        <p:xfrm>
          <a:off x="5005137" y="991402"/>
          <a:ext cx="6708808" cy="50243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55644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p:cNvSpPr/>
          <p:nvPr/>
        </p:nvSpPr>
        <p:spPr>
          <a:xfrm>
            <a:off x="1532663" y="1132902"/>
            <a:ext cx="3931974" cy="400110"/>
          </a:xfrm>
          <a:prstGeom prst="rect">
            <a:avLst/>
          </a:prstGeom>
        </p:spPr>
        <p:txBody>
          <a:bodyPr wrap="none">
            <a:spAutoFit/>
          </a:bodyPr>
          <a:lstStyle/>
          <a:p>
            <a:r>
              <a:rPr lang="tr-TR" sz="2000" b="1" dirty="0">
                <a:solidFill>
                  <a:schemeClr val="accent2">
                    <a:lumMod val="75000"/>
                  </a:schemeClr>
                </a:solidFill>
              </a:rPr>
              <a:t>Toplantı Eğitim Seminer </a:t>
            </a:r>
            <a:r>
              <a:rPr lang="tr-TR" sz="2000" b="1" dirty="0" smtClean="0">
                <a:solidFill>
                  <a:schemeClr val="accent2">
                    <a:lumMod val="75000"/>
                  </a:schemeClr>
                </a:solidFill>
              </a:rPr>
              <a:t>Çalışmaları</a:t>
            </a:r>
            <a:endParaRPr lang="tr-TR" sz="2000" b="1" dirty="0">
              <a:solidFill>
                <a:schemeClr val="accent2">
                  <a:lumMod val="75000"/>
                </a:schemeClr>
              </a:solidFill>
            </a:endParaRPr>
          </a:p>
        </p:txBody>
      </p:sp>
      <p:graphicFrame>
        <p:nvGraphicFramePr>
          <p:cNvPr id="6" name="Tablo 5"/>
          <p:cNvGraphicFramePr>
            <a:graphicFrameLocks noGrp="1"/>
          </p:cNvGraphicFramePr>
          <p:nvPr>
            <p:extLst>
              <p:ext uri="{D42A27DB-BD31-4B8C-83A1-F6EECF244321}">
                <p14:modId xmlns:p14="http://schemas.microsoft.com/office/powerpoint/2010/main" val="643276753"/>
              </p:ext>
            </p:extLst>
          </p:nvPr>
        </p:nvGraphicFramePr>
        <p:xfrm>
          <a:off x="1047961" y="1533012"/>
          <a:ext cx="10397449" cy="4101084"/>
        </p:xfrm>
        <a:graphic>
          <a:graphicData uri="http://schemas.openxmlformats.org/drawingml/2006/table">
            <a:tbl>
              <a:tblPr firstRow="1" firstCol="1" bandRow="1"/>
              <a:tblGrid>
                <a:gridCol w="2771690">
                  <a:extLst>
                    <a:ext uri="{9D8B030D-6E8A-4147-A177-3AD203B41FA5}">
                      <a16:colId xmlns:a16="http://schemas.microsoft.com/office/drawing/2014/main" val="3063518096"/>
                    </a:ext>
                  </a:extLst>
                </a:gridCol>
                <a:gridCol w="1625652">
                  <a:extLst>
                    <a:ext uri="{9D8B030D-6E8A-4147-A177-3AD203B41FA5}">
                      <a16:colId xmlns:a16="http://schemas.microsoft.com/office/drawing/2014/main" val="1473157288"/>
                    </a:ext>
                  </a:extLst>
                </a:gridCol>
                <a:gridCol w="2116477">
                  <a:extLst>
                    <a:ext uri="{9D8B030D-6E8A-4147-A177-3AD203B41FA5}">
                      <a16:colId xmlns:a16="http://schemas.microsoft.com/office/drawing/2014/main" val="1705798088"/>
                    </a:ext>
                  </a:extLst>
                </a:gridCol>
                <a:gridCol w="3883630">
                  <a:extLst>
                    <a:ext uri="{9D8B030D-6E8A-4147-A177-3AD203B41FA5}">
                      <a16:colId xmlns:a16="http://schemas.microsoft.com/office/drawing/2014/main" val="34236793"/>
                    </a:ext>
                  </a:extLst>
                </a:gridCol>
              </a:tblGrid>
              <a:tr h="270187">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Etkinliğin Adı</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Tarihi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Yapılış Yeri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Sonuçlar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43079364"/>
                  </a:ext>
                </a:extLst>
              </a:tr>
              <a:tr h="270187">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BGYS Farkındalık Eğitimi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04.11.2019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Bilgi İşlem D. Bşk.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Personele eğitim verildi.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9137006"/>
                  </a:ext>
                </a:extLst>
              </a:tr>
              <a:tr h="540374">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ISO 9001 Kalite Değerlendirme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17.06.2019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Bilgi İşlem D. Bşk.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Dış Değerlendirme öncesi genel bilgilendirme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30028216"/>
                  </a:ext>
                </a:extLst>
              </a:tr>
              <a:tr h="540374">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Web Sitesinin Arapça Diline Uyarlanması</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31.10.2019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Bilgi İşlem D. Bşk.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Süreç ve Uygulama belirlendi</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25356340"/>
                  </a:ext>
                </a:extLst>
              </a:tr>
              <a:tr h="540374">
                <a:tc>
                  <a:txBody>
                    <a:bodyPr/>
                    <a:lstStyle/>
                    <a:p>
                      <a:pPr>
                        <a:lnSpc>
                          <a:spcPct val="115000"/>
                        </a:lnSpc>
                        <a:spcAft>
                          <a:spcPts val="0"/>
                        </a:spcAft>
                      </a:pPr>
                      <a:r>
                        <a:rPr lang="tr-TR" sz="1800" b="1" dirty="0" err="1">
                          <a:effectLst/>
                          <a:latin typeface="Calibri" panose="020F0502020204030204" pitchFamily="34" charset="0"/>
                          <a:ea typeface="Calibri" panose="020F0502020204030204" pitchFamily="34" charset="0"/>
                          <a:cs typeface="Times New Roman" panose="02020603050405020304" pitchFamily="18" charset="0"/>
                        </a:rPr>
                        <a:t>Ekders</a:t>
                      </a:r>
                      <a:endParaRPr lang="tr-TR"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17.09.2019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Bilgi İşlem D. Bşk.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Birim mutemetleri ek-ders talep ve sorunları</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3697095"/>
                  </a:ext>
                </a:extLst>
              </a:tr>
              <a:tr h="540374">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ISO 27001 Dış Tektik Toplantısı</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18.11.2019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Bilgi İşlem D. Bşk.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Dış Tetkik Süreci Olumlu Sonuçlandı.</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70866907"/>
                  </a:ext>
                </a:extLst>
              </a:tr>
              <a:tr h="270187">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ISO 27001 YGG Toplantısı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11.11.2019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Bilgi İşlem D. Bşk.</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YGG Toplantısı yapıldı.</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47468137"/>
                  </a:ext>
                </a:extLst>
              </a:tr>
              <a:tr h="540374">
                <a:tc>
                  <a:txBody>
                    <a:bodyPr/>
                    <a:lstStyle/>
                    <a:p>
                      <a:pPr>
                        <a:lnSpc>
                          <a:spcPct val="115000"/>
                        </a:lnSpc>
                        <a:spcAft>
                          <a:spcPts val="0"/>
                        </a:spcAft>
                      </a:pPr>
                      <a:r>
                        <a:rPr lang="tr-TR" sz="1800" b="1">
                          <a:effectLst/>
                          <a:latin typeface="Calibri" panose="020F0502020204030204" pitchFamily="34" charset="0"/>
                          <a:ea typeface="Calibri" panose="020F0502020204030204" pitchFamily="34" charset="0"/>
                          <a:cs typeface="Times New Roman" panose="02020603050405020304" pitchFamily="18" charset="0"/>
                        </a:rPr>
                        <a:t>EBYS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19.12.2019</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BESYO</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tr-TR" sz="1800" b="1" dirty="0">
                          <a:effectLst/>
                          <a:latin typeface="Calibri" panose="020F0502020204030204" pitchFamily="34" charset="0"/>
                          <a:ea typeface="Calibri" panose="020F0502020204030204" pitchFamily="34" charset="0"/>
                          <a:cs typeface="Times New Roman" panose="02020603050405020304" pitchFamily="18" charset="0"/>
                        </a:rPr>
                        <a:t>BESYO personeline EBYS hakkında bilgi verildi.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6875909"/>
                  </a:ext>
                </a:extLst>
              </a:tr>
            </a:tbl>
          </a:graphicData>
        </a:graphic>
      </p:graphicFrame>
      <p:sp>
        <p:nvSpPr>
          <p:cNvPr id="7" name="Metin kutusu 6"/>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2019 </a:t>
            </a:r>
            <a:r>
              <a:rPr kumimoji="0" lang="tr-TR" sz="2400" b="1" i="0" u="none" strike="noStrike" kern="1200" cap="none" spc="0" normalizeH="0" baseline="0" noProof="0" dirty="0">
                <a:ln>
                  <a:noFill/>
                </a:ln>
                <a:solidFill>
                  <a:prstClr val="black"/>
                </a:solidFill>
                <a:effectLst/>
                <a:uLnTx/>
                <a:uFillTx/>
                <a:latin typeface="Calibri"/>
                <a:ea typeface="+mn-ea"/>
                <a:cs typeface="+mn-cs"/>
              </a:rPr>
              <a:t>YILI </a:t>
            </a: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FAALİYETLERİMİZ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54638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SORUNLARIMIZ</a:t>
            </a:r>
            <a:endParaRPr lang="tr-TR" sz="2400" b="1" dirty="0"/>
          </a:p>
        </p:txBody>
      </p:sp>
      <p:sp>
        <p:nvSpPr>
          <p:cNvPr id="3" name="Metin kutusu 2"/>
          <p:cNvSpPr txBox="1"/>
          <p:nvPr/>
        </p:nvSpPr>
        <p:spPr>
          <a:xfrm>
            <a:off x="802191" y="3532819"/>
            <a:ext cx="11144250" cy="400110"/>
          </a:xfrm>
          <a:prstGeom prst="rect">
            <a:avLst/>
          </a:prstGeom>
          <a:noFill/>
        </p:spPr>
        <p:txBody>
          <a:bodyPr wrap="square" rtlCol="0">
            <a:spAutoFit/>
          </a:bodyPr>
          <a:lstStyle/>
          <a:p>
            <a:pPr marL="285750" indent="-285750">
              <a:buFont typeface="Wingdings" panose="05000000000000000000" pitchFamily="2" charset="2"/>
              <a:buChar char="Ø"/>
            </a:pPr>
            <a:endParaRPr lang="tr-TR" sz="2000" dirty="0"/>
          </a:p>
        </p:txBody>
      </p:sp>
      <p:sp>
        <p:nvSpPr>
          <p:cNvPr id="5" name="Dikdörtgen 4"/>
          <p:cNvSpPr/>
          <p:nvPr/>
        </p:nvSpPr>
        <p:spPr>
          <a:xfrm>
            <a:off x="802192" y="1971099"/>
            <a:ext cx="11144248" cy="707886"/>
          </a:xfrm>
          <a:prstGeom prst="rect">
            <a:avLst/>
          </a:prstGeom>
        </p:spPr>
        <p:txBody>
          <a:bodyPr wrap="square">
            <a:spAutoFit/>
          </a:bodyPr>
          <a:lstStyle/>
          <a:p>
            <a:pPr marL="285750" indent="-285750" algn="just">
              <a:buFont typeface="Wingdings" panose="05000000000000000000" pitchFamily="2" charset="2"/>
              <a:buChar char="Ø"/>
            </a:pPr>
            <a:r>
              <a:rPr lang="tr-TR" sz="2000" dirty="0"/>
              <a:t>Mevcut ihtiyacımızı karşılayacak ve internet hizmetlerini daha kaliteli seviyeye ulaştıracak Güvenlik Duvarı.</a:t>
            </a:r>
          </a:p>
        </p:txBody>
      </p:sp>
      <p:sp>
        <p:nvSpPr>
          <p:cNvPr id="6" name="Dikdörtgen 5"/>
          <p:cNvSpPr/>
          <p:nvPr/>
        </p:nvSpPr>
        <p:spPr>
          <a:xfrm>
            <a:off x="802192" y="1606265"/>
            <a:ext cx="5833841" cy="400110"/>
          </a:xfrm>
          <a:prstGeom prst="rect">
            <a:avLst/>
          </a:prstGeom>
        </p:spPr>
        <p:txBody>
          <a:bodyPr wrap="none">
            <a:spAutoFit/>
          </a:bodyPr>
          <a:lstStyle/>
          <a:p>
            <a:pPr marL="285750" indent="-285750">
              <a:buFont typeface="Wingdings" panose="05000000000000000000" pitchFamily="2" charset="2"/>
              <a:buChar char="Ø"/>
            </a:pPr>
            <a:r>
              <a:rPr lang="tr-TR" sz="2000" dirty="0"/>
              <a:t>Siber güvenlik alanında yetişmiş personel </a:t>
            </a:r>
            <a:r>
              <a:rPr lang="tr-TR" sz="2000" dirty="0" smtClean="0"/>
              <a:t>istihdamı.</a:t>
            </a:r>
            <a:endParaRPr lang="tr-TR" sz="2000" dirty="0"/>
          </a:p>
        </p:txBody>
      </p:sp>
      <p:sp>
        <p:nvSpPr>
          <p:cNvPr id="7" name="Dikdörtgen 6"/>
          <p:cNvSpPr/>
          <p:nvPr/>
        </p:nvSpPr>
        <p:spPr>
          <a:xfrm>
            <a:off x="802191" y="2561421"/>
            <a:ext cx="11144249" cy="707886"/>
          </a:xfrm>
          <a:prstGeom prst="rect">
            <a:avLst/>
          </a:prstGeom>
        </p:spPr>
        <p:txBody>
          <a:bodyPr wrap="square">
            <a:spAutoFit/>
          </a:bodyPr>
          <a:lstStyle/>
          <a:p>
            <a:pPr marL="285750" indent="-285750" algn="just">
              <a:buFont typeface="Wingdings" panose="05000000000000000000" pitchFamily="2" charset="2"/>
              <a:buChar char="Ø"/>
            </a:pPr>
            <a:r>
              <a:rPr lang="tr-TR" sz="2000" dirty="0"/>
              <a:t>Personellerimizin hızla gelişen teknolojik gelişmeleri takip edebilmesi ve güncel bilgi donanımı için belli periyodlarla kurum dışı </a:t>
            </a:r>
            <a:r>
              <a:rPr lang="tr-TR" sz="2000" dirty="0" smtClean="0"/>
              <a:t>eğitim </a:t>
            </a:r>
            <a:r>
              <a:rPr lang="tr-TR" sz="2000" dirty="0"/>
              <a:t>gereksinimi.</a:t>
            </a:r>
          </a:p>
        </p:txBody>
      </p:sp>
      <p:sp>
        <p:nvSpPr>
          <p:cNvPr id="8" name="Dikdörtgen 7"/>
          <p:cNvSpPr/>
          <p:nvPr/>
        </p:nvSpPr>
        <p:spPr>
          <a:xfrm>
            <a:off x="802192" y="1242960"/>
            <a:ext cx="6891695" cy="400110"/>
          </a:xfrm>
          <a:prstGeom prst="rect">
            <a:avLst/>
          </a:prstGeom>
        </p:spPr>
        <p:txBody>
          <a:bodyPr wrap="none">
            <a:spAutoFit/>
          </a:bodyPr>
          <a:lstStyle/>
          <a:p>
            <a:pPr marL="285750" indent="-285750">
              <a:buFont typeface="Wingdings" panose="05000000000000000000" pitchFamily="2" charset="2"/>
              <a:buChar char="Ø"/>
            </a:pPr>
            <a:r>
              <a:rPr lang="tr-TR" sz="2000" b="1" dirty="0"/>
              <a:t>Personel yetersizliği </a:t>
            </a:r>
            <a:r>
              <a:rPr lang="tr-TR" sz="2000" dirty="0"/>
              <a:t>(Yazılım Mühendisi , Tekniker, Teknisyen )</a:t>
            </a:r>
          </a:p>
        </p:txBody>
      </p:sp>
      <p:sp>
        <p:nvSpPr>
          <p:cNvPr id="9" name="Dikdörtgen 8"/>
          <p:cNvSpPr/>
          <p:nvPr/>
        </p:nvSpPr>
        <p:spPr>
          <a:xfrm>
            <a:off x="802191" y="3214301"/>
            <a:ext cx="11144250" cy="1015663"/>
          </a:xfrm>
          <a:prstGeom prst="rect">
            <a:avLst/>
          </a:prstGeom>
        </p:spPr>
        <p:txBody>
          <a:bodyPr wrap="square">
            <a:spAutoFit/>
          </a:bodyPr>
          <a:lstStyle/>
          <a:p>
            <a:pPr marL="285750" indent="-285750" algn="just">
              <a:buFont typeface="Wingdings" panose="05000000000000000000" pitchFamily="2" charset="2"/>
              <a:buChar char="Ø"/>
            </a:pPr>
            <a:r>
              <a:rPr lang="tr-TR" sz="2000" dirty="0" smtClean="0"/>
              <a:t>Merkezi Laboratuvar, Konukevinde </a:t>
            </a:r>
            <a:r>
              <a:rPr lang="tr-TR" sz="2000" dirty="0"/>
              <a:t>hizmet veren ve ekonomik ömürlerini tamamlamış analog güvenlik kamera ve analog kayıt cihazlarının değişimi gerekmektedir. Bu kameralar ile olay tespiti yapmak mümkün olamamaktadır.</a:t>
            </a:r>
          </a:p>
        </p:txBody>
      </p:sp>
      <p:sp>
        <p:nvSpPr>
          <p:cNvPr id="10" name="Dikdörtgen 9"/>
          <p:cNvSpPr/>
          <p:nvPr/>
        </p:nvSpPr>
        <p:spPr>
          <a:xfrm>
            <a:off x="802190" y="4132983"/>
            <a:ext cx="11144250" cy="707886"/>
          </a:xfrm>
          <a:prstGeom prst="rect">
            <a:avLst/>
          </a:prstGeom>
        </p:spPr>
        <p:txBody>
          <a:bodyPr wrap="square">
            <a:spAutoFit/>
          </a:bodyPr>
          <a:lstStyle/>
          <a:p>
            <a:pPr marL="285750" indent="-285750" algn="just">
              <a:buFont typeface="Wingdings" panose="05000000000000000000" pitchFamily="2" charset="2"/>
              <a:buChar char="Ø"/>
            </a:pPr>
            <a:r>
              <a:rPr lang="tr-TR" sz="2000" dirty="0" smtClean="0"/>
              <a:t>Merkez kampüs kamera izleme odasında sabit güvenlik personeli olmaması kamera yönetiminde güvenlik zafiyeti oluşturmaktadır.</a:t>
            </a:r>
            <a:endParaRPr lang="tr-TR" sz="2000" dirty="0"/>
          </a:p>
        </p:txBody>
      </p:sp>
      <p:sp>
        <p:nvSpPr>
          <p:cNvPr id="11" name="Dikdörtgen 10"/>
          <p:cNvSpPr/>
          <p:nvPr/>
        </p:nvSpPr>
        <p:spPr>
          <a:xfrm>
            <a:off x="802190" y="4779314"/>
            <a:ext cx="11144250" cy="707886"/>
          </a:xfrm>
          <a:prstGeom prst="rect">
            <a:avLst/>
          </a:prstGeom>
        </p:spPr>
        <p:txBody>
          <a:bodyPr wrap="square">
            <a:spAutoFit/>
          </a:bodyPr>
          <a:lstStyle/>
          <a:p>
            <a:pPr marL="285750" indent="-285750" algn="just">
              <a:buFont typeface="Wingdings" panose="05000000000000000000" pitchFamily="2" charset="2"/>
              <a:buChar char="Ø"/>
            </a:pPr>
            <a:r>
              <a:rPr lang="tr-TR" sz="2000" dirty="0" smtClean="0"/>
              <a:t>Bir çok binalarda UPS ( Kesintisiz Güç Kaynağı ) olmaması. (Mühendislik Fak. C-Blok, Eruh MYO, Kurtalan MYO, Yemekhane, TBMYO, SHMYO)</a:t>
            </a:r>
            <a:endParaRPr lang="tr-TR" sz="2000" dirty="0"/>
          </a:p>
        </p:txBody>
      </p:sp>
    </p:spTree>
    <p:extLst>
      <p:ext uri="{BB962C8B-B14F-4D97-AF65-F5344CB8AC3E}">
        <p14:creationId xmlns:p14="http://schemas.microsoft.com/office/powerpoint/2010/main" val="697258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nodePh="1">
                                  <p:stCondLst>
                                    <p:cond delay="0"/>
                                  </p:stCondLst>
                                  <p:endCondLst>
                                    <p:cond evt="begin" delay="0">
                                      <p:tn val="30"/>
                                    </p:cond>
                                  </p:end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down)">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P spid="8" grpId="0"/>
      <p:bldP spid="9" grpId="0"/>
      <p:bldP spid="10"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1913" y="147782"/>
            <a:ext cx="6240087" cy="6059977"/>
          </a:xfrm>
          <a:prstGeom prst="rect">
            <a:avLst/>
          </a:prstGeom>
        </p:spPr>
      </p:pic>
      <p:sp>
        <p:nvSpPr>
          <p:cNvPr id="4" name="Dikdörtgen 3"/>
          <p:cNvSpPr/>
          <p:nvPr/>
        </p:nvSpPr>
        <p:spPr>
          <a:xfrm>
            <a:off x="0" y="1100931"/>
            <a:ext cx="8907695" cy="510682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457254" y="1100931"/>
            <a:ext cx="8271110" cy="461665"/>
          </a:xfrm>
          <a:prstGeom prst="rect">
            <a:avLst/>
          </a:prstGeom>
          <a:noFill/>
        </p:spPr>
        <p:txBody>
          <a:bodyPr wrap="square" rtlCol="0">
            <a:spAutoFit/>
          </a:bodyPr>
          <a:lstStyle/>
          <a:p>
            <a:pPr lvl="0">
              <a:defRPr/>
            </a:pPr>
            <a:r>
              <a:rPr lang="tr-TR" sz="2400" b="1" dirty="0">
                <a:solidFill>
                  <a:schemeClr val="accent2">
                    <a:lumMod val="75000"/>
                  </a:schemeClr>
                </a:solidFill>
              </a:rPr>
              <a:t>Yeni Nesil Güvenlik Duvarı – NGFW (</a:t>
            </a:r>
            <a:r>
              <a:rPr lang="tr-TR" sz="2400" b="1" dirty="0" err="1">
                <a:solidFill>
                  <a:schemeClr val="accent2">
                    <a:lumMod val="75000"/>
                  </a:schemeClr>
                </a:solidFill>
              </a:rPr>
              <a:t>Next</a:t>
            </a:r>
            <a:r>
              <a:rPr lang="tr-TR" sz="2400" b="1" dirty="0">
                <a:solidFill>
                  <a:schemeClr val="accent2">
                    <a:lumMod val="75000"/>
                  </a:schemeClr>
                </a:solidFill>
              </a:rPr>
              <a:t> </a:t>
            </a:r>
            <a:r>
              <a:rPr lang="tr-TR" sz="2400" b="1" dirty="0" err="1">
                <a:solidFill>
                  <a:schemeClr val="accent2">
                    <a:lumMod val="75000"/>
                  </a:schemeClr>
                </a:solidFill>
              </a:rPr>
              <a:t>Generation</a:t>
            </a:r>
            <a:r>
              <a:rPr lang="tr-TR" sz="2400" b="1" dirty="0">
                <a:solidFill>
                  <a:schemeClr val="accent2">
                    <a:lumMod val="75000"/>
                  </a:schemeClr>
                </a:solidFill>
              </a:rPr>
              <a:t> Firewall) </a:t>
            </a:r>
            <a:endParaRPr kumimoji="0" lang="tr-TR" sz="2400" b="1" i="0" u="none" strike="noStrike" kern="1200" cap="none" spc="0" normalizeH="0" baseline="0" noProof="0" dirty="0">
              <a:ln>
                <a:noFill/>
              </a:ln>
              <a:solidFill>
                <a:schemeClr val="accent2">
                  <a:lumMod val="75000"/>
                </a:schemeClr>
              </a:solidFill>
              <a:effectLst/>
              <a:uLnTx/>
              <a:uFillTx/>
              <a:latin typeface="Calibri"/>
            </a:endParaRPr>
          </a:p>
        </p:txBody>
      </p:sp>
      <p:sp>
        <p:nvSpPr>
          <p:cNvPr id="8" name="Dikdörtgen 7"/>
          <p:cNvSpPr/>
          <p:nvPr/>
        </p:nvSpPr>
        <p:spPr>
          <a:xfrm>
            <a:off x="457254" y="5438318"/>
            <a:ext cx="8622091" cy="769441"/>
          </a:xfrm>
          <a:prstGeom prst="rect">
            <a:avLst/>
          </a:prstGeom>
        </p:spPr>
        <p:txBody>
          <a:bodyPr wrap="square">
            <a:spAutoFit/>
          </a:bodyPr>
          <a:lstStyle/>
          <a:p>
            <a:pPr algn="just"/>
            <a:r>
              <a:rPr lang="tr-TR" sz="2200" b="1" dirty="0" smtClean="0"/>
              <a:t>2019 yılı içinde Yeni nesil güvenlik duvarı liderler listesinde bulunan;</a:t>
            </a:r>
          </a:p>
          <a:p>
            <a:pPr algn="just"/>
            <a:r>
              <a:rPr lang="tr-TR" sz="2200" b="1" dirty="0" err="1" smtClean="0"/>
              <a:t>Check</a:t>
            </a:r>
            <a:r>
              <a:rPr lang="tr-TR" sz="2200" b="1" dirty="0" smtClean="0"/>
              <a:t> Point ,</a:t>
            </a:r>
            <a:r>
              <a:rPr lang="tr-TR" sz="2200" b="1" dirty="0" err="1" smtClean="0"/>
              <a:t>Palo</a:t>
            </a:r>
            <a:r>
              <a:rPr lang="tr-TR" sz="2200" b="1" dirty="0" smtClean="0"/>
              <a:t> Alto, </a:t>
            </a:r>
            <a:r>
              <a:rPr lang="tr-TR" sz="2200" b="1" dirty="0" err="1" smtClean="0"/>
              <a:t>Huawei</a:t>
            </a:r>
            <a:r>
              <a:rPr lang="tr-TR" sz="2200" b="1" dirty="0" smtClean="0"/>
              <a:t> ve </a:t>
            </a:r>
            <a:r>
              <a:rPr lang="tr-TR" sz="2200" b="1" dirty="0" err="1" smtClean="0"/>
              <a:t>Sofhos</a:t>
            </a:r>
            <a:r>
              <a:rPr lang="tr-TR" sz="2200" b="1" dirty="0" smtClean="0"/>
              <a:t> güvenlik duvarları test edildi.</a:t>
            </a:r>
            <a:endParaRPr lang="tr-TR" sz="2200" b="1" dirty="0"/>
          </a:p>
        </p:txBody>
      </p:sp>
      <p:sp>
        <p:nvSpPr>
          <p:cNvPr id="10" name="Dikdörtgen 9"/>
          <p:cNvSpPr/>
          <p:nvPr/>
        </p:nvSpPr>
        <p:spPr>
          <a:xfrm>
            <a:off x="457254" y="1546076"/>
            <a:ext cx="9028491" cy="1107996"/>
          </a:xfrm>
          <a:prstGeom prst="rect">
            <a:avLst/>
          </a:prstGeom>
        </p:spPr>
        <p:txBody>
          <a:bodyPr wrap="square">
            <a:spAutoFit/>
          </a:bodyPr>
          <a:lstStyle/>
          <a:p>
            <a:pPr algn="just"/>
            <a:r>
              <a:rPr lang="tr-TR" sz="2200" b="1" dirty="0" smtClean="0"/>
              <a:t>Yeni </a:t>
            </a:r>
            <a:r>
              <a:rPr lang="tr-TR" sz="2200" b="1" dirty="0"/>
              <a:t>Nesil Güvenlik </a:t>
            </a:r>
            <a:r>
              <a:rPr lang="tr-TR" sz="2200" b="1" dirty="0" smtClean="0"/>
              <a:t>Duvarı </a:t>
            </a:r>
            <a:r>
              <a:rPr lang="tr-TR" sz="2200" b="1" dirty="0"/>
              <a:t>trafiği oluşturan uygulamaları tanıyabilen bir mimariye sahiptir. Bu durum uygulamaların ayrıştırılmasına ve iş kurallarına göre belirlenmiş kurumsal politikalar oluşturulmasını sağlamaktadır</a:t>
            </a:r>
          </a:p>
        </p:txBody>
      </p:sp>
      <p:sp>
        <p:nvSpPr>
          <p:cNvPr id="12" name="Dikdörtgen 11"/>
          <p:cNvSpPr/>
          <p:nvPr/>
        </p:nvSpPr>
        <p:spPr>
          <a:xfrm>
            <a:off x="2450553" y="2637551"/>
            <a:ext cx="5947065" cy="2800767"/>
          </a:xfrm>
          <a:prstGeom prst="rect">
            <a:avLst/>
          </a:prstGeom>
        </p:spPr>
        <p:txBody>
          <a:bodyPr wrap="square">
            <a:spAutoFit/>
          </a:bodyPr>
          <a:lstStyle/>
          <a:p>
            <a:pPr marL="342900" indent="-342900" algn="just">
              <a:buFont typeface="Arial" panose="020B0604020202020204" pitchFamily="34" charset="0"/>
              <a:buChar char="•"/>
            </a:pPr>
            <a:r>
              <a:rPr lang="tr-TR" sz="2200" b="1" dirty="0"/>
              <a:t>Güvenlik Duvarı</a:t>
            </a:r>
            <a:r>
              <a:rPr lang="tr-TR" sz="2200" b="1" dirty="0" smtClean="0"/>
              <a:t>,</a:t>
            </a:r>
            <a:endParaRPr lang="tr-TR" sz="2200" b="1" dirty="0"/>
          </a:p>
          <a:p>
            <a:pPr marL="342900" indent="-342900" algn="just">
              <a:buFont typeface="Arial" panose="020B0604020202020204" pitchFamily="34" charset="0"/>
              <a:buChar char="•"/>
            </a:pPr>
            <a:r>
              <a:rPr lang="tr-TR" sz="2200" b="1" dirty="0" err="1"/>
              <a:t>IPSec</a:t>
            </a:r>
            <a:r>
              <a:rPr lang="tr-TR" sz="2200" b="1" dirty="0"/>
              <a:t> VPN Sonlandırma Sistemi</a:t>
            </a:r>
            <a:r>
              <a:rPr lang="tr-TR" sz="2200" b="1" dirty="0" smtClean="0"/>
              <a:t>,</a:t>
            </a:r>
            <a:endParaRPr lang="tr-TR" sz="2200" b="1" dirty="0"/>
          </a:p>
          <a:p>
            <a:pPr marL="342900" indent="-342900" algn="just">
              <a:buFont typeface="Arial" panose="020B0604020202020204" pitchFamily="34" charset="0"/>
              <a:buChar char="•"/>
            </a:pPr>
            <a:r>
              <a:rPr lang="tr-TR" sz="2200" b="1" dirty="0"/>
              <a:t>SSL VPN Sonlandırma Sistemi</a:t>
            </a:r>
            <a:r>
              <a:rPr lang="tr-TR" sz="2200" b="1" dirty="0" smtClean="0"/>
              <a:t>,</a:t>
            </a:r>
            <a:endParaRPr lang="tr-TR" sz="2200" b="1" dirty="0"/>
          </a:p>
          <a:p>
            <a:pPr marL="342900" indent="-342900" algn="just">
              <a:buFont typeface="Arial" panose="020B0604020202020204" pitchFamily="34" charset="0"/>
              <a:buChar char="•"/>
            </a:pPr>
            <a:r>
              <a:rPr lang="tr-TR" sz="2200" b="1" dirty="0"/>
              <a:t>Saldırı Tespit ve Engelleme Sistemi (IDS/IPS</a:t>
            </a:r>
            <a:r>
              <a:rPr lang="tr-TR" sz="2200" b="1" dirty="0" smtClean="0"/>
              <a:t>),</a:t>
            </a:r>
            <a:endParaRPr lang="tr-TR" sz="2200" b="1" dirty="0"/>
          </a:p>
          <a:p>
            <a:pPr marL="342900" indent="-342900" algn="just">
              <a:buFont typeface="Arial" panose="020B0604020202020204" pitchFamily="34" charset="0"/>
              <a:buChar char="•"/>
            </a:pPr>
            <a:r>
              <a:rPr lang="tr-TR" sz="2200" b="1" dirty="0"/>
              <a:t>Uygulama Tanıma ve Kontrolü Sistemi</a:t>
            </a:r>
            <a:r>
              <a:rPr lang="tr-TR" sz="2200" b="1" dirty="0" smtClean="0"/>
              <a:t>,</a:t>
            </a:r>
            <a:endParaRPr lang="tr-TR" sz="2200" b="1" dirty="0"/>
          </a:p>
          <a:p>
            <a:pPr marL="342900" indent="-342900" algn="just">
              <a:buFont typeface="Arial" panose="020B0604020202020204" pitchFamily="34" charset="0"/>
              <a:buChar char="•"/>
            </a:pPr>
            <a:r>
              <a:rPr lang="tr-TR" sz="2200" b="1" dirty="0"/>
              <a:t>Virüs/Zararlı İçerik Kontrolü</a:t>
            </a:r>
            <a:r>
              <a:rPr lang="tr-TR" sz="2200" b="1" dirty="0" smtClean="0"/>
              <a:t>,</a:t>
            </a:r>
            <a:endParaRPr lang="tr-TR" sz="2200" b="1" dirty="0"/>
          </a:p>
          <a:p>
            <a:pPr marL="342900" indent="-342900" algn="just">
              <a:buFont typeface="Arial" panose="020B0604020202020204" pitchFamily="34" charset="0"/>
              <a:buChar char="•"/>
            </a:pPr>
            <a:r>
              <a:rPr lang="tr-TR" sz="2200" b="1" dirty="0"/>
              <a:t>URL Kategori, içerik Filtreleme</a:t>
            </a:r>
            <a:r>
              <a:rPr lang="tr-TR" sz="2200" b="1" dirty="0" smtClean="0"/>
              <a:t>,</a:t>
            </a:r>
            <a:endParaRPr lang="tr-TR" sz="2200" b="1" dirty="0"/>
          </a:p>
          <a:p>
            <a:pPr marL="342900" indent="-342900" algn="just">
              <a:buFont typeface="Arial" panose="020B0604020202020204" pitchFamily="34" charset="0"/>
              <a:buChar char="•"/>
            </a:pPr>
            <a:r>
              <a:rPr lang="tr-TR" sz="2200" b="1" dirty="0"/>
              <a:t>Bant genişliği yönetimi.</a:t>
            </a:r>
          </a:p>
        </p:txBody>
      </p:sp>
    </p:spTree>
    <p:extLst>
      <p:ext uri="{BB962C8B-B14F-4D97-AF65-F5344CB8AC3E}">
        <p14:creationId xmlns:p14="http://schemas.microsoft.com/office/powerpoint/2010/main" val="452151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HEDEFLERİMİZ</a:t>
            </a:r>
            <a:endParaRPr lang="tr-TR" sz="2400" b="1" dirty="0">
              <a:solidFill>
                <a:prstClr val="black"/>
              </a:solidFill>
            </a:endParaRPr>
          </a:p>
        </p:txBody>
      </p:sp>
      <p:sp>
        <p:nvSpPr>
          <p:cNvPr id="5" name="Metin kutusu 4"/>
          <p:cNvSpPr txBox="1"/>
          <p:nvPr/>
        </p:nvSpPr>
        <p:spPr>
          <a:xfrm>
            <a:off x="1776844" y="1100931"/>
            <a:ext cx="6244937" cy="400110"/>
          </a:xfrm>
          <a:prstGeom prst="rect">
            <a:avLst/>
          </a:prstGeom>
          <a:noFill/>
        </p:spPr>
        <p:txBody>
          <a:bodyPr wrap="square" rtlCol="0">
            <a:spAutoFit/>
          </a:bodyPr>
          <a:lstStyle/>
          <a:p>
            <a:pPr lvl="0">
              <a:defRPr/>
            </a:pPr>
            <a:r>
              <a:rPr lang="tr-TR" sz="2000" b="1" dirty="0">
                <a:solidFill>
                  <a:schemeClr val="accent2">
                    <a:lumMod val="75000"/>
                  </a:schemeClr>
                </a:solidFill>
              </a:rPr>
              <a:t>6698 </a:t>
            </a:r>
            <a:r>
              <a:rPr lang="tr-TR" sz="2000" b="1" dirty="0" smtClean="0">
                <a:solidFill>
                  <a:schemeClr val="accent2">
                    <a:lumMod val="75000"/>
                  </a:schemeClr>
                </a:solidFill>
              </a:rPr>
              <a:t>Sayılı (KVKK) </a:t>
            </a:r>
            <a:r>
              <a:rPr kumimoji="0" lang="tr-TR" sz="20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Kişisel Verilerin Korunması Kanunu</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3" name="Dikdörtgen 2"/>
          <p:cNvSpPr/>
          <p:nvPr/>
        </p:nvSpPr>
        <p:spPr>
          <a:xfrm>
            <a:off x="635265" y="1394687"/>
            <a:ext cx="11234517" cy="1015663"/>
          </a:xfrm>
          <a:prstGeom prst="rect">
            <a:avLst/>
          </a:prstGeom>
        </p:spPr>
        <p:txBody>
          <a:bodyPr wrap="square">
            <a:spAutoFit/>
          </a:bodyPr>
          <a:lstStyle/>
          <a:p>
            <a:pPr algn="just"/>
            <a:r>
              <a:rPr lang="tr-TR" sz="2000" b="1" dirty="0" smtClean="0">
                <a:solidFill>
                  <a:srgbClr val="000000"/>
                </a:solidFill>
              </a:rPr>
              <a:t>Bu </a:t>
            </a:r>
            <a:r>
              <a:rPr lang="tr-TR" sz="2000" b="1" dirty="0">
                <a:solidFill>
                  <a:srgbClr val="000000"/>
                </a:solidFill>
              </a:rPr>
              <a:t>Kanunun amacı, kişisel verilerin işlenmesinde başta özel hayatın gizliliği olmak üzere kişilerin temel hak ve özgürlüklerini korumak ve kişisel verileri işleyen gerçek ve tüzel kişilerin yükümlülükleri ile uyacakları usul ve esasları düzenlemektir</a:t>
            </a:r>
            <a:r>
              <a:rPr lang="tr-TR" sz="2000" b="1" dirty="0">
                <a:solidFill>
                  <a:srgbClr val="000000"/>
                </a:solidFill>
                <a:latin typeface="Times New Roman" panose="02020603050405020304" pitchFamily="18" charset="0"/>
              </a:rPr>
              <a:t>. </a:t>
            </a:r>
            <a:endParaRPr lang="tr-TR" sz="2000" b="1" dirty="0"/>
          </a:p>
        </p:txBody>
      </p:sp>
      <p:sp>
        <p:nvSpPr>
          <p:cNvPr id="6" name="Dikdörtgen 5"/>
          <p:cNvSpPr/>
          <p:nvPr/>
        </p:nvSpPr>
        <p:spPr>
          <a:xfrm>
            <a:off x="567026" y="2704106"/>
            <a:ext cx="7275886" cy="1015663"/>
          </a:xfrm>
          <a:prstGeom prst="rect">
            <a:avLst/>
          </a:prstGeom>
        </p:spPr>
        <p:txBody>
          <a:bodyPr wrap="square">
            <a:spAutoFit/>
          </a:bodyPr>
          <a:lstStyle/>
          <a:p>
            <a:pPr algn="just"/>
            <a:r>
              <a:rPr lang="tr-TR" sz="2000" b="1" dirty="0"/>
              <a:t>7 Nisan 2016 tarih ve 29677 sayılı Resmi Gazetede </a:t>
            </a:r>
            <a:r>
              <a:rPr lang="tr-TR" sz="2000" b="1" dirty="0" smtClean="0"/>
              <a:t>yayımlanan 6698 </a:t>
            </a:r>
            <a:r>
              <a:rPr lang="tr-TR" sz="2000" b="1" dirty="0"/>
              <a:t>sayılı </a:t>
            </a:r>
            <a:r>
              <a:rPr lang="tr-TR" sz="2000" b="1" dirty="0" err="1" smtClean="0"/>
              <a:t>KVKK’nun</a:t>
            </a:r>
            <a:r>
              <a:rPr lang="tr-TR" sz="2000" b="1" dirty="0" smtClean="0"/>
              <a:t> önemli </a:t>
            </a:r>
            <a:r>
              <a:rPr lang="tr-TR" sz="2000" b="1" dirty="0"/>
              <a:t>birçok hükmü 7 Ekim 2016 tarihi itibariyle </a:t>
            </a:r>
            <a:r>
              <a:rPr lang="tr-TR" sz="2000" b="1" dirty="0" smtClean="0"/>
              <a:t>yürürlüğe girmiş </a:t>
            </a:r>
            <a:r>
              <a:rPr lang="tr-TR" sz="2000" b="1" dirty="0"/>
              <a:t>bulunmaktadır</a:t>
            </a:r>
            <a:r>
              <a:rPr lang="tr-TR" sz="2000" b="1" i="1" dirty="0">
                <a:solidFill>
                  <a:srgbClr val="58595B"/>
                </a:solidFill>
                <a:latin typeface="ITCCharterCom-BlackItalic"/>
              </a:rPr>
              <a:t>.</a:t>
            </a:r>
            <a:endParaRPr lang="tr-TR" sz="2000" b="1" dirty="0"/>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69494" y="2109626"/>
            <a:ext cx="3711664" cy="1983342"/>
          </a:xfrm>
          <a:prstGeom prst="rect">
            <a:avLst/>
          </a:prstGeom>
        </p:spPr>
      </p:pic>
      <p:pic>
        <p:nvPicPr>
          <p:cNvPr id="11" name="Resim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9494" y="4092968"/>
            <a:ext cx="3711665" cy="1983342"/>
          </a:xfrm>
          <a:prstGeom prst="rect">
            <a:avLst/>
          </a:prstGeom>
        </p:spPr>
      </p:pic>
      <p:sp>
        <p:nvSpPr>
          <p:cNvPr id="8" name="Dikdörtgen 7"/>
          <p:cNvSpPr/>
          <p:nvPr/>
        </p:nvSpPr>
        <p:spPr>
          <a:xfrm>
            <a:off x="567026" y="4250180"/>
            <a:ext cx="7559499" cy="1323439"/>
          </a:xfrm>
          <a:prstGeom prst="rect">
            <a:avLst/>
          </a:prstGeom>
        </p:spPr>
        <p:txBody>
          <a:bodyPr wrap="square">
            <a:spAutoFit/>
          </a:bodyPr>
          <a:lstStyle/>
          <a:p>
            <a:pPr algn="just"/>
            <a:r>
              <a:rPr lang="tr-TR" sz="2000" b="1" dirty="0"/>
              <a:t>Kanunun Geçici 1 inci maddesinin 5 inci fıkrasına istinaden, kamu kurum ve kuruluşlarında bu Kanunun uygulanmasıyla ilgili koordinasyonu sağlamak üzere üst düzey bir yönetici belirlenerek Kişisel Verileri Koruma Kurumuna bildirilmelidir. </a:t>
            </a:r>
          </a:p>
        </p:txBody>
      </p:sp>
    </p:spTree>
    <p:extLst>
      <p:ext uri="{BB962C8B-B14F-4D97-AF65-F5344CB8AC3E}">
        <p14:creationId xmlns:p14="http://schemas.microsoft.com/office/powerpoint/2010/main" val="785253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Metin kutusu 4"/>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HEDEFLERİMİZ</a:t>
            </a:r>
            <a:endParaRPr lang="tr-TR" sz="2400" b="1" dirty="0">
              <a:solidFill>
                <a:prstClr val="black"/>
              </a:solidFill>
            </a:endParaRPr>
          </a:p>
        </p:txBody>
      </p:sp>
      <p:sp>
        <p:nvSpPr>
          <p:cNvPr id="6" name="Metin kutusu 5"/>
          <p:cNvSpPr txBox="1"/>
          <p:nvPr/>
        </p:nvSpPr>
        <p:spPr>
          <a:xfrm>
            <a:off x="1776844" y="1100931"/>
            <a:ext cx="6244937" cy="400110"/>
          </a:xfrm>
          <a:prstGeom prst="rect">
            <a:avLst/>
          </a:prstGeom>
          <a:noFill/>
        </p:spPr>
        <p:txBody>
          <a:bodyPr wrap="square" rtlCol="0">
            <a:spAutoFit/>
          </a:bodyPr>
          <a:lstStyle/>
          <a:p>
            <a:pPr lvl="0">
              <a:defRPr/>
            </a:pPr>
            <a:r>
              <a:rPr lang="tr-TR" sz="2000" b="1" dirty="0">
                <a:solidFill>
                  <a:schemeClr val="accent2">
                    <a:lumMod val="75000"/>
                  </a:schemeClr>
                </a:solidFill>
              </a:rPr>
              <a:t>6698 </a:t>
            </a:r>
            <a:r>
              <a:rPr lang="tr-TR" sz="2000" b="1" dirty="0" smtClean="0">
                <a:solidFill>
                  <a:schemeClr val="accent2">
                    <a:lumMod val="75000"/>
                  </a:schemeClr>
                </a:solidFill>
              </a:rPr>
              <a:t>Sayılı (KVKK) </a:t>
            </a:r>
            <a:r>
              <a:rPr kumimoji="0" lang="tr-TR" sz="20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Kişisel Verilerin Korunması Kanunu</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7" name="Dikdörtgen 6"/>
          <p:cNvSpPr/>
          <p:nvPr/>
        </p:nvSpPr>
        <p:spPr>
          <a:xfrm>
            <a:off x="667109" y="1799571"/>
            <a:ext cx="11234517" cy="3785652"/>
          </a:xfrm>
          <a:prstGeom prst="rect">
            <a:avLst/>
          </a:prstGeom>
        </p:spPr>
        <p:txBody>
          <a:bodyPr wrap="square">
            <a:spAutoFit/>
          </a:bodyPr>
          <a:lstStyle/>
          <a:p>
            <a:pPr marL="342900" indent="-342900" algn="just">
              <a:buFont typeface="Arial" panose="020B0604020202020204" pitchFamily="34" charset="0"/>
              <a:buChar char="•"/>
            </a:pPr>
            <a:r>
              <a:rPr lang="tr-TR" sz="2000" b="1" dirty="0" smtClean="0">
                <a:solidFill>
                  <a:srgbClr val="000000"/>
                </a:solidFill>
              </a:rPr>
              <a:t>Koordinasyonu sağlamak üzere üst düzey bir yönetici belirlenmeli,</a:t>
            </a:r>
          </a:p>
          <a:p>
            <a:pPr marL="342900" indent="-342900" algn="just">
              <a:buFont typeface="Arial" panose="020B0604020202020204" pitchFamily="34" charset="0"/>
              <a:buChar char="•"/>
            </a:pPr>
            <a:r>
              <a:rPr lang="tr-TR" sz="2000" b="1" dirty="0" smtClean="0">
                <a:solidFill>
                  <a:srgbClr val="000000"/>
                </a:solidFill>
              </a:rPr>
              <a:t>BİD, Öğrenci </a:t>
            </a:r>
            <a:r>
              <a:rPr lang="tr-TR" sz="2000" b="1" dirty="0">
                <a:solidFill>
                  <a:srgbClr val="000000"/>
                </a:solidFill>
              </a:rPr>
              <a:t>İşleri, Personel, SKS, İMİD, Kütüphane ve Hukuk </a:t>
            </a:r>
            <a:r>
              <a:rPr lang="tr-TR" sz="2000" b="1" dirty="0" smtClean="0">
                <a:solidFill>
                  <a:srgbClr val="000000"/>
                </a:solidFill>
              </a:rPr>
              <a:t>Müşavirliğinden oluşan bir komisyon kurulmalı,</a:t>
            </a:r>
          </a:p>
          <a:p>
            <a:pPr marL="342900" indent="-342900" algn="just">
              <a:buFont typeface="Arial" panose="020B0604020202020204" pitchFamily="34" charset="0"/>
              <a:buChar char="•"/>
            </a:pPr>
            <a:r>
              <a:rPr lang="tr-TR" sz="2000" b="1" dirty="0">
                <a:solidFill>
                  <a:srgbClr val="000000"/>
                </a:solidFill>
              </a:rPr>
              <a:t>KVKK eğitimi alınmalı, </a:t>
            </a:r>
          </a:p>
          <a:p>
            <a:pPr marL="342900" indent="-342900" algn="just">
              <a:buFont typeface="Arial" panose="020B0604020202020204" pitchFamily="34" charset="0"/>
              <a:buChar char="•"/>
            </a:pPr>
            <a:r>
              <a:rPr lang="tr-TR" sz="2000" b="1" dirty="0" smtClean="0">
                <a:solidFill>
                  <a:srgbClr val="000000"/>
                </a:solidFill>
              </a:rPr>
              <a:t>Kişisel </a:t>
            </a:r>
            <a:r>
              <a:rPr lang="tr-TR" sz="2000" b="1" dirty="0">
                <a:solidFill>
                  <a:srgbClr val="000000"/>
                </a:solidFill>
              </a:rPr>
              <a:t>veri işleme </a:t>
            </a:r>
            <a:r>
              <a:rPr lang="tr-TR" sz="2000" b="1" dirty="0" smtClean="0">
                <a:solidFill>
                  <a:srgbClr val="000000"/>
                </a:solidFill>
              </a:rPr>
              <a:t>envanteri oluşturulmalı</a:t>
            </a:r>
          </a:p>
          <a:p>
            <a:pPr marL="342900" indent="-342900" algn="just">
              <a:buFont typeface="Arial" panose="020B0604020202020204" pitchFamily="34" charset="0"/>
              <a:buChar char="•"/>
            </a:pPr>
            <a:r>
              <a:rPr lang="tr-TR" sz="2000" b="1" dirty="0" smtClean="0">
                <a:solidFill>
                  <a:srgbClr val="000000"/>
                </a:solidFill>
              </a:rPr>
              <a:t>Kişisel </a:t>
            </a:r>
            <a:r>
              <a:rPr lang="tr-TR" sz="2000" b="1" dirty="0">
                <a:solidFill>
                  <a:srgbClr val="000000"/>
                </a:solidFill>
              </a:rPr>
              <a:t>veri saklama ve imha </a:t>
            </a:r>
            <a:r>
              <a:rPr lang="tr-TR" sz="2000" b="1" dirty="0" smtClean="0">
                <a:solidFill>
                  <a:srgbClr val="000000"/>
                </a:solidFill>
              </a:rPr>
              <a:t>politikası oluşturulmalı</a:t>
            </a:r>
            <a:r>
              <a:rPr lang="tr-TR" sz="2000" b="1" dirty="0">
                <a:solidFill>
                  <a:srgbClr val="000000"/>
                </a:solidFill>
              </a:rPr>
              <a:t>,</a:t>
            </a:r>
            <a:endParaRPr lang="tr-TR" sz="2000" b="1" dirty="0" smtClean="0">
              <a:solidFill>
                <a:srgbClr val="000000"/>
              </a:solidFill>
            </a:endParaRPr>
          </a:p>
          <a:p>
            <a:pPr marL="342900" indent="-342900" algn="just">
              <a:buFont typeface="Arial" panose="020B0604020202020204" pitchFamily="34" charset="0"/>
              <a:buChar char="•"/>
            </a:pPr>
            <a:r>
              <a:rPr lang="tr-TR" sz="2000" b="1" dirty="0" smtClean="0">
                <a:solidFill>
                  <a:srgbClr val="000000"/>
                </a:solidFill>
              </a:rPr>
              <a:t>Süreç </a:t>
            </a:r>
            <a:r>
              <a:rPr lang="tr-TR" sz="2000" b="1" dirty="0">
                <a:solidFill>
                  <a:srgbClr val="000000"/>
                </a:solidFill>
              </a:rPr>
              <a:t>inceleme, </a:t>
            </a:r>
            <a:r>
              <a:rPr lang="tr-TR" sz="2000" b="1" dirty="0" smtClean="0">
                <a:solidFill>
                  <a:srgbClr val="000000"/>
                </a:solidFill>
              </a:rPr>
              <a:t>süreç </a:t>
            </a:r>
            <a:r>
              <a:rPr lang="tr-TR" sz="2000" b="1" dirty="0">
                <a:solidFill>
                  <a:srgbClr val="000000"/>
                </a:solidFill>
              </a:rPr>
              <a:t>yenileme, </a:t>
            </a:r>
            <a:r>
              <a:rPr lang="tr-TR" sz="2000" b="1" dirty="0" smtClean="0">
                <a:solidFill>
                  <a:srgbClr val="000000"/>
                </a:solidFill>
              </a:rPr>
              <a:t>dokümantasyon oluşturulmalı,</a:t>
            </a:r>
          </a:p>
          <a:p>
            <a:pPr marL="342900" indent="-342900" algn="just">
              <a:buFont typeface="Arial" panose="020B0604020202020204" pitchFamily="34" charset="0"/>
              <a:buChar char="•"/>
            </a:pPr>
            <a:r>
              <a:rPr lang="it-IT" sz="2000" b="1" dirty="0" smtClean="0">
                <a:solidFill>
                  <a:srgbClr val="000000"/>
                </a:solidFill>
              </a:rPr>
              <a:t>VERBİS-</a:t>
            </a:r>
            <a:r>
              <a:rPr lang="tr-TR" sz="2000" b="1" dirty="0" smtClean="0">
                <a:solidFill>
                  <a:srgbClr val="000000"/>
                </a:solidFill>
              </a:rPr>
              <a:t>(</a:t>
            </a:r>
            <a:r>
              <a:rPr lang="it-IT" sz="2000" b="1" dirty="0" smtClean="0">
                <a:solidFill>
                  <a:srgbClr val="000000"/>
                </a:solidFill>
              </a:rPr>
              <a:t>Veri </a:t>
            </a:r>
            <a:r>
              <a:rPr lang="it-IT" sz="2000" b="1" dirty="0">
                <a:solidFill>
                  <a:srgbClr val="000000"/>
                </a:solidFill>
              </a:rPr>
              <a:t>Sorumluları Sicil Bilgi Sistemi)</a:t>
            </a:r>
            <a:r>
              <a:rPr lang="tr-TR" sz="2000" b="1" dirty="0" smtClean="0">
                <a:solidFill>
                  <a:srgbClr val="000000"/>
                </a:solidFill>
              </a:rPr>
              <a:t> Kaydı yapılmalı, ve KVKK bildirilmeli (31.12.2020)</a:t>
            </a:r>
          </a:p>
          <a:p>
            <a:pPr algn="just"/>
            <a:r>
              <a:rPr lang="tr-TR" sz="2000" b="1" dirty="0" smtClean="0">
                <a:solidFill>
                  <a:srgbClr val="000000"/>
                </a:solidFill>
              </a:rPr>
              <a:t> </a:t>
            </a:r>
          </a:p>
          <a:p>
            <a:pPr algn="just"/>
            <a:r>
              <a:rPr lang="tr-TR" sz="2000" b="1" dirty="0" smtClean="0"/>
              <a:t>Bilgi edinme </a:t>
            </a:r>
            <a:r>
              <a:rPr lang="tr-TR" sz="2000" b="1" dirty="0" err="1"/>
              <a:t>vb</a:t>
            </a:r>
            <a:r>
              <a:rPr lang="tr-TR" sz="2000" b="1" dirty="0"/>
              <a:t> başvuruları Hukuk Müşavirliği </a:t>
            </a:r>
            <a:r>
              <a:rPr lang="tr-TR" sz="2000" b="1" dirty="0" smtClean="0"/>
              <a:t>işletecek,</a:t>
            </a:r>
          </a:p>
          <a:p>
            <a:pPr algn="just"/>
            <a:r>
              <a:rPr lang="tr-TR" sz="2000" b="1" dirty="0"/>
              <a:t>İdari Tedbirleri herkes </a:t>
            </a:r>
            <a:r>
              <a:rPr lang="tr-TR" sz="2000" b="1" dirty="0" smtClean="0"/>
              <a:t>alacak,</a:t>
            </a:r>
          </a:p>
          <a:p>
            <a:pPr algn="just"/>
            <a:r>
              <a:rPr lang="tr-TR" sz="2000" b="1" dirty="0" smtClean="0"/>
              <a:t>Teknik tedbirleri BİD Başkanlığı alacak, </a:t>
            </a:r>
            <a:endParaRPr lang="tr-TR" sz="2000" b="1" dirty="0"/>
          </a:p>
        </p:txBody>
      </p:sp>
      <p:sp>
        <p:nvSpPr>
          <p:cNvPr id="8" name="Dikdörtgen 7"/>
          <p:cNvSpPr/>
          <p:nvPr/>
        </p:nvSpPr>
        <p:spPr>
          <a:xfrm>
            <a:off x="516984" y="1473341"/>
            <a:ext cx="7275886" cy="400110"/>
          </a:xfrm>
          <a:prstGeom prst="rect">
            <a:avLst/>
          </a:prstGeom>
        </p:spPr>
        <p:txBody>
          <a:bodyPr wrap="square">
            <a:spAutoFit/>
          </a:bodyPr>
          <a:lstStyle/>
          <a:p>
            <a:pPr algn="just"/>
            <a:r>
              <a:rPr lang="tr-TR" sz="2000" b="1" dirty="0" smtClean="0"/>
              <a:t>Neler yapılmalı?</a:t>
            </a:r>
            <a:endParaRPr lang="tr-TR" sz="2000" b="1" dirty="0"/>
          </a:p>
        </p:txBody>
      </p:sp>
    </p:spTree>
    <p:extLst>
      <p:ext uri="{BB962C8B-B14F-4D97-AF65-F5344CB8AC3E}">
        <p14:creationId xmlns:p14="http://schemas.microsoft.com/office/powerpoint/2010/main" val="3120907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etin kutusu 3"/>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HEDEFLERİMİZ</a:t>
            </a:r>
            <a:endParaRPr lang="tr-TR" sz="2400" b="1" dirty="0">
              <a:solidFill>
                <a:prstClr val="black"/>
              </a:solidFill>
            </a:endParaRPr>
          </a:p>
        </p:txBody>
      </p:sp>
      <p:sp>
        <p:nvSpPr>
          <p:cNvPr id="5" name="Metin kutusu 4"/>
          <p:cNvSpPr txBox="1"/>
          <p:nvPr/>
        </p:nvSpPr>
        <p:spPr>
          <a:xfrm>
            <a:off x="1776844" y="1100931"/>
            <a:ext cx="6244937" cy="400110"/>
          </a:xfrm>
          <a:prstGeom prst="rect">
            <a:avLst/>
          </a:prstGeom>
          <a:noFill/>
        </p:spPr>
        <p:txBody>
          <a:bodyPr wrap="square" rtlCol="0">
            <a:spAutoFit/>
          </a:bodyPr>
          <a:lstStyle/>
          <a:p>
            <a:pPr lvl="0">
              <a:defRPr/>
            </a:pPr>
            <a:r>
              <a:rPr lang="tr-TR" sz="2000" b="1" dirty="0">
                <a:solidFill>
                  <a:schemeClr val="accent2">
                    <a:lumMod val="75000"/>
                  </a:schemeClr>
                </a:solidFill>
              </a:rPr>
              <a:t>6698 </a:t>
            </a:r>
            <a:r>
              <a:rPr lang="tr-TR" sz="2000" b="1" dirty="0" smtClean="0">
                <a:solidFill>
                  <a:schemeClr val="accent2">
                    <a:lumMod val="75000"/>
                  </a:schemeClr>
                </a:solidFill>
              </a:rPr>
              <a:t>Sayılı (KVKK) </a:t>
            </a:r>
            <a:r>
              <a:rPr kumimoji="0" lang="tr-TR" sz="2000" b="1" i="0" u="none" strike="noStrike" kern="1200" cap="none" spc="0" normalizeH="0" baseline="0" noProof="0" dirty="0" smtClean="0">
                <a:ln>
                  <a:noFill/>
                </a:ln>
                <a:solidFill>
                  <a:schemeClr val="accent2">
                    <a:lumMod val="75000"/>
                  </a:schemeClr>
                </a:solidFill>
                <a:effectLst/>
                <a:uLnTx/>
                <a:uFillTx/>
                <a:latin typeface="Calibri"/>
                <a:ea typeface="+mn-ea"/>
                <a:cs typeface="+mn-cs"/>
              </a:rPr>
              <a:t>Kişisel Verilerin Korunması Kanunu</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pic>
        <p:nvPicPr>
          <p:cNvPr id="6" name="Resim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3525" y="1581632"/>
            <a:ext cx="6838652" cy="4182271"/>
          </a:xfrm>
          <a:prstGeom prst="rect">
            <a:avLst/>
          </a:prstGeom>
        </p:spPr>
      </p:pic>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27939" y="1581632"/>
            <a:ext cx="3822058" cy="4414284"/>
          </a:xfrm>
          <a:prstGeom prst="rect">
            <a:avLst/>
          </a:prstGeom>
        </p:spPr>
      </p:pic>
    </p:spTree>
    <p:extLst>
      <p:ext uri="{BB962C8B-B14F-4D97-AF65-F5344CB8AC3E}">
        <p14:creationId xmlns:p14="http://schemas.microsoft.com/office/powerpoint/2010/main" val="3716885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lvl="0">
              <a:defRPr/>
            </a:pPr>
            <a:r>
              <a:rPr lang="tr-TR" sz="2400" b="1" dirty="0">
                <a:solidFill>
                  <a:prstClr val="black"/>
                </a:solidFill>
              </a:rPr>
              <a:t>HEDEFLERİMİZ</a:t>
            </a:r>
          </a:p>
        </p:txBody>
      </p:sp>
      <p:sp>
        <p:nvSpPr>
          <p:cNvPr id="4" name="Metin kutusu 3"/>
          <p:cNvSpPr txBox="1"/>
          <p:nvPr/>
        </p:nvSpPr>
        <p:spPr>
          <a:xfrm>
            <a:off x="1776845" y="1100931"/>
            <a:ext cx="5322223"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baseline="0" noProof="0" dirty="0" smtClean="0">
                <a:ln>
                  <a:noFill/>
                </a:ln>
                <a:solidFill>
                  <a:srgbClr val="ED7D31">
                    <a:lumMod val="75000"/>
                  </a:srgbClr>
                </a:solidFill>
                <a:effectLst/>
                <a:uLnTx/>
                <a:uFillTx/>
                <a:latin typeface="Calibri"/>
                <a:ea typeface="+mn-ea"/>
                <a:cs typeface="+mn-cs"/>
              </a:rPr>
              <a:t>Ek Ders Yazılımı</a:t>
            </a:r>
            <a:endParaRPr kumimoji="0" lang="tr-TR" sz="2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Metin kutusu 2"/>
          <p:cNvSpPr txBox="1"/>
          <p:nvPr/>
        </p:nvSpPr>
        <p:spPr>
          <a:xfrm>
            <a:off x="896982" y="1472009"/>
            <a:ext cx="10354491" cy="400110"/>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tr-TR" sz="2000" b="0" i="0" u="none" strike="noStrike" kern="1200" cap="none" spc="0" normalizeH="0" baseline="0" noProof="0" dirty="0" smtClean="0">
                <a:ln>
                  <a:noFill/>
                </a:ln>
                <a:solidFill>
                  <a:prstClr val="black"/>
                </a:solidFill>
                <a:effectLst/>
                <a:uLnTx/>
                <a:uFillTx/>
                <a:latin typeface="Calibri"/>
                <a:ea typeface="+mn-ea"/>
                <a:cs typeface="+mn-cs"/>
              </a:rPr>
              <a:t>E-imza ile EBYS sistemine</a:t>
            </a:r>
            <a:r>
              <a:rPr kumimoji="0" lang="tr-TR" sz="2000" b="0" i="0" u="none" strike="noStrike" kern="1200" cap="none" spc="0" normalizeH="0" noProof="0" dirty="0" smtClean="0">
                <a:ln>
                  <a:noFill/>
                </a:ln>
                <a:solidFill>
                  <a:prstClr val="black"/>
                </a:solidFill>
                <a:effectLst/>
                <a:uLnTx/>
                <a:uFillTx/>
                <a:latin typeface="Calibri"/>
                <a:ea typeface="+mn-ea"/>
                <a:cs typeface="+mn-cs"/>
              </a:rPr>
              <a:t> entegre edilmesi</a:t>
            </a:r>
            <a:endParaRPr kumimoji="0" lang="tr-TR" sz="2000" b="0" i="0" u="none" strike="noStrike" kern="1200" cap="none" spc="0" normalizeH="0" baseline="0" noProof="0" dirty="0" smtClean="0">
              <a:ln>
                <a:noFill/>
              </a:ln>
              <a:solidFill>
                <a:prstClr val="black"/>
              </a:solidFill>
              <a:effectLst/>
              <a:uLnTx/>
              <a:uFillTx/>
              <a:latin typeface="Calibri"/>
              <a:ea typeface="+mn-ea"/>
              <a:cs typeface="+mn-cs"/>
            </a:endParaRPr>
          </a:p>
        </p:txBody>
      </p:sp>
      <p:sp>
        <p:nvSpPr>
          <p:cNvPr id="5" name="Metin kutusu 4"/>
          <p:cNvSpPr txBox="1"/>
          <p:nvPr/>
        </p:nvSpPr>
        <p:spPr>
          <a:xfrm>
            <a:off x="896982" y="1789560"/>
            <a:ext cx="9344298" cy="40011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2000" dirty="0" smtClean="0">
                <a:solidFill>
                  <a:prstClr val="black"/>
                </a:solidFill>
                <a:latin typeface="Calibri"/>
              </a:rPr>
              <a:t>Personel izinleri için Personel Sistemine entegre edilmesi</a:t>
            </a:r>
            <a:endParaRPr kumimoji="0" lang="tr-TR" sz="2000" b="0" i="0" u="none" strike="noStrike" kern="1200" cap="none" spc="0" normalizeH="0" baseline="0" noProof="0" dirty="0">
              <a:ln>
                <a:noFill/>
              </a:ln>
              <a:solidFill>
                <a:prstClr val="black"/>
              </a:solidFill>
              <a:effectLst/>
              <a:uLnTx/>
              <a:uFillTx/>
              <a:latin typeface="Calibri"/>
            </a:endParaRPr>
          </a:p>
        </p:txBody>
      </p:sp>
      <p:sp>
        <p:nvSpPr>
          <p:cNvPr id="6" name="Metin kutusu 5"/>
          <p:cNvSpPr txBox="1"/>
          <p:nvPr/>
        </p:nvSpPr>
        <p:spPr>
          <a:xfrm>
            <a:off x="896982" y="2091082"/>
            <a:ext cx="10128068" cy="40011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tr-TR" sz="2000" noProof="0" dirty="0" smtClean="0">
                <a:solidFill>
                  <a:prstClr val="black"/>
                </a:solidFill>
                <a:latin typeface="Calibri"/>
              </a:rPr>
              <a:t>Hazine ve Maliye Bakanlığı’nın KBS (Kamu Hesapları Bilgi Sistemi) ‘ye entegre edilmesi.</a:t>
            </a:r>
            <a:endParaRPr kumimoji="0" lang="tr-TR" sz="2000" b="0" i="0" u="none" strike="noStrike" kern="1200" cap="none" spc="0" normalizeH="0" baseline="0" noProof="0" dirty="0">
              <a:ln>
                <a:noFill/>
              </a:ln>
              <a:solidFill>
                <a:prstClr val="black"/>
              </a:solidFill>
              <a:effectLst/>
              <a:uLnTx/>
              <a:uFillTx/>
              <a:latin typeface="Calibri"/>
            </a:endParaRPr>
          </a:p>
        </p:txBody>
      </p:sp>
      <p:sp>
        <p:nvSpPr>
          <p:cNvPr id="9" name="Metin kutusu 8"/>
          <p:cNvSpPr txBox="1"/>
          <p:nvPr/>
        </p:nvSpPr>
        <p:spPr>
          <a:xfrm>
            <a:off x="1776845" y="2712915"/>
            <a:ext cx="2936471"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000" b="1" i="0" u="none" strike="noStrike" kern="1200" cap="none" spc="0" normalizeH="0" baseline="0" noProof="0" dirty="0" smtClean="0">
                <a:ln>
                  <a:noFill/>
                </a:ln>
                <a:solidFill>
                  <a:srgbClr val="ED7D31">
                    <a:lumMod val="75000"/>
                  </a:srgbClr>
                </a:solidFill>
                <a:effectLst/>
                <a:uLnTx/>
                <a:uFillTx/>
                <a:latin typeface="Calibri"/>
                <a:ea typeface="+mn-ea"/>
                <a:cs typeface="+mn-cs"/>
              </a:rPr>
              <a:t>Windows Ürün Lisansları</a:t>
            </a:r>
            <a:endParaRPr kumimoji="0" lang="tr-TR" sz="2000" b="1" i="0" u="none" strike="noStrike" kern="1200" cap="none" spc="0" normalizeH="0" baseline="0" noProof="0" dirty="0">
              <a:ln>
                <a:noFill/>
              </a:ln>
              <a:solidFill>
                <a:srgbClr val="ED7D31">
                  <a:lumMod val="75000"/>
                </a:srgbClr>
              </a:solidFill>
              <a:effectLst/>
              <a:uLnTx/>
              <a:uFillTx/>
              <a:latin typeface="Calibri"/>
              <a:ea typeface="+mn-ea"/>
              <a:cs typeface="+mn-cs"/>
            </a:endParaRPr>
          </a:p>
        </p:txBody>
      </p:sp>
      <p:sp>
        <p:nvSpPr>
          <p:cNvPr id="10" name="Metin kutusu 9"/>
          <p:cNvSpPr txBox="1"/>
          <p:nvPr/>
        </p:nvSpPr>
        <p:spPr>
          <a:xfrm>
            <a:off x="794655" y="3019003"/>
            <a:ext cx="10851549" cy="1323439"/>
          </a:xfrm>
          <a:prstGeom prst="rect">
            <a:avLst/>
          </a:prstGeom>
          <a:noFill/>
        </p:spPr>
        <p:txBody>
          <a:bodyPr wrap="square" rtlCol="0">
            <a:spAutoFit/>
          </a:bodyPr>
          <a:lstStyle/>
          <a:p>
            <a:pPr lvl="0" algn="just">
              <a:defRPr/>
            </a:pPr>
            <a:r>
              <a:rPr lang="tr-TR" sz="2000" dirty="0" smtClean="0">
                <a:solidFill>
                  <a:prstClr val="black"/>
                </a:solidFill>
                <a:latin typeface="Calibri"/>
              </a:rPr>
              <a:t>Microsoft tarafından t</a:t>
            </a:r>
            <a:r>
              <a:rPr kumimoji="0" lang="tr-TR" sz="2000" b="0" i="0" u="none" strike="noStrike" kern="1200" cap="none" spc="0" normalizeH="0" baseline="0" noProof="0" dirty="0" err="1" smtClean="0">
                <a:ln>
                  <a:noFill/>
                </a:ln>
                <a:solidFill>
                  <a:prstClr val="black"/>
                </a:solidFill>
                <a:effectLst/>
                <a:uLnTx/>
                <a:uFillTx/>
                <a:latin typeface="Calibri"/>
              </a:rPr>
              <a:t>eknik</a:t>
            </a:r>
            <a:r>
              <a:rPr kumimoji="0" lang="tr-TR" sz="2000" b="0" i="0" u="none" strike="noStrike" kern="1200" cap="none" spc="0" normalizeH="0" baseline="0" noProof="0" dirty="0" smtClean="0">
                <a:ln>
                  <a:noFill/>
                </a:ln>
                <a:solidFill>
                  <a:prstClr val="black"/>
                </a:solidFill>
                <a:effectLst/>
                <a:uLnTx/>
                <a:uFillTx/>
                <a:latin typeface="Calibri"/>
              </a:rPr>
              <a:t> desteği</a:t>
            </a:r>
            <a:r>
              <a:rPr kumimoji="0" lang="tr-TR" sz="2000" b="0" i="0" u="none" strike="noStrike" kern="1200" cap="none" spc="0" normalizeH="0" noProof="0" dirty="0" smtClean="0">
                <a:ln>
                  <a:noFill/>
                </a:ln>
                <a:solidFill>
                  <a:prstClr val="black"/>
                </a:solidFill>
                <a:effectLst/>
                <a:uLnTx/>
                <a:uFillTx/>
                <a:latin typeface="Calibri"/>
              </a:rPr>
              <a:t> sonlandırılan </a:t>
            </a:r>
            <a:r>
              <a:rPr lang="tr-TR" sz="2000" dirty="0">
                <a:solidFill>
                  <a:prstClr val="black"/>
                </a:solidFill>
              </a:rPr>
              <a:t>Windows Server 2008, Windows SQL Server 2008 ve </a:t>
            </a:r>
            <a:r>
              <a:rPr kumimoji="0" lang="tr-TR" sz="2000" b="0" i="0" u="none" strike="noStrike" kern="1200" cap="none" spc="0" normalizeH="0" noProof="0" dirty="0" smtClean="0">
                <a:ln>
                  <a:noFill/>
                </a:ln>
                <a:solidFill>
                  <a:prstClr val="black"/>
                </a:solidFill>
                <a:effectLst/>
                <a:uLnTx/>
                <a:uFillTx/>
                <a:latin typeface="Calibri"/>
              </a:rPr>
              <a:t>Windows 7 yerine sunucularımızda kullanılmak üzere </a:t>
            </a:r>
            <a:r>
              <a:rPr lang="tr-TR" sz="2000" dirty="0">
                <a:solidFill>
                  <a:prstClr val="black"/>
                </a:solidFill>
              </a:rPr>
              <a:t>Windows Server </a:t>
            </a:r>
            <a:r>
              <a:rPr lang="tr-TR" sz="2000" dirty="0" smtClean="0">
                <a:solidFill>
                  <a:prstClr val="black"/>
                </a:solidFill>
              </a:rPr>
              <a:t>2016 (30 adet), Windows </a:t>
            </a:r>
            <a:r>
              <a:rPr lang="tr-TR" sz="2000" dirty="0">
                <a:solidFill>
                  <a:prstClr val="black"/>
                </a:solidFill>
              </a:rPr>
              <a:t>SQL Server </a:t>
            </a:r>
            <a:r>
              <a:rPr lang="tr-TR" sz="2000" dirty="0" smtClean="0">
                <a:solidFill>
                  <a:prstClr val="black"/>
                </a:solidFill>
              </a:rPr>
              <a:t>2016 (15 adet), </a:t>
            </a:r>
            <a:r>
              <a:rPr kumimoji="0" lang="tr-TR" sz="2000" b="0" i="0" u="none" strike="noStrike" kern="1200" cap="none" spc="0" normalizeH="0" noProof="0" dirty="0" smtClean="0">
                <a:ln>
                  <a:noFill/>
                </a:ln>
                <a:solidFill>
                  <a:prstClr val="black"/>
                </a:solidFill>
                <a:effectLst/>
                <a:uLnTx/>
                <a:uFillTx/>
                <a:latin typeface="Calibri"/>
              </a:rPr>
              <a:t>Windows 10 Professional (50 adet) ve </a:t>
            </a:r>
            <a:r>
              <a:rPr lang="tr-TR" sz="2000" dirty="0">
                <a:solidFill>
                  <a:prstClr val="black"/>
                </a:solidFill>
              </a:rPr>
              <a:t>Office 2016 </a:t>
            </a:r>
            <a:r>
              <a:rPr lang="tr-TR" sz="2000" dirty="0" smtClean="0">
                <a:solidFill>
                  <a:prstClr val="black"/>
                </a:solidFill>
              </a:rPr>
              <a:t>Professional (200 adet) </a:t>
            </a:r>
            <a:r>
              <a:rPr kumimoji="0" lang="tr-TR" sz="2000" b="0" i="0" u="none" strike="noStrike" kern="1200" cap="none" spc="0" normalizeH="0" noProof="0" dirty="0" smtClean="0">
                <a:ln>
                  <a:noFill/>
                </a:ln>
                <a:solidFill>
                  <a:prstClr val="black"/>
                </a:solidFill>
                <a:effectLst/>
                <a:uLnTx/>
                <a:uFillTx/>
                <a:latin typeface="Calibri"/>
              </a:rPr>
              <a:t>lisans alınması gerekmektedir.</a:t>
            </a:r>
            <a:endParaRPr kumimoji="0" lang="tr-TR" sz="2000" b="0" i="0" u="none" strike="noStrike" kern="1200" cap="none" spc="0" normalizeH="0" baseline="0" noProof="0" dirty="0" smtClean="0">
              <a:ln>
                <a:noFill/>
              </a:ln>
              <a:solidFill>
                <a:prstClr val="black"/>
              </a:solidFill>
              <a:effectLst/>
              <a:uLnTx/>
              <a:uFillTx/>
              <a:latin typeface="Calibri"/>
            </a:endParaRPr>
          </a:p>
        </p:txBody>
      </p:sp>
      <p:sp>
        <p:nvSpPr>
          <p:cNvPr id="11" name="Metin kutusu 10"/>
          <p:cNvSpPr txBox="1"/>
          <p:nvPr/>
        </p:nvSpPr>
        <p:spPr>
          <a:xfrm>
            <a:off x="896982" y="4836574"/>
            <a:ext cx="10873047" cy="1015663"/>
          </a:xfrm>
          <a:prstGeom prst="rect">
            <a:avLst/>
          </a:prstGeom>
          <a:noFill/>
        </p:spPr>
        <p:txBody>
          <a:bodyPr wrap="square" rtlCol="0">
            <a:spAutoFit/>
          </a:bodyPr>
          <a:lstStyle/>
          <a:p>
            <a:pPr lvl="0" algn="just">
              <a:defRPr/>
            </a:pPr>
            <a:r>
              <a:rPr lang="tr-TR" sz="2000" dirty="0" smtClean="0"/>
              <a:t>Internet'in </a:t>
            </a:r>
            <a:r>
              <a:rPr lang="tr-TR" sz="2000" dirty="0"/>
              <a:t>yaygınlaşması ve gelişen teknoloji sonrasında </a:t>
            </a:r>
            <a:r>
              <a:rPr lang="tr-TR" sz="2000" dirty="0" smtClean="0"/>
              <a:t>IPV4 adresleri </a:t>
            </a:r>
            <a:r>
              <a:rPr lang="tr-TR" sz="2000" dirty="0"/>
              <a:t>hızlı </a:t>
            </a:r>
            <a:r>
              <a:rPr lang="tr-TR" sz="2000" dirty="0" smtClean="0"/>
              <a:t>bir şekilde </a:t>
            </a:r>
            <a:r>
              <a:rPr lang="tr-TR" sz="2000" dirty="0"/>
              <a:t>tüketildi. Internet tarihinde, </a:t>
            </a:r>
            <a:r>
              <a:rPr lang="tr-TR" sz="2000" dirty="0" smtClean="0"/>
              <a:t>merkezi havuzda </a:t>
            </a:r>
            <a:r>
              <a:rPr lang="tr-TR" sz="2000" dirty="0"/>
              <a:t>kalan son IPv4 IP bloklarının </a:t>
            </a:r>
            <a:r>
              <a:rPr lang="tr-TR" sz="2000" dirty="0" smtClean="0"/>
              <a:t>dağıtımıyla </a:t>
            </a:r>
            <a:r>
              <a:rPr lang="tr-TR" sz="2000" dirty="0"/>
              <a:t>kritik bir </a:t>
            </a:r>
            <a:r>
              <a:rPr lang="tr-TR" sz="2000" dirty="0" smtClean="0"/>
              <a:t>noktaya gelindi. Bu durumu önlemek açısından IPV6-IPV10 geliştirildi.</a:t>
            </a:r>
            <a:endParaRPr kumimoji="0" lang="tr-TR" sz="2000" b="0" i="0" u="none" strike="noStrike" kern="1200" cap="none" spc="0" normalizeH="0" baseline="0" noProof="0" dirty="0">
              <a:ln>
                <a:noFill/>
              </a:ln>
              <a:solidFill>
                <a:prstClr val="black"/>
              </a:solidFill>
              <a:effectLst/>
              <a:uLnTx/>
              <a:uFillTx/>
              <a:latin typeface="Calibri"/>
            </a:endParaRPr>
          </a:p>
        </p:txBody>
      </p:sp>
      <p:sp>
        <p:nvSpPr>
          <p:cNvPr id="12" name="Metin kutusu 11"/>
          <p:cNvSpPr txBox="1"/>
          <p:nvPr/>
        </p:nvSpPr>
        <p:spPr>
          <a:xfrm>
            <a:off x="1776845" y="4507153"/>
            <a:ext cx="1614748" cy="400110"/>
          </a:xfrm>
          <a:prstGeom prst="rect">
            <a:avLst/>
          </a:prstGeom>
          <a:noFill/>
        </p:spPr>
        <p:txBody>
          <a:bodyPr wrap="square" rtlCol="0">
            <a:spAutoFit/>
          </a:bodyPr>
          <a:lstStyle/>
          <a:p>
            <a:pPr lvl="0">
              <a:defRPr/>
            </a:pPr>
            <a:r>
              <a:rPr lang="tr-TR" sz="2000" b="1" dirty="0" smtClean="0">
                <a:solidFill>
                  <a:schemeClr val="accent2">
                    <a:lumMod val="75000"/>
                  </a:schemeClr>
                </a:solidFill>
              </a:rPr>
              <a:t>IPV6-IPV10</a:t>
            </a:r>
            <a:endParaRPr kumimoji="0" lang="tr-TR" sz="2000" b="1" i="0" u="none" strike="noStrike" kern="1200" cap="none" spc="0" normalizeH="0" baseline="0" noProof="0" dirty="0">
              <a:ln>
                <a:noFill/>
              </a:ln>
              <a:solidFill>
                <a:schemeClr val="accent2">
                  <a:lumMod val="75000"/>
                </a:schemeClr>
              </a:solidFill>
              <a:effectLst/>
              <a:uLnTx/>
              <a:uFillTx/>
              <a:latin typeface="Calibri"/>
            </a:endParaRPr>
          </a:p>
        </p:txBody>
      </p:sp>
    </p:spTree>
    <p:extLst>
      <p:ext uri="{BB962C8B-B14F-4D97-AF65-F5344CB8AC3E}">
        <p14:creationId xmlns:p14="http://schemas.microsoft.com/office/powerpoint/2010/main" val="259071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Dikdörtgen 13"/>
          <p:cNvSpPr/>
          <p:nvPr/>
        </p:nvSpPr>
        <p:spPr>
          <a:xfrm>
            <a:off x="1637384" y="1177834"/>
            <a:ext cx="3359894" cy="369332"/>
          </a:xfrm>
          <a:prstGeom prst="rect">
            <a:avLst/>
          </a:prstGeom>
        </p:spPr>
        <p:txBody>
          <a:bodyPr wrap="none">
            <a:spAutoFit/>
          </a:bodyPr>
          <a:lstStyle/>
          <a:p>
            <a:r>
              <a:rPr lang="tr-TR" b="1" dirty="0" smtClean="0">
                <a:solidFill>
                  <a:schemeClr val="accent2">
                    <a:lumMod val="75000"/>
                  </a:schemeClr>
                </a:solidFill>
              </a:rPr>
              <a:t>SIZMA TESTLERİ (PENETRASYON)</a:t>
            </a:r>
            <a:endParaRPr lang="tr-TR" dirty="0"/>
          </a:p>
        </p:txBody>
      </p:sp>
      <p:sp>
        <p:nvSpPr>
          <p:cNvPr id="9" name="Dikdörtgen 8"/>
          <p:cNvSpPr/>
          <p:nvPr/>
        </p:nvSpPr>
        <p:spPr>
          <a:xfrm>
            <a:off x="980903" y="1611900"/>
            <a:ext cx="10706792" cy="707886"/>
          </a:xfrm>
          <a:prstGeom prst="rect">
            <a:avLst/>
          </a:prstGeom>
        </p:spPr>
        <p:txBody>
          <a:bodyPr wrap="square">
            <a:spAutoFit/>
          </a:bodyPr>
          <a:lstStyle/>
          <a:p>
            <a:pPr algn="just"/>
            <a:r>
              <a:rPr lang="tr-TR" sz="2000" b="1" dirty="0"/>
              <a:t>Aralık-2017 ile Ocak-2018 tarihleri arasında </a:t>
            </a:r>
            <a:r>
              <a:rPr lang="tr-TR" sz="2000" b="1" dirty="0" smtClean="0"/>
              <a:t>yaptırılan </a:t>
            </a:r>
            <a:r>
              <a:rPr lang="tr-TR" sz="2000" b="1" dirty="0" err="1">
                <a:solidFill>
                  <a:schemeClr val="accent2">
                    <a:lumMod val="75000"/>
                  </a:schemeClr>
                </a:solidFill>
              </a:rPr>
              <a:t>Pentest</a:t>
            </a:r>
            <a:r>
              <a:rPr lang="tr-TR" sz="2000" b="1" dirty="0" smtClean="0"/>
              <a:t> testlerini ISO 27001 ve KVKK kapsamında 2020 yılı içerisinde tekrar yapılması gerekmektedir.</a:t>
            </a:r>
            <a:endParaRPr lang="tr-TR" sz="2000" b="1" dirty="0"/>
          </a:p>
        </p:txBody>
      </p:sp>
      <p:sp>
        <p:nvSpPr>
          <p:cNvPr id="3" name="Dikdörtgen 2"/>
          <p:cNvSpPr/>
          <p:nvPr/>
        </p:nvSpPr>
        <p:spPr>
          <a:xfrm>
            <a:off x="980903" y="2588043"/>
            <a:ext cx="10706792" cy="1323439"/>
          </a:xfrm>
          <a:prstGeom prst="rect">
            <a:avLst/>
          </a:prstGeom>
        </p:spPr>
        <p:txBody>
          <a:bodyPr wrap="square">
            <a:spAutoFit/>
          </a:bodyPr>
          <a:lstStyle/>
          <a:p>
            <a:pPr algn="just"/>
            <a:r>
              <a:rPr lang="tr-TR" sz="2000" b="1" dirty="0"/>
              <a:t>Sızma testi, </a:t>
            </a:r>
            <a:r>
              <a:rPr lang="tr-TR" sz="2000" b="1" dirty="0" smtClean="0"/>
              <a:t>sistemlerimizdeki </a:t>
            </a:r>
            <a:r>
              <a:rPr lang="tr-TR" sz="2000" b="1" dirty="0"/>
              <a:t>mantık hataları ve zafiyetleri tespit ederek, söz konusu güvenlik açıklıklarının kötü niyetli kişiler tarafından istismar edilmesini önlemek ve sistemleri daha güvenli hale getirmek maksadıyla, “yetkili kişiler” (uluslararası akreditasyona sahip sızma testi uzmanları) tarafından ve “yasal” olarak gerçekleştirilen güvenlik testleridir. </a:t>
            </a:r>
          </a:p>
        </p:txBody>
      </p:sp>
      <p:sp>
        <p:nvSpPr>
          <p:cNvPr id="4" name="Dikdörtgen 3"/>
          <p:cNvSpPr/>
          <p:nvPr/>
        </p:nvSpPr>
        <p:spPr>
          <a:xfrm>
            <a:off x="980903" y="4042494"/>
            <a:ext cx="10706792" cy="707886"/>
          </a:xfrm>
          <a:prstGeom prst="rect">
            <a:avLst/>
          </a:prstGeom>
        </p:spPr>
        <p:txBody>
          <a:bodyPr wrap="square">
            <a:spAutoFit/>
          </a:bodyPr>
          <a:lstStyle/>
          <a:p>
            <a:pPr algn="just"/>
            <a:r>
              <a:rPr lang="tr-TR" sz="2000" b="1" dirty="0"/>
              <a:t>Sızma testleri web uygulama güvenliği, yerel ağ güvenliği, mobil uygulama güvenliği, kaynak kod analizi, bulut sistemler, </a:t>
            </a:r>
            <a:r>
              <a:rPr lang="tr-TR" sz="2000" b="1" dirty="0" err="1"/>
              <a:t>ddos</a:t>
            </a:r>
            <a:r>
              <a:rPr lang="tr-TR" sz="2000" b="1" dirty="0"/>
              <a:t> </a:t>
            </a:r>
            <a:r>
              <a:rPr lang="tr-TR" sz="2000" b="1" dirty="0" smtClean="0"/>
              <a:t>saldırıları, </a:t>
            </a:r>
            <a:r>
              <a:rPr lang="tr-TR" sz="2000" b="1" dirty="0"/>
              <a:t>kablosuz ağ </a:t>
            </a:r>
            <a:r>
              <a:rPr lang="tr-TR" sz="2000" b="1" dirty="0" err="1"/>
              <a:t>pentest</a:t>
            </a:r>
            <a:r>
              <a:rPr lang="tr-TR" sz="2000" b="1" dirty="0"/>
              <a:t> ve </a:t>
            </a:r>
            <a:r>
              <a:rPr lang="tr-TR" sz="2000" b="1" dirty="0" err="1"/>
              <a:t>voip</a:t>
            </a:r>
            <a:r>
              <a:rPr lang="tr-TR" sz="2000" b="1" dirty="0"/>
              <a:t> </a:t>
            </a:r>
            <a:r>
              <a:rPr lang="tr-TR" sz="2000" b="1" dirty="0" err="1"/>
              <a:t>pentest</a:t>
            </a:r>
            <a:r>
              <a:rPr lang="tr-TR" sz="2000" b="1" dirty="0"/>
              <a:t> gibi alt </a:t>
            </a:r>
            <a:r>
              <a:rPr lang="tr-TR" sz="2000" b="1" dirty="0" smtClean="0"/>
              <a:t>dallarda yapılır.</a:t>
            </a:r>
            <a:endParaRPr lang="tr-TR" sz="2000" b="1" dirty="0"/>
          </a:p>
        </p:txBody>
      </p:sp>
    </p:spTree>
    <p:extLst>
      <p:ext uri="{BB962C8B-B14F-4D97-AF65-F5344CB8AC3E}">
        <p14:creationId xmlns:p14="http://schemas.microsoft.com/office/powerpoint/2010/main" val="638544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Metin kutusu 4"/>
          <p:cNvSpPr txBox="1"/>
          <p:nvPr/>
        </p:nvSpPr>
        <p:spPr>
          <a:xfrm>
            <a:off x="1651716" y="1092209"/>
            <a:ext cx="9802775" cy="400110"/>
          </a:xfrm>
          <a:prstGeom prst="rect">
            <a:avLst/>
          </a:prstGeom>
          <a:noFill/>
        </p:spPr>
        <p:txBody>
          <a:bodyPr wrap="square" rtlCol="0">
            <a:spAutoFit/>
          </a:bodyPr>
          <a:lstStyle/>
          <a:p>
            <a:pPr lvl="0">
              <a:defRPr/>
            </a:pPr>
            <a:r>
              <a:rPr lang="tr-TR" sz="2000" b="1" dirty="0">
                <a:solidFill>
                  <a:schemeClr val="accent2">
                    <a:lumMod val="75000"/>
                  </a:schemeClr>
                </a:solidFill>
              </a:rPr>
              <a:t>Kullanıcı Kimlik Doğrulama </a:t>
            </a:r>
            <a:r>
              <a:rPr lang="tr-TR" sz="2000" b="1" dirty="0" smtClean="0">
                <a:solidFill>
                  <a:schemeClr val="accent2">
                    <a:lumMod val="75000"/>
                  </a:schemeClr>
                </a:solidFill>
              </a:rPr>
              <a:t>Yönetimini (Active Directory) Üniversite Geneline  Uygulamak</a:t>
            </a:r>
            <a:endParaRPr kumimoji="0" lang="tr-TR" sz="20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1651716" y="2922107"/>
            <a:ext cx="5244440" cy="400110"/>
          </a:xfrm>
          <a:prstGeom prst="rect">
            <a:avLst/>
          </a:prstGeom>
          <a:noFill/>
        </p:spPr>
        <p:txBody>
          <a:bodyPr wrap="square" rtlCol="0">
            <a:spAutoFit/>
          </a:bodyPr>
          <a:lstStyle/>
          <a:p>
            <a:r>
              <a:rPr lang="tr-TR" sz="2000" b="1" dirty="0">
                <a:solidFill>
                  <a:schemeClr val="accent2">
                    <a:lumMod val="75000"/>
                  </a:schemeClr>
                </a:solidFill>
              </a:rPr>
              <a:t>Erişim Denetimi Sunucudan Güvenli Baskı</a:t>
            </a:r>
          </a:p>
        </p:txBody>
      </p:sp>
      <p:sp>
        <p:nvSpPr>
          <p:cNvPr id="3" name="Metin kutusu 2"/>
          <p:cNvSpPr txBox="1"/>
          <p:nvPr/>
        </p:nvSpPr>
        <p:spPr>
          <a:xfrm>
            <a:off x="683394" y="3229884"/>
            <a:ext cx="6699183" cy="1323439"/>
          </a:xfrm>
          <a:prstGeom prst="rect">
            <a:avLst/>
          </a:prstGeom>
          <a:noFill/>
        </p:spPr>
        <p:txBody>
          <a:bodyPr wrap="square" rtlCol="0">
            <a:spAutoFit/>
          </a:bodyPr>
          <a:lstStyle/>
          <a:p>
            <a:pPr algn="just"/>
            <a:r>
              <a:rPr lang="tr-TR" sz="2000" dirty="0" smtClean="0"/>
              <a:t>Yazdırma </a:t>
            </a:r>
            <a:r>
              <a:rPr lang="tr-TR" sz="2000" dirty="0"/>
              <a:t>ve kopyalama masraflarını kontrol altına almak, çıktı güvenliğini sağlamak ve çıktı görevlerini çeşitlendirmek amacıyla </a:t>
            </a:r>
            <a:r>
              <a:rPr lang="tr-TR" sz="2000" dirty="0" smtClean="0"/>
              <a:t>mevcut personel kimlik kartlı veya PIN ile kimlik doğrulamasını yaparak çıktı almak.</a:t>
            </a:r>
            <a:endParaRPr lang="tr-TR" sz="2000" dirty="0"/>
          </a:p>
        </p:txBody>
      </p:sp>
      <p:pic>
        <p:nvPicPr>
          <p:cNvPr id="1026" name="Picture 2" descr="C:\Users\siu\Desktop\Adsız.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31424" y="3557371"/>
            <a:ext cx="4267200" cy="2228850"/>
          </a:xfrm>
          <a:prstGeom prst="rect">
            <a:avLst/>
          </a:prstGeom>
          <a:noFill/>
          <a:effectLst>
            <a:outerShdw blurRad="990600" dist="50800" dir="5400000" algn="ctr" rotWithShape="0">
              <a:srgbClr val="000000"/>
            </a:outerShdw>
          </a:effectLst>
          <a:extLst>
            <a:ext uri="{909E8E84-426E-40DD-AFC4-6F175D3DCCD1}">
              <a14:hiddenFill xmlns:a14="http://schemas.microsoft.com/office/drawing/2010/main">
                <a:solidFill>
                  <a:srgbClr val="FFFFFF"/>
                </a:solidFill>
              </a14:hiddenFill>
            </a:ext>
          </a:extLst>
        </p:spPr>
      </p:pic>
      <p:sp>
        <p:nvSpPr>
          <p:cNvPr id="8" name="Dikdörtgen 7"/>
          <p:cNvSpPr/>
          <p:nvPr/>
        </p:nvSpPr>
        <p:spPr>
          <a:xfrm>
            <a:off x="683394" y="1547199"/>
            <a:ext cx="10771098" cy="1323439"/>
          </a:xfrm>
          <a:prstGeom prst="rect">
            <a:avLst/>
          </a:prstGeom>
        </p:spPr>
        <p:txBody>
          <a:bodyPr wrap="square">
            <a:spAutoFit/>
          </a:bodyPr>
          <a:lstStyle/>
          <a:p>
            <a:pPr algn="just"/>
            <a:r>
              <a:rPr lang="tr-TR" sz="2000" b="1" dirty="0">
                <a:solidFill>
                  <a:srgbClr val="404040"/>
                </a:solidFill>
              </a:rPr>
              <a:t>Kullanıcı </a:t>
            </a:r>
            <a:r>
              <a:rPr lang="tr-TR" sz="2000" b="1" dirty="0" smtClean="0">
                <a:solidFill>
                  <a:srgbClr val="404040"/>
                </a:solidFill>
              </a:rPr>
              <a:t>bilgilerini </a:t>
            </a:r>
            <a:r>
              <a:rPr lang="tr-TR" sz="2000" b="1" dirty="0" err="1">
                <a:solidFill>
                  <a:srgbClr val="404040"/>
                </a:solidFill>
              </a:rPr>
              <a:t>L</a:t>
            </a:r>
            <a:r>
              <a:rPr lang="tr-TR" sz="2000" b="1" dirty="0" err="1" smtClean="0">
                <a:solidFill>
                  <a:srgbClr val="404040"/>
                </a:solidFill>
              </a:rPr>
              <a:t>ocal</a:t>
            </a:r>
            <a:r>
              <a:rPr lang="tr-TR" sz="2000" b="1" dirty="0" smtClean="0">
                <a:solidFill>
                  <a:srgbClr val="404040"/>
                </a:solidFill>
              </a:rPr>
              <a:t> </a:t>
            </a:r>
            <a:r>
              <a:rPr lang="tr-TR" sz="2000" b="1" dirty="0">
                <a:solidFill>
                  <a:srgbClr val="404040"/>
                </a:solidFill>
              </a:rPr>
              <a:t>bilgisayarlar üzerinde tutmak yerine merkezi bir server üzerinden tutulur ve tüm </a:t>
            </a:r>
            <a:r>
              <a:rPr lang="tr-TR" sz="2000" b="1" dirty="0" err="1">
                <a:solidFill>
                  <a:srgbClr val="404040"/>
                </a:solidFill>
              </a:rPr>
              <a:t>client’lar</a:t>
            </a:r>
            <a:r>
              <a:rPr lang="tr-TR" sz="2000" b="1" dirty="0">
                <a:solidFill>
                  <a:srgbClr val="404040"/>
                </a:solidFill>
              </a:rPr>
              <a:t> kullanıcı bilgilerini </a:t>
            </a:r>
            <a:r>
              <a:rPr lang="tr-TR" sz="2000" b="1" dirty="0" smtClean="0">
                <a:solidFill>
                  <a:srgbClr val="404040"/>
                </a:solidFill>
              </a:rPr>
              <a:t>LDAP Server veya Active Directory </a:t>
            </a:r>
            <a:r>
              <a:rPr lang="tr-TR" sz="2000" b="1" dirty="0">
                <a:solidFill>
                  <a:srgbClr val="404040"/>
                </a:solidFill>
              </a:rPr>
              <a:t>üzerinden çeker. Eğer bir çalışan değişikliği yapılacak ise de direkt merkezi server üzerinden kolaylıkla </a:t>
            </a:r>
            <a:r>
              <a:rPr lang="tr-TR" sz="2000" b="1" dirty="0" smtClean="0">
                <a:solidFill>
                  <a:srgbClr val="404040"/>
                </a:solidFill>
              </a:rPr>
              <a:t>yapılabilir. Kurum bünyesinde çalışacak tüm uygulamaların kimlik denetimleri bu sistem üzerinden yapılır. </a:t>
            </a:r>
            <a:endParaRPr lang="tr-TR" sz="2000" b="1" dirty="0">
              <a:solidFill>
                <a:srgbClr val="404040"/>
              </a:solidFill>
            </a:endParaRPr>
          </a:p>
        </p:txBody>
      </p:sp>
      <p:sp>
        <p:nvSpPr>
          <p:cNvPr id="10" name="Metin kutusu 9"/>
          <p:cNvSpPr txBox="1"/>
          <p:nvPr/>
        </p:nvSpPr>
        <p:spPr>
          <a:xfrm>
            <a:off x="683394" y="4546648"/>
            <a:ext cx="6699183" cy="1631216"/>
          </a:xfrm>
          <a:prstGeom prst="rect">
            <a:avLst/>
          </a:prstGeom>
          <a:noFill/>
        </p:spPr>
        <p:txBody>
          <a:bodyPr wrap="square" rtlCol="0">
            <a:spAutoFit/>
          </a:bodyPr>
          <a:lstStyle/>
          <a:p>
            <a:pPr algn="just"/>
            <a:r>
              <a:rPr lang="tr-TR" sz="2000" dirty="0" smtClean="0"/>
              <a:t>Kurum bünyesinde tüm yazıcı envanteri çıkarılacak olup, proje ile birlikte kişisel yazıcı alımı durdurulacaktır. Yönetim hariç hiçbir personelin kişisel yazıcı kullanması engellenecektir. Böylelikle mevcut yazıcılarımızdan tam performans ile azami tasarruf sağlanacaktır.</a:t>
            </a:r>
            <a:endParaRPr lang="tr-TR" sz="2000" dirty="0"/>
          </a:p>
        </p:txBody>
      </p:sp>
    </p:spTree>
    <p:extLst>
      <p:ext uri="{BB962C8B-B14F-4D97-AF65-F5344CB8AC3E}">
        <p14:creationId xmlns:p14="http://schemas.microsoft.com/office/powerpoint/2010/main" val="543810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12" name="Dikdörtgen 11"/>
          <p:cNvSpPr/>
          <p:nvPr/>
        </p:nvSpPr>
        <p:spPr>
          <a:xfrm>
            <a:off x="1637384" y="4388308"/>
            <a:ext cx="5487336" cy="369332"/>
          </a:xfrm>
          <a:prstGeom prst="rect">
            <a:avLst/>
          </a:prstGeom>
        </p:spPr>
        <p:txBody>
          <a:bodyPr wrap="none">
            <a:spAutoFit/>
          </a:bodyPr>
          <a:lstStyle/>
          <a:p>
            <a:r>
              <a:rPr lang="tr-TR" b="1" dirty="0" smtClean="0">
                <a:solidFill>
                  <a:schemeClr val="accent2">
                    <a:lumMod val="75000"/>
                  </a:schemeClr>
                </a:solidFill>
              </a:rPr>
              <a:t>Akademik Personel Özgeçmişinin YÖKSİS ‘ten çekilmesi</a:t>
            </a:r>
            <a:endParaRPr lang="tr-TR" dirty="0"/>
          </a:p>
        </p:txBody>
      </p:sp>
      <p:sp>
        <p:nvSpPr>
          <p:cNvPr id="14" name="Dikdörtgen 13"/>
          <p:cNvSpPr/>
          <p:nvPr/>
        </p:nvSpPr>
        <p:spPr>
          <a:xfrm>
            <a:off x="1637384" y="1177834"/>
            <a:ext cx="5613332" cy="400110"/>
          </a:xfrm>
          <a:prstGeom prst="rect">
            <a:avLst/>
          </a:prstGeom>
        </p:spPr>
        <p:txBody>
          <a:bodyPr wrap="none">
            <a:spAutoFit/>
          </a:bodyPr>
          <a:lstStyle/>
          <a:p>
            <a:r>
              <a:rPr lang="tr-TR" b="1" dirty="0" smtClean="0">
                <a:solidFill>
                  <a:schemeClr val="accent2">
                    <a:lumMod val="75000"/>
                  </a:schemeClr>
                </a:solidFill>
              </a:rPr>
              <a:t>Web Sitesinin </a:t>
            </a:r>
            <a:r>
              <a:rPr lang="tr-TR" sz="2000" b="1" dirty="0" smtClean="0">
                <a:solidFill>
                  <a:schemeClr val="accent2">
                    <a:lumMod val="75000"/>
                  </a:schemeClr>
                </a:solidFill>
              </a:rPr>
              <a:t>Görme</a:t>
            </a:r>
            <a:r>
              <a:rPr lang="tr-TR" b="1" dirty="0" smtClean="0">
                <a:solidFill>
                  <a:schemeClr val="accent2">
                    <a:lumMod val="75000"/>
                  </a:schemeClr>
                </a:solidFill>
              </a:rPr>
              <a:t>  Engellilere Uygun Hale Getirilmesi</a:t>
            </a:r>
            <a:endParaRPr lang="tr-TR" dirty="0"/>
          </a:p>
        </p:txBody>
      </p:sp>
      <p:sp>
        <p:nvSpPr>
          <p:cNvPr id="9" name="Dikdörtgen 8"/>
          <p:cNvSpPr/>
          <p:nvPr/>
        </p:nvSpPr>
        <p:spPr>
          <a:xfrm>
            <a:off x="3553803" y="1611900"/>
            <a:ext cx="7699675" cy="1938992"/>
          </a:xfrm>
          <a:prstGeom prst="rect">
            <a:avLst/>
          </a:prstGeom>
        </p:spPr>
        <p:txBody>
          <a:bodyPr wrap="square">
            <a:spAutoFit/>
          </a:bodyPr>
          <a:lstStyle/>
          <a:p>
            <a:pPr algn="just"/>
            <a:r>
              <a:rPr lang="tr-TR" sz="2000" dirty="0"/>
              <a:t>Türkiye’de yaşayan 200 binden fazla görme engellinin erişebileceği ve rahatlıkla kullanabileceği ‘engelli dostu web </a:t>
            </a:r>
            <a:r>
              <a:rPr lang="tr-TR" sz="2000" dirty="0" smtClean="0"/>
              <a:t>ara yüzü çalışmalarına başlanması.</a:t>
            </a:r>
          </a:p>
          <a:p>
            <a:pPr algn="just"/>
            <a:endParaRPr lang="tr-TR" sz="2000" dirty="0"/>
          </a:p>
          <a:p>
            <a:pPr algn="just"/>
            <a:r>
              <a:rPr lang="tr-TR" sz="2000" dirty="0" smtClean="0"/>
              <a:t>Görme </a:t>
            </a:r>
            <a:r>
              <a:rPr lang="tr-TR" sz="2000" dirty="0"/>
              <a:t>engelliler için içerik ve kullanım kolaylığı </a:t>
            </a:r>
            <a:r>
              <a:rPr lang="tr-TR" sz="2000" dirty="0" smtClean="0"/>
              <a:t>sağlayacak sitede </a:t>
            </a:r>
            <a:r>
              <a:rPr lang="tr-TR" sz="2000" dirty="0"/>
              <a:t>yer alan içerikler, ekran okuyucu (</a:t>
            </a:r>
            <a:r>
              <a:rPr lang="tr-TR" sz="2000" dirty="0" err="1"/>
              <a:t>Screen</a:t>
            </a:r>
            <a:r>
              <a:rPr lang="tr-TR" sz="2000" dirty="0"/>
              <a:t> Reader) yardımı ile </a:t>
            </a:r>
            <a:r>
              <a:rPr lang="tr-TR" sz="2000" dirty="0" smtClean="0"/>
              <a:t>dinlenebilecek. </a:t>
            </a:r>
            <a:endParaRPr lang="tr-TR" sz="2000" dirty="0"/>
          </a:p>
        </p:txBody>
      </p:sp>
      <p:pic>
        <p:nvPicPr>
          <p:cNvPr id="11" name="Resim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50716" y="4572974"/>
            <a:ext cx="2886075" cy="4953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3" name="Resi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1175777">
            <a:off x="608684" y="1966868"/>
            <a:ext cx="2857500" cy="16002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extLst>
      <p:ext uri="{BB962C8B-B14F-4D97-AF65-F5344CB8AC3E}">
        <p14:creationId xmlns:p14="http://schemas.microsoft.com/office/powerpoint/2010/main" val="3940057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Resim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967" y="3946733"/>
            <a:ext cx="3282975" cy="1860353"/>
          </a:xfrm>
          <a:prstGeom prst="ellipse">
            <a:avLst/>
          </a:prstGeom>
          <a:ln>
            <a:noFill/>
          </a:ln>
          <a:effectLst>
            <a:softEdge rad="112500"/>
          </a:effectLst>
        </p:spPr>
      </p:pic>
      <p:sp>
        <p:nvSpPr>
          <p:cNvPr id="2" name="Metin kutusu 1"/>
          <p:cNvSpPr txBox="1"/>
          <p:nvPr/>
        </p:nvSpPr>
        <p:spPr>
          <a:xfrm>
            <a:off x="1776846" y="623454"/>
            <a:ext cx="6764482" cy="461665"/>
          </a:xfrm>
          <a:prstGeom prst="rect">
            <a:avLst/>
          </a:prstGeom>
          <a:noFill/>
        </p:spPr>
        <p:txBody>
          <a:bodyPr wrap="square" rtlCol="0">
            <a:spAutoFit/>
          </a:bodyPr>
          <a:lstStyle/>
          <a:p>
            <a:pPr lvl="0"/>
            <a:r>
              <a:rPr lang="tr-TR" sz="2400" b="1" dirty="0" smtClean="0">
                <a:solidFill>
                  <a:prstClr val="black"/>
                </a:solidFill>
              </a:rPr>
              <a:t>HEDEFLERİMİZ</a:t>
            </a:r>
            <a:endParaRPr lang="tr-TR" sz="2400" b="1" dirty="0">
              <a:solidFill>
                <a:prstClr val="black"/>
              </a:solidFill>
            </a:endParaRPr>
          </a:p>
        </p:txBody>
      </p:sp>
      <p:sp>
        <p:nvSpPr>
          <p:cNvPr id="3" name="Metin kutusu 2"/>
          <p:cNvSpPr txBox="1"/>
          <p:nvPr/>
        </p:nvSpPr>
        <p:spPr>
          <a:xfrm>
            <a:off x="1776845" y="1100931"/>
            <a:ext cx="6405130" cy="400110"/>
          </a:xfrm>
          <a:prstGeom prst="rect">
            <a:avLst/>
          </a:prstGeom>
          <a:noFill/>
        </p:spPr>
        <p:txBody>
          <a:bodyPr wrap="square" rtlCol="0">
            <a:spAutoFit/>
          </a:bodyPr>
          <a:lstStyle/>
          <a:p>
            <a:pPr lvl="0">
              <a:defRPr/>
            </a:pPr>
            <a:r>
              <a:rPr kumimoji="0" lang="tr-TR" sz="2000" b="1" i="0" u="none" strike="noStrike" kern="1200" cap="none" spc="0" normalizeH="0" baseline="0" noProof="0" dirty="0" smtClean="0">
                <a:ln>
                  <a:noFill/>
                </a:ln>
                <a:solidFill>
                  <a:schemeClr val="accent2">
                    <a:lumMod val="75000"/>
                  </a:schemeClr>
                </a:solidFill>
                <a:effectLst/>
                <a:uLnTx/>
                <a:uFillTx/>
                <a:latin typeface="Calibri"/>
                <a:ea typeface="+mn-ea"/>
                <a:cs typeface="+mn-cs"/>
              </a:rPr>
              <a:t>Siber Güvenlik</a:t>
            </a:r>
            <a:endParaRPr kumimoji="0" lang="tr-TR" sz="20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4198570" y="1393263"/>
            <a:ext cx="7314557" cy="1323439"/>
          </a:xfrm>
          <a:prstGeom prst="rect">
            <a:avLst/>
          </a:prstGeom>
        </p:spPr>
        <p:txBody>
          <a:bodyPr wrap="square">
            <a:spAutoFit/>
          </a:bodyPr>
          <a:lstStyle/>
          <a:p>
            <a:pPr algn="just"/>
            <a:r>
              <a:rPr lang="tr-TR" sz="2000" dirty="0"/>
              <a:t>Siber ortamda, kurum, kuruluş ve kullanıcıların varlıklarını korumak amacıyla kullanılan araçlar, politikalar, güvenlik kavramları, güvenlik teminatları, kılavuzlar, risk yönetimi yaklaşımları, faaliyetler, eğitimler, en iyi uygulamalar ve teknolojiler bütünüdür.</a:t>
            </a:r>
          </a:p>
        </p:txBody>
      </p:sp>
      <p:sp>
        <p:nvSpPr>
          <p:cNvPr id="5" name="Dikdörtgen 4"/>
          <p:cNvSpPr/>
          <p:nvPr/>
        </p:nvSpPr>
        <p:spPr>
          <a:xfrm>
            <a:off x="2136310" y="4128402"/>
            <a:ext cx="3132364" cy="2031325"/>
          </a:xfrm>
          <a:prstGeom prst="rect">
            <a:avLst/>
          </a:prstGeom>
        </p:spPr>
        <p:txBody>
          <a:bodyPr wrap="square">
            <a:spAutoFit/>
          </a:bodyPr>
          <a:lstStyle/>
          <a:p>
            <a:pPr marL="285750" indent="-285750">
              <a:buFont typeface="Arial" pitchFamily="34" charset="0"/>
              <a:buChar char="•"/>
            </a:pPr>
            <a:r>
              <a:rPr lang="tr-TR" dirty="0"/>
              <a:t>Sisteme yetkisiz </a:t>
            </a:r>
            <a:r>
              <a:rPr lang="tr-TR" dirty="0" smtClean="0"/>
              <a:t>erişim</a:t>
            </a:r>
          </a:p>
          <a:p>
            <a:pPr marL="285750" indent="-285750">
              <a:buFont typeface="Arial" pitchFamily="34" charset="0"/>
              <a:buChar char="•"/>
            </a:pPr>
            <a:r>
              <a:rPr lang="tr-TR" dirty="0" smtClean="0"/>
              <a:t>Sistemin bozulması</a:t>
            </a:r>
          </a:p>
          <a:p>
            <a:pPr marL="285750" indent="-285750">
              <a:buFont typeface="Arial" pitchFamily="34" charset="0"/>
              <a:buChar char="•"/>
            </a:pPr>
            <a:r>
              <a:rPr lang="tr-TR" dirty="0" smtClean="0"/>
              <a:t>Hizmetlerin engellenmesi</a:t>
            </a:r>
          </a:p>
          <a:p>
            <a:pPr marL="285750" indent="-285750">
              <a:buFont typeface="Arial" pitchFamily="34" charset="0"/>
              <a:buChar char="•"/>
            </a:pPr>
            <a:r>
              <a:rPr lang="tr-TR" dirty="0" smtClean="0"/>
              <a:t>Bilgilerin değiştirilmesi</a:t>
            </a:r>
          </a:p>
          <a:p>
            <a:pPr marL="285750" indent="-285750">
              <a:buFont typeface="Arial" pitchFamily="34" charset="0"/>
              <a:buChar char="•"/>
            </a:pPr>
            <a:r>
              <a:rPr lang="tr-TR" dirty="0" smtClean="0"/>
              <a:t>Bilgilerin </a:t>
            </a:r>
            <a:r>
              <a:rPr lang="tr-TR" dirty="0"/>
              <a:t>yok </a:t>
            </a:r>
            <a:r>
              <a:rPr lang="tr-TR" dirty="0" smtClean="0"/>
              <a:t>edilmesi</a:t>
            </a:r>
          </a:p>
          <a:p>
            <a:pPr marL="285750" indent="-285750">
              <a:buFont typeface="Arial" pitchFamily="34" charset="0"/>
              <a:buChar char="•"/>
            </a:pPr>
            <a:r>
              <a:rPr lang="tr-TR" dirty="0" smtClean="0"/>
              <a:t>Bilgilerin </a:t>
            </a:r>
            <a:r>
              <a:rPr lang="tr-TR" dirty="0"/>
              <a:t>ifşa </a:t>
            </a:r>
            <a:r>
              <a:rPr lang="tr-TR" dirty="0" smtClean="0"/>
              <a:t>edilmesi</a:t>
            </a:r>
          </a:p>
          <a:p>
            <a:pPr marL="285750" indent="-285750">
              <a:buFont typeface="Arial" pitchFamily="34" charset="0"/>
              <a:buChar char="•"/>
            </a:pPr>
            <a:r>
              <a:rPr lang="tr-TR" dirty="0" smtClean="0"/>
              <a:t>Bilgilerin </a:t>
            </a:r>
            <a:r>
              <a:rPr lang="tr-TR" dirty="0"/>
              <a:t>çalınması</a:t>
            </a:r>
          </a:p>
        </p:txBody>
      </p:sp>
      <p:sp>
        <p:nvSpPr>
          <p:cNvPr id="6" name="Dikdörtgen 5"/>
          <p:cNvSpPr/>
          <p:nvPr/>
        </p:nvSpPr>
        <p:spPr>
          <a:xfrm>
            <a:off x="1143625" y="3800519"/>
            <a:ext cx="2765757" cy="400110"/>
          </a:xfrm>
          <a:prstGeom prst="rect">
            <a:avLst/>
          </a:prstGeom>
        </p:spPr>
        <p:txBody>
          <a:bodyPr wrap="none">
            <a:spAutoFit/>
          </a:bodyPr>
          <a:lstStyle/>
          <a:p>
            <a:r>
              <a:rPr lang="tr-TR" b="1" dirty="0"/>
              <a:t>Siber </a:t>
            </a:r>
            <a:r>
              <a:rPr lang="tr-TR" sz="2000" b="1" dirty="0"/>
              <a:t>Tehditlerin</a:t>
            </a:r>
            <a:r>
              <a:rPr lang="tr-TR" b="1" dirty="0"/>
              <a:t> Amaçları</a:t>
            </a:r>
          </a:p>
        </p:txBody>
      </p:sp>
      <p:sp>
        <p:nvSpPr>
          <p:cNvPr id="7" name="Metin kutusu 6"/>
          <p:cNvSpPr txBox="1"/>
          <p:nvPr/>
        </p:nvSpPr>
        <p:spPr>
          <a:xfrm>
            <a:off x="5028063" y="3800519"/>
            <a:ext cx="4636196" cy="400110"/>
          </a:xfrm>
          <a:prstGeom prst="rect">
            <a:avLst/>
          </a:prstGeom>
          <a:noFill/>
        </p:spPr>
        <p:txBody>
          <a:bodyPr wrap="square" rtlCol="0">
            <a:spAutoFit/>
          </a:bodyPr>
          <a:lstStyle/>
          <a:p>
            <a:r>
              <a:rPr lang="tr-TR" sz="2000" b="1" dirty="0" smtClean="0"/>
              <a:t>SOME (Siber Olaylara Müdahale Ekibi)</a:t>
            </a:r>
            <a:endParaRPr lang="tr-TR" sz="2000" b="1" dirty="0"/>
          </a:p>
        </p:txBody>
      </p:sp>
      <p:sp>
        <p:nvSpPr>
          <p:cNvPr id="8" name="Dikdörtgen 7"/>
          <p:cNvSpPr/>
          <p:nvPr/>
        </p:nvSpPr>
        <p:spPr>
          <a:xfrm>
            <a:off x="5448040" y="4128402"/>
            <a:ext cx="3132364" cy="923330"/>
          </a:xfrm>
          <a:prstGeom prst="rect">
            <a:avLst/>
          </a:prstGeom>
        </p:spPr>
        <p:txBody>
          <a:bodyPr wrap="square">
            <a:spAutoFit/>
          </a:bodyPr>
          <a:lstStyle/>
          <a:p>
            <a:pPr marL="285750" indent="-285750">
              <a:buFont typeface="Arial" pitchFamily="34" charset="0"/>
              <a:buChar char="•"/>
            </a:pPr>
            <a:r>
              <a:rPr lang="tr-TR" dirty="0"/>
              <a:t>Ömer ASLAN	Arş</a:t>
            </a:r>
            <a:r>
              <a:rPr lang="tr-TR" dirty="0" smtClean="0"/>
              <a:t>. </a:t>
            </a:r>
            <a:r>
              <a:rPr lang="tr-TR" dirty="0" err="1" smtClean="0"/>
              <a:t>Görv</a:t>
            </a:r>
            <a:r>
              <a:rPr lang="tr-TR" dirty="0"/>
              <a:t>.</a:t>
            </a:r>
          </a:p>
          <a:p>
            <a:pPr marL="285750" indent="-285750">
              <a:buFont typeface="Arial" pitchFamily="34" charset="0"/>
              <a:buChar char="•"/>
            </a:pPr>
            <a:r>
              <a:rPr lang="tr-TR" dirty="0" smtClean="0"/>
              <a:t>Yunus ALP	</a:t>
            </a:r>
            <a:r>
              <a:rPr lang="tr-TR" dirty="0" err="1" smtClean="0"/>
              <a:t>Öğr</a:t>
            </a:r>
            <a:r>
              <a:rPr lang="tr-TR" dirty="0" smtClean="0"/>
              <a:t>. </a:t>
            </a:r>
            <a:r>
              <a:rPr lang="tr-TR" dirty="0" err="1" smtClean="0"/>
              <a:t>Görv</a:t>
            </a:r>
            <a:r>
              <a:rPr lang="tr-TR" dirty="0" smtClean="0"/>
              <a:t>.</a:t>
            </a:r>
          </a:p>
          <a:p>
            <a:pPr marL="285750" indent="-285750">
              <a:buFont typeface="Arial" pitchFamily="34" charset="0"/>
              <a:buChar char="•"/>
            </a:pPr>
            <a:r>
              <a:rPr lang="tr-TR" dirty="0" smtClean="0"/>
              <a:t>Mansur BEŞTAŞ	Şb. </a:t>
            </a:r>
            <a:r>
              <a:rPr lang="tr-TR" dirty="0" err="1" smtClean="0"/>
              <a:t>Müd</a:t>
            </a:r>
            <a:r>
              <a:rPr lang="tr-TR" dirty="0" smtClean="0"/>
              <a:t>.</a:t>
            </a:r>
          </a:p>
        </p:txBody>
      </p:sp>
      <p:sp>
        <p:nvSpPr>
          <p:cNvPr id="11" name="Dikdörtgen 10"/>
          <p:cNvSpPr/>
          <p:nvPr/>
        </p:nvSpPr>
        <p:spPr>
          <a:xfrm>
            <a:off x="4198570" y="2744186"/>
            <a:ext cx="7150554" cy="1015663"/>
          </a:xfrm>
          <a:prstGeom prst="rect">
            <a:avLst/>
          </a:prstGeom>
        </p:spPr>
        <p:txBody>
          <a:bodyPr wrap="square">
            <a:spAutoFit/>
          </a:bodyPr>
          <a:lstStyle/>
          <a:p>
            <a:pPr algn="just"/>
            <a:r>
              <a:rPr lang="tr-TR" sz="2000" dirty="0"/>
              <a:t>2016-2019 Ulusal Siber Güvenlik ve Eylem planı kapsamında  2018 </a:t>
            </a:r>
            <a:r>
              <a:rPr lang="tr-TR" sz="2000" dirty="0" smtClean="0"/>
              <a:t>sonu itibariyle Siber Güvenlik alanında eleman yetiştirilmesi ve istihdam edilmesi istenmiştir.</a:t>
            </a:r>
            <a:endParaRPr lang="tr-TR" sz="2000" dirty="0"/>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2371" y="1458854"/>
            <a:ext cx="3048264" cy="2046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8970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HEDEFLERİMİZ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ea typeface="+mn-ea"/>
                <a:cs typeface="+mn-cs"/>
              </a:rPr>
              <a:t>Turnike Geçiş ve Kontrol Sistemleri</a:t>
            </a:r>
            <a:endParaRPr kumimoji="0" lang="tr-TR" sz="1800" b="1" i="0" u="none" strike="noStrike" kern="1200" cap="none" spc="0" normalizeH="0" baseline="0" noProof="0" dirty="0">
              <a:ln>
                <a:noFill/>
              </a:ln>
              <a:solidFill>
                <a:schemeClr val="accent2">
                  <a:lumMod val="75000"/>
                </a:schemeClr>
              </a:solidFill>
              <a:effectLst/>
              <a:uLnTx/>
              <a:uFillTx/>
              <a:latin typeface="Calibri"/>
              <a:ea typeface="+mn-ea"/>
              <a:cs typeface="+mn-cs"/>
            </a:endParaRPr>
          </a:p>
        </p:txBody>
      </p:sp>
      <p:sp>
        <p:nvSpPr>
          <p:cNvPr id="4" name="Dikdörtgen 3"/>
          <p:cNvSpPr/>
          <p:nvPr/>
        </p:nvSpPr>
        <p:spPr>
          <a:xfrm>
            <a:off x="679806" y="1421836"/>
            <a:ext cx="10656783" cy="750975"/>
          </a:xfrm>
          <a:prstGeom prst="rect">
            <a:avLst/>
          </a:prstGeom>
        </p:spPr>
        <p:txBody>
          <a:bodyPr wrap="square">
            <a:spAutoFit/>
          </a:bodyPr>
          <a:lstStyle/>
          <a:p>
            <a:pPr>
              <a:lnSpc>
                <a:spcPct val="107000"/>
              </a:lnSpc>
              <a:spcAft>
                <a:spcPts val="800"/>
              </a:spcAft>
            </a:pPr>
            <a:r>
              <a:rPr lang="tr-TR" sz="2000" b="1" dirty="0">
                <a:latin typeface="Calibri" panose="020F0502020204030204" pitchFamily="34" charset="0"/>
                <a:ea typeface="Calibri" panose="020F0502020204030204" pitchFamily="34" charset="0"/>
                <a:cs typeface="Times New Roman" panose="02020603050405020304" pitchFamily="18" charset="0"/>
              </a:rPr>
              <a:t>Üniversitemizin giriş-çıkış öğrenci ve personel takip için </a:t>
            </a:r>
            <a:r>
              <a:rPr lang="tr-TR" sz="2000" b="1" dirty="0" smtClean="0">
                <a:latin typeface="Calibri" panose="020F0502020204030204" pitchFamily="34" charset="0"/>
                <a:ea typeface="Calibri" panose="020F0502020204030204" pitchFamily="34" charset="0"/>
                <a:cs typeface="Times New Roman" panose="02020603050405020304" pitchFamily="18" charset="0"/>
              </a:rPr>
              <a:t>hazırlanan Proje kapsamında 16 adet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Tripod</a:t>
            </a:r>
            <a:r>
              <a:rPr lang="tr-TR" sz="2000" b="1" dirty="0" smtClean="0">
                <a:latin typeface="Calibri" panose="020F0502020204030204" pitchFamily="34" charset="0"/>
                <a:ea typeface="Calibri" panose="020F0502020204030204" pitchFamily="34" charset="0"/>
                <a:cs typeface="Times New Roman" panose="02020603050405020304" pitchFamily="18" charset="0"/>
              </a:rPr>
              <a:t> Turnike ve 6 adet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Engelli&amp;VIP</a:t>
            </a:r>
            <a:r>
              <a:rPr lang="tr-TR" sz="2000" b="1" dirty="0" smtClean="0">
                <a:latin typeface="Calibri" panose="020F0502020204030204" pitchFamily="34" charset="0"/>
                <a:ea typeface="Calibri" panose="020F0502020204030204" pitchFamily="34" charset="0"/>
                <a:cs typeface="Times New Roman" panose="02020603050405020304" pitchFamily="18" charset="0"/>
              </a:rPr>
              <a:t> turnike teçhizatı ile birlikte alınması planlanmaktadır.</a:t>
            </a:r>
          </a:p>
        </p:txBody>
      </p:sp>
      <p:pic>
        <p:nvPicPr>
          <p:cNvPr id="8" name="Resim 7"/>
          <p:cNvPicPr>
            <a:picLocks noChangeAspect="1"/>
          </p:cNvPicPr>
          <p:nvPr/>
        </p:nvPicPr>
        <p:blipFill>
          <a:blip r:embed="rId2"/>
          <a:stretch>
            <a:fillRect/>
          </a:stretch>
        </p:blipFill>
        <p:spPr>
          <a:xfrm>
            <a:off x="2706151" y="3336641"/>
            <a:ext cx="2332200" cy="2553600"/>
          </a:xfrm>
          <a:prstGeom prst="rect">
            <a:avLst/>
          </a:prstGeom>
        </p:spPr>
      </p:pic>
      <p:pic>
        <p:nvPicPr>
          <p:cNvPr id="9" name="Resim 8"/>
          <p:cNvPicPr>
            <a:picLocks noChangeAspect="1"/>
          </p:cNvPicPr>
          <p:nvPr/>
        </p:nvPicPr>
        <p:blipFill>
          <a:blip r:embed="rId3"/>
          <a:stretch>
            <a:fillRect/>
          </a:stretch>
        </p:blipFill>
        <p:spPr>
          <a:xfrm flipH="1">
            <a:off x="301371" y="3023345"/>
            <a:ext cx="2217247" cy="2205619"/>
          </a:xfrm>
          <a:prstGeom prst="rect">
            <a:avLst/>
          </a:prstGeom>
        </p:spPr>
      </p:pic>
      <p:pic>
        <p:nvPicPr>
          <p:cNvPr id="15" name="Resim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46296" y="4403598"/>
            <a:ext cx="1161901" cy="1505445"/>
          </a:xfrm>
          <a:prstGeom prst="rect">
            <a:avLst/>
          </a:prstGeom>
        </p:spPr>
      </p:pic>
      <p:sp>
        <p:nvSpPr>
          <p:cNvPr id="16" name="Metin kutusu 15"/>
          <p:cNvSpPr txBox="1"/>
          <p:nvPr/>
        </p:nvSpPr>
        <p:spPr>
          <a:xfrm>
            <a:off x="410058" y="4890410"/>
            <a:ext cx="1366787" cy="338554"/>
          </a:xfrm>
          <a:prstGeom prst="rect">
            <a:avLst/>
          </a:prstGeom>
          <a:noFill/>
        </p:spPr>
        <p:txBody>
          <a:bodyPr wrap="square" rtlCol="0">
            <a:spAutoFit/>
          </a:bodyPr>
          <a:lstStyle/>
          <a:p>
            <a:r>
              <a:rPr lang="tr-TR" sz="1600" dirty="0" smtClean="0"/>
              <a:t>Engelli &amp; VİP</a:t>
            </a:r>
            <a:endParaRPr lang="tr-TR" sz="1600" dirty="0"/>
          </a:p>
        </p:txBody>
      </p:sp>
      <p:sp>
        <p:nvSpPr>
          <p:cNvPr id="17" name="Metin kutusu 16"/>
          <p:cNvSpPr txBox="1"/>
          <p:nvPr/>
        </p:nvSpPr>
        <p:spPr>
          <a:xfrm>
            <a:off x="2782895" y="5410374"/>
            <a:ext cx="1366787" cy="338554"/>
          </a:xfrm>
          <a:prstGeom prst="rect">
            <a:avLst/>
          </a:prstGeom>
          <a:noFill/>
        </p:spPr>
        <p:txBody>
          <a:bodyPr wrap="square" rtlCol="0">
            <a:spAutoFit/>
          </a:bodyPr>
          <a:lstStyle/>
          <a:p>
            <a:r>
              <a:rPr lang="tr-TR" sz="1600" dirty="0" smtClean="0"/>
              <a:t>Turnike</a:t>
            </a:r>
          </a:p>
        </p:txBody>
      </p:sp>
      <p:sp>
        <p:nvSpPr>
          <p:cNvPr id="18" name="Metin kutusu 17"/>
          <p:cNvSpPr txBox="1"/>
          <p:nvPr/>
        </p:nvSpPr>
        <p:spPr>
          <a:xfrm>
            <a:off x="4760998" y="3742106"/>
            <a:ext cx="1197028" cy="584775"/>
          </a:xfrm>
          <a:prstGeom prst="rect">
            <a:avLst/>
          </a:prstGeom>
          <a:noFill/>
        </p:spPr>
        <p:txBody>
          <a:bodyPr wrap="square" rtlCol="0">
            <a:spAutoFit/>
          </a:bodyPr>
          <a:lstStyle/>
          <a:p>
            <a:r>
              <a:rPr lang="tr-TR" sz="1600" dirty="0" smtClean="0"/>
              <a:t>Kartlı- Şifreli Okuyucu</a:t>
            </a:r>
          </a:p>
        </p:txBody>
      </p:sp>
      <p:graphicFrame>
        <p:nvGraphicFramePr>
          <p:cNvPr id="22" name="Tablo 21"/>
          <p:cNvGraphicFramePr>
            <a:graphicFrameLocks noGrp="1"/>
          </p:cNvGraphicFramePr>
          <p:nvPr>
            <p:extLst>
              <p:ext uri="{D42A27DB-BD31-4B8C-83A1-F6EECF244321}">
                <p14:modId xmlns:p14="http://schemas.microsoft.com/office/powerpoint/2010/main" val="1191996274"/>
              </p:ext>
            </p:extLst>
          </p:nvPr>
        </p:nvGraphicFramePr>
        <p:xfrm>
          <a:off x="6362253" y="3481871"/>
          <a:ext cx="5283408" cy="2263140"/>
        </p:xfrm>
        <a:graphic>
          <a:graphicData uri="http://schemas.openxmlformats.org/drawingml/2006/table">
            <a:tbl>
              <a:tblPr firstRow="1" firstCol="1" bandRow="1"/>
              <a:tblGrid>
                <a:gridCol w="1808688">
                  <a:extLst>
                    <a:ext uri="{9D8B030D-6E8A-4147-A177-3AD203B41FA5}">
                      <a16:colId xmlns:a16="http://schemas.microsoft.com/office/drawing/2014/main" val="974145046"/>
                    </a:ext>
                  </a:extLst>
                </a:gridCol>
                <a:gridCol w="722802">
                  <a:extLst>
                    <a:ext uri="{9D8B030D-6E8A-4147-A177-3AD203B41FA5}">
                      <a16:colId xmlns:a16="http://schemas.microsoft.com/office/drawing/2014/main" val="585643756"/>
                    </a:ext>
                  </a:extLst>
                </a:gridCol>
                <a:gridCol w="693019">
                  <a:extLst>
                    <a:ext uri="{9D8B030D-6E8A-4147-A177-3AD203B41FA5}">
                      <a16:colId xmlns:a16="http://schemas.microsoft.com/office/drawing/2014/main" val="2801655443"/>
                    </a:ext>
                  </a:extLst>
                </a:gridCol>
                <a:gridCol w="972151">
                  <a:extLst>
                    <a:ext uri="{9D8B030D-6E8A-4147-A177-3AD203B41FA5}">
                      <a16:colId xmlns:a16="http://schemas.microsoft.com/office/drawing/2014/main" val="2402599293"/>
                    </a:ext>
                  </a:extLst>
                </a:gridCol>
                <a:gridCol w="1086748">
                  <a:extLst>
                    <a:ext uri="{9D8B030D-6E8A-4147-A177-3AD203B41FA5}">
                      <a16:colId xmlns:a16="http://schemas.microsoft.com/office/drawing/2014/main" val="1719376836"/>
                    </a:ext>
                  </a:extLst>
                </a:gridCol>
              </a:tblGrid>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Turnike Kurulacak Yer</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Engelli - VİP</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Tripod Turnike</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7506198"/>
                  </a:ext>
                </a:extLst>
              </a:tr>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Kezer Yerleşkesi Ana Giriş</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9454067"/>
                  </a:ext>
                </a:extLst>
              </a:tr>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Merkez Yerleşke Ana Giriş</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4187684"/>
                  </a:ext>
                </a:extLst>
              </a:tr>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Kurtalan MYO Yerleşkesi </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621187"/>
                  </a:ext>
                </a:extLst>
              </a:tr>
              <a:tr h="0">
                <a:tc>
                  <a:txBody>
                    <a:bodyPr/>
                    <a:lstStyle/>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Eruh MYO Yerleşkesi,</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Eruh Kız Yurdu,</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Eruh Erkek Yurdu</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2</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1</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861262"/>
                  </a:ext>
                </a:extLst>
              </a:tr>
              <a:tr h="0">
                <a:tc>
                  <a:txBody>
                    <a:bodyPr/>
                    <a:lstStyle/>
                    <a:p>
                      <a:pPr algn="just">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Toplam</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a:effectLst/>
                          <a:latin typeface="Tahoma" panose="020B0604030504040204" pitchFamily="34" charset="0"/>
                          <a:ea typeface="Calibri" panose="020F0502020204030204" pitchFamily="34" charset="0"/>
                          <a:cs typeface="Times New Roman" panose="02020603050405020304" pitchFamily="18" charset="0"/>
                        </a:rPr>
                        <a:t>6</a:t>
                      </a:r>
                      <a:endParaRPr lang="tr-TR"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100" dirty="0">
                          <a:effectLst/>
                          <a:latin typeface="Tahoma" panose="020B0604030504040204" pitchFamily="34" charset="0"/>
                          <a:ea typeface="Calibri" panose="020F0502020204030204" pitchFamily="34" charset="0"/>
                          <a:cs typeface="Times New Roman" panose="02020603050405020304" pitchFamily="18" charset="0"/>
                        </a:rPr>
                        <a:t>14</a:t>
                      </a: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endParaRPr lang="tr-T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397852"/>
                  </a:ext>
                </a:extLst>
              </a:tr>
            </a:tbl>
          </a:graphicData>
        </a:graphic>
      </p:graphicFrame>
      <p:sp>
        <p:nvSpPr>
          <p:cNvPr id="12" name="Dikdörtgen 11"/>
          <p:cNvSpPr/>
          <p:nvPr/>
        </p:nvSpPr>
        <p:spPr>
          <a:xfrm>
            <a:off x="1658432" y="2138904"/>
            <a:ext cx="10081126" cy="1080296"/>
          </a:xfrm>
          <a:prstGeom prst="rect">
            <a:avLst/>
          </a:prstGeom>
        </p:spPr>
        <p:txBody>
          <a:bodyPr wrap="square">
            <a:spAutoFit/>
          </a:bodyPr>
          <a:lstStyle/>
          <a:p>
            <a:pPr algn="just">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Turnikeler Kampüs girişlerine konulacağından dolayı yağmur ve güneşten muhafaza edilmesini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teminen</a:t>
            </a:r>
            <a:r>
              <a:rPr lang="tr-TR" sz="2000" b="1" dirty="0" smtClean="0">
                <a:latin typeface="Calibri" panose="020F0502020204030204" pitchFamily="34" charset="0"/>
                <a:ea typeface="Calibri" panose="020F0502020204030204" pitchFamily="34" charset="0"/>
                <a:cs typeface="Times New Roman" panose="02020603050405020304" pitchFamily="18" charset="0"/>
              </a:rPr>
              <a:t> çatı gerekmektedir. Yapı İşler ve Teknik D. </a:t>
            </a:r>
            <a:r>
              <a:rPr lang="tr-TR" sz="2000" b="1" dirty="0" err="1" smtClean="0">
                <a:latin typeface="Calibri" panose="020F0502020204030204" pitchFamily="34" charset="0"/>
                <a:ea typeface="Calibri" panose="020F0502020204030204" pitchFamily="34" charset="0"/>
                <a:cs typeface="Times New Roman" panose="02020603050405020304" pitchFamily="18" charset="0"/>
              </a:rPr>
              <a:t>Bşk.’lığı</a:t>
            </a:r>
            <a:r>
              <a:rPr lang="tr-TR" sz="2000" b="1" dirty="0" smtClean="0">
                <a:latin typeface="Calibri" panose="020F0502020204030204" pitchFamily="34" charset="0"/>
                <a:ea typeface="Calibri" panose="020F0502020204030204" pitchFamily="34" charset="0"/>
                <a:cs typeface="Times New Roman" panose="02020603050405020304" pitchFamily="18" charset="0"/>
              </a:rPr>
              <a:t> keşif yapmış olup, çatı işleri için yaklaşık 100.000,00 TL ek masraf gerekmektedir.</a:t>
            </a:r>
          </a:p>
        </p:txBody>
      </p:sp>
    </p:spTree>
    <p:extLst>
      <p:ext uri="{BB962C8B-B14F-4D97-AF65-F5344CB8AC3E}">
        <p14:creationId xmlns:p14="http://schemas.microsoft.com/office/powerpoint/2010/main" val="3442847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ÖNERİMİZ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6405130" cy="369332"/>
          </a:xfrm>
          <a:prstGeom prst="rect">
            <a:avLst/>
          </a:prstGeom>
          <a:noFill/>
        </p:spPr>
        <p:txBody>
          <a:bodyPr wrap="square" rtlCol="0">
            <a:spAutoFit/>
          </a:bodyPr>
          <a:lstStyle/>
          <a:p>
            <a:pPr lvl="0">
              <a:defRPr/>
            </a:pPr>
            <a:r>
              <a:rPr kumimoji="0" lang="tr-TR" sz="1800" b="1" i="0" u="none" strike="noStrike" kern="1200" cap="none" spc="0" normalizeH="0" baseline="0" noProof="0" dirty="0" smtClean="0">
                <a:ln>
                  <a:noFill/>
                </a:ln>
                <a:solidFill>
                  <a:schemeClr val="accent2">
                    <a:lumMod val="75000"/>
                  </a:schemeClr>
                </a:solidFill>
                <a:effectLst/>
                <a:uLnTx/>
                <a:uFillTx/>
                <a:latin typeface="Calibri"/>
              </a:rPr>
              <a:t>Bilgisayar</a:t>
            </a:r>
            <a:r>
              <a:rPr lang="tr-TR" b="1" dirty="0">
                <a:solidFill>
                  <a:schemeClr val="accent2">
                    <a:lumMod val="75000"/>
                  </a:schemeClr>
                </a:solidFill>
              </a:rPr>
              <a:t> </a:t>
            </a:r>
            <a:r>
              <a:rPr lang="tr-TR" b="1" dirty="0" smtClean="0">
                <a:solidFill>
                  <a:schemeClr val="accent2">
                    <a:lumMod val="75000"/>
                  </a:schemeClr>
                </a:solidFill>
              </a:rPr>
              <a:t>Bilimleri Araştırma ve Uygulama Merkezi </a:t>
            </a:r>
            <a:r>
              <a:rPr kumimoji="0" lang="tr-TR" sz="1800" b="1" i="0" u="none" strike="noStrike" kern="1200" cap="none" spc="0" normalizeH="0" noProof="0" dirty="0" smtClean="0">
                <a:ln>
                  <a:noFill/>
                </a:ln>
                <a:solidFill>
                  <a:schemeClr val="accent2">
                    <a:lumMod val="75000"/>
                  </a:schemeClr>
                </a:solidFill>
                <a:effectLst/>
                <a:uLnTx/>
                <a:uFillTx/>
                <a:latin typeface="Calibri"/>
              </a:rPr>
              <a:t>(BBAUM)</a:t>
            </a:r>
            <a:endParaRPr kumimoji="0" lang="tr-TR" sz="1800" b="1" i="0" u="none" strike="noStrike" kern="1200" cap="none" spc="0" normalizeH="0" baseline="0" noProof="0" dirty="0">
              <a:ln>
                <a:noFill/>
              </a:ln>
              <a:solidFill>
                <a:schemeClr val="accent2">
                  <a:lumMod val="75000"/>
                </a:schemeClr>
              </a:solidFill>
              <a:effectLst/>
              <a:uLnTx/>
              <a:uFillTx/>
              <a:latin typeface="Calibri"/>
            </a:endParaRPr>
          </a:p>
        </p:txBody>
      </p:sp>
      <p:sp>
        <p:nvSpPr>
          <p:cNvPr id="4" name="Metin kutusu 3"/>
          <p:cNvSpPr txBox="1"/>
          <p:nvPr/>
        </p:nvSpPr>
        <p:spPr>
          <a:xfrm>
            <a:off x="962025" y="1590675"/>
            <a:ext cx="9972675" cy="1631216"/>
          </a:xfrm>
          <a:prstGeom prst="rect">
            <a:avLst/>
          </a:prstGeom>
          <a:noFill/>
        </p:spPr>
        <p:txBody>
          <a:bodyPr wrap="square" rtlCol="0">
            <a:spAutoFit/>
          </a:bodyPr>
          <a:lstStyle/>
          <a:p>
            <a:pPr algn="just"/>
            <a:r>
              <a:rPr lang="tr-TR" sz="2000" b="1" dirty="0"/>
              <a:t>Hızla artan öğrenci ve personel sayısı ile birlikte ihtiyaç duyulan yazılım, donanım ve diğer bilişim hizmetleri konusundaki gereksinimleri karşılayarak bunların devamlılığını sağlamak, bilgisayar sayısı, ağ ve internet altyapısını geliştirecek faaliyetlerde bulunmak, bu işler için uzmanlaşmış kadroları </a:t>
            </a:r>
            <a:r>
              <a:rPr lang="tr-TR" sz="2000" b="1" dirty="0" smtClean="0"/>
              <a:t>yetiştirmek ve oluşturmak amacıyla Bilgisayar Bilimleri Araştırma ve Uygulama Merkezinin kurulması önem arz etmektedir.</a:t>
            </a:r>
            <a:endParaRPr lang="tr-TR" sz="2000" b="1" dirty="0"/>
          </a:p>
        </p:txBody>
      </p:sp>
    </p:spTree>
    <p:extLst>
      <p:ext uri="{BB962C8B-B14F-4D97-AF65-F5344CB8AC3E}">
        <p14:creationId xmlns:p14="http://schemas.microsoft.com/office/powerpoint/2010/main" val="3295404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2400" b="1" i="0" u="none" strike="noStrike" kern="1200" cap="none" spc="0" normalizeH="0" baseline="0" noProof="0" dirty="0" smtClean="0">
                <a:ln>
                  <a:noFill/>
                </a:ln>
                <a:solidFill>
                  <a:prstClr val="black"/>
                </a:solidFill>
                <a:effectLst/>
                <a:uLnTx/>
                <a:uFillTx/>
                <a:latin typeface="Calibri"/>
                <a:ea typeface="+mn-ea"/>
                <a:cs typeface="+mn-cs"/>
              </a:rPr>
              <a:t>ÖNERİMİZ</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3" name="Metin kutusu 2"/>
          <p:cNvSpPr txBox="1"/>
          <p:nvPr/>
        </p:nvSpPr>
        <p:spPr>
          <a:xfrm>
            <a:off x="1776845" y="1100931"/>
            <a:ext cx="640513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tr-TR" sz="1800" b="1" i="0" u="none" strike="noStrike" kern="1200" cap="none" spc="0" normalizeH="0" baseline="0" noProof="0" dirty="0" smtClean="0">
                <a:ln>
                  <a:noFill/>
                </a:ln>
                <a:solidFill>
                  <a:srgbClr val="ED7D31">
                    <a:lumMod val="75000"/>
                  </a:srgbClr>
                </a:solidFill>
                <a:effectLst/>
                <a:uLnTx/>
                <a:uFillTx/>
                <a:latin typeface="Calibri"/>
                <a:ea typeface="+mn-ea"/>
                <a:cs typeface="+mn-cs"/>
              </a:rPr>
              <a:t>X-RAY Sistemleri</a:t>
            </a:r>
            <a:endParaRPr kumimoji="0" lang="tr-TR" sz="1800" b="1" i="0" u="none" strike="noStrike" kern="1200" cap="none" spc="0" normalizeH="0" baseline="0" noProof="0" dirty="0">
              <a:ln>
                <a:noFill/>
              </a:ln>
              <a:solidFill>
                <a:srgbClr val="ED7D31">
                  <a:lumMod val="75000"/>
                </a:srgbClr>
              </a:solidFill>
              <a:effectLst/>
              <a:uLnTx/>
              <a:uFillTx/>
              <a:latin typeface="Calibri"/>
              <a:ea typeface="+mn-ea"/>
              <a:cs typeface="+mn-cs"/>
            </a:endParaRPr>
          </a:p>
        </p:txBody>
      </p:sp>
      <p:pic>
        <p:nvPicPr>
          <p:cNvPr id="12" name="Resim 11"/>
          <p:cNvPicPr>
            <a:picLocks noChangeAspect="1"/>
          </p:cNvPicPr>
          <p:nvPr/>
        </p:nvPicPr>
        <p:blipFill>
          <a:blip r:embed="rId2"/>
          <a:stretch>
            <a:fillRect/>
          </a:stretch>
        </p:blipFill>
        <p:spPr>
          <a:xfrm>
            <a:off x="10364951" y="2809683"/>
            <a:ext cx="1619272" cy="3186409"/>
          </a:xfrm>
          <a:prstGeom prst="rect">
            <a:avLst/>
          </a:prstGeom>
        </p:spPr>
      </p:pic>
      <p:pic>
        <p:nvPicPr>
          <p:cNvPr id="17" name="Resim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518934" y="2627430"/>
            <a:ext cx="4031735" cy="3275384"/>
          </a:xfrm>
          <a:prstGeom prst="rect">
            <a:avLst/>
          </a:prstGeom>
        </p:spPr>
      </p:pic>
      <p:pic>
        <p:nvPicPr>
          <p:cNvPr id="18" name="Resim 17"/>
          <p:cNvPicPr>
            <a:picLocks noChangeAspect="1"/>
          </p:cNvPicPr>
          <p:nvPr/>
        </p:nvPicPr>
        <p:blipFill>
          <a:blip r:embed="rId4"/>
          <a:stretch>
            <a:fillRect/>
          </a:stretch>
        </p:blipFill>
        <p:spPr>
          <a:xfrm>
            <a:off x="5209180" y="4402887"/>
            <a:ext cx="1309754" cy="1521501"/>
          </a:xfrm>
          <a:prstGeom prst="rect">
            <a:avLst/>
          </a:prstGeom>
        </p:spPr>
      </p:pic>
      <p:sp>
        <p:nvSpPr>
          <p:cNvPr id="19" name="Metin kutusu 18"/>
          <p:cNvSpPr txBox="1"/>
          <p:nvPr/>
        </p:nvSpPr>
        <p:spPr>
          <a:xfrm>
            <a:off x="7926807" y="2615268"/>
            <a:ext cx="691705" cy="338554"/>
          </a:xfrm>
          <a:prstGeom prst="rect">
            <a:avLst/>
          </a:prstGeom>
          <a:noFill/>
        </p:spPr>
        <p:txBody>
          <a:bodyPr wrap="square" rtlCol="0">
            <a:spAutoFit/>
          </a:bodyPr>
          <a:lstStyle/>
          <a:p>
            <a:r>
              <a:rPr lang="tr-TR" sz="1600" dirty="0" smtClean="0"/>
              <a:t>X-RAY</a:t>
            </a:r>
          </a:p>
        </p:txBody>
      </p:sp>
      <p:sp>
        <p:nvSpPr>
          <p:cNvPr id="20" name="Metin kutusu 19"/>
          <p:cNvSpPr txBox="1"/>
          <p:nvPr/>
        </p:nvSpPr>
        <p:spPr>
          <a:xfrm>
            <a:off x="10330789" y="2564407"/>
            <a:ext cx="1725790" cy="338554"/>
          </a:xfrm>
          <a:prstGeom prst="rect">
            <a:avLst/>
          </a:prstGeom>
          <a:noFill/>
        </p:spPr>
        <p:txBody>
          <a:bodyPr wrap="square" rtlCol="0">
            <a:spAutoFit/>
          </a:bodyPr>
          <a:lstStyle/>
          <a:p>
            <a:r>
              <a:rPr lang="tr-TR" sz="1600" dirty="0" smtClean="0"/>
              <a:t>Metal Detektör</a:t>
            </a:r>
          </a:p>
        </p:txBody>
      </p:sp>
      <p:sp>
        <p:nvSpPr>
          <p:cNvPr id="21" name="Metin kutusu 20"/>
          <p:cNvSpPr txBox="1"/>
          <p:nvPr/>
        </p:nvSpPr>
        <p:spPr>
          <a:xfrm>
            <a:off x="4443221" y="5564260"/>
            <a:ext cx="1819175" cy="338554"/>
          </a:xfrm>
          <a:prstGeom prst="rect">
            <a:avLst/>
          </a:prstGeom>
          <a:noFill/>
        </p:spPr>
        <p:txBody>
          <a:bodyPr wrap="square" rtlCol="0">
            <a:spAutoFit/>
          </a:bodyPr>
          <a:lstStyle/>
          <a:p>
            <a:r>
              <a:rPr lang="tr-TR" sz="1600" dirty="0" smtClean="0"/>
              <a:t>Metal El Detektörü</a:t>
            </a:r>
          </a:p>
        </p:txBody>
      </p:sp>
      <p:sp>
        <p:nvSpPr>
          <p:cNvPr id="22" name="Dikdörtgen 21"/>
          <p:cNvSpPr/>
          <p:nvPr/>
        </p:nvSpPr>
        <p:spPr>
          <a:xfrm>
            <a:off x="536901" y="1491311"/>
            <a:ext cx="11264574" cy="736355"/>
          </a:xfrm>
          <a:prstGeom prst="rect">
            <a:avLst/>
          </a:prstGeom>
        </p:spPr>
        <p:txBody>
          <a:bodyPr wrap="square">
            <a:spAutoFit/>
          </a:bodyPr>
          <a:lstStyle/>
          <a:p>
            <a:pPr>
              <a:lnSpc>
                <a:spcPct val="107000"/>
              </a:lnSpc>
              <a:spcAft>
                <a:spcPts val="800"/>
              </a:spcAft>
            </a:pPr>
            <a:r>
              <a:rPr lang="tr-TR" sz="2000" b="1" dirty="0" smtClean="0">
                <a:latin typeface="Calibri" panose="020F0502020204030204" pitchFamily="34" charset="0"/>
                <a:ea typeface="Calibri" panose="020F0502020204030204" pitchFamily="34" charset="0"/>
                <a:cs typeface="Times New Roman" panose="02020603050405020304" pitchFamily="18" charset="0"/>
              </a:rPr>
              <a:t>Yeterli bütçe olması halinde Üniversitemizin giriş noktalarına Metal detektör ve X-RAY cihazları planlanmaktadır.</a:t>
            </a:r>
          </a:p>
        </p:txBody>
      </p:sp>
      <p:graphicFrame>
        <p:nvGraphicFramePr>
          <p:cNvPr id="23" name="Tablo 22"/>
          <p:cNvGraphicFramePr>
            <a:graphicFrameLocks noGrp="1"/>
          </p:cNvGraphicFramePr>
          <p:nvPr>
            <p:extLst>
              <p:ext uri="{D42A27DB-BD31-4B8C-83A1-F6EECF244321}">
                <p14:modId xmlns:p14="http://schemas.microsoft.com/office/powerpoint/2010/main" val="1206995857"/>
              </p:ext>
            </p:extLst>
          </p:nvPr>
        </p:nvGraphicFramePr>
        <p:xfrm>
          <a:off x="682244" y="2591996"/>
          <a:ext cx="5112164" cy="1920240"/>
        </p:xfrm>
        <a:graphic>
          <a:graphicData uri="http://schemas.openxmlformats.org/drawingml/2006/table">
            <a:tbl>
              <a:tblPr firstRow="1" firstCol="1" bandRow="1"/>
              <a:tblGrid>
                <a:gridCol w="2628847">
                  <a:extLst>
                    <a:ext uri="{9D8B030D-6E8A-4147-A177-3AD203B41FA5}">
                      <a16:colId xmlns:a16="http://schemas.microsoft.com/office/drawing/2014/main" val="974145046"/>
                    </a:ext>
                  </a:extLst>
                </a:gridCol>
                <a:gridCol w="914400">
                  <a:extLst>
                    <a:ext uri="{9D8B030D-6E8A-4147-A177-3AD203B41FA5}">
                      <a16:colId xmlns:a16="http://schemas.microsoft.com/office/drawing/2014/main" val="585643756"/>
                    </a:ext>
                  </a:extLst>
                </a:gridCol>
                <a:gridCol w="1568917">
                  <a:extLst>
                    <a:ext uri="{9D8B030D-6E8A-4147-A177-3AD203B41FA5}">
                      <a16:colId xmlns:a16="http://schemas.microsoft.com/office/drawing/2014/main" val="2801655443"/>
                    </a:ext>
                  </a:extLst>
                </a:gridCol>
              </a:tblGrid>
              <a:tr h="236929">
                <a:tc>
                  <a:txBody>
                    <a:bodyPr/>
                    <a:lstStyle/>
                    <a:p>
                      <a:pPr algn="just">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Kurulacak Yerler</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X-RAY</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Metal Detektör</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37506198"/>
                  </a:ext>
                </a:extLst>
              </a:tr>
              <a:tr h="0">
                <a:tc>
                  <a:txBody>
                    <a:bodyPr/>
                    <a:lstStyle/>
                    <a:p>
                      <a:pPr algn="just">
                        <a:lnSpc>
                          <a:spcPct val="150000"/>
                        </a:lnSpc>
                        <a:spcAft>
                          <a:spcPts val="0"/>
                        </a:spcAft>
                      </a:pPr>
                      <a:r>
                        <a:rPr lang="tr-TR" sz="1400" b="1" dirty="0" err="1">
                          <a:effectLst/>
                          <a:latin typeface="Tahoma" panose="020B0604030504040204" pitchFamily="34" charset="0"/>
                          <a:ea typeface="Calibri" panose="020F0502020204030204" pitchFamily="34" charset="0"/>
                          <a:cs typeface="Times New Roman" panose="02020603050405020304" pitchFamily="18" charset="0"/>
                        </a:rPr>
                        <a:t>Kezer</a:t>
                      </a:r>
                      <a:r>
                        <a:rPr lang="tr-TR" sz="1400" b="1" dirty="0">
                          <a:effectLst/>
                          <a:latin typeface="Tahoma" panose="020B0604030504040204" pitchFamily="34" charset="0"/>
                          <a:ea typeface="Calibri" panose="020F0502020204030204" pitchFamily="34" charset="0"/>
                          <a:cs typeface="Times New Roman" panose="02020603050405020304" pitchFamily="18" charset="0"/>
                        </a:rPr>
                        <a:t> Yerleşkesi Ana Giriş</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2</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2</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79454067"/>
                  </a:ext>
                </a:extLst>
              </a:tr>
              <a:tr h="0">
                <a:tc>
                  <a:txBody>
                    <a:bodyPr/>
                    <a:lstStyle/>
                    <a:p>
                      <a:pPr algn="just">
                        <a:lnSpc>
                          <a:spcPct val="150000"/>
                        </a:lnSpc>
                        <a:spcAft>
                          <a:spcPts val="0"/>
                        </a:spcAft>
                      </a:pPr>
                      <a:r>
                        <a:rPr lang="tr-TR" sz="1400" b="1" dirty="0">
                          <a:effectLst/>
                          <a:latin typeface="Tahoma" panose="020B0604030504040204" pitchFamily="34" charset="0"/>
                          <a:ea typeface="Calibri" panose="020F0502020204030204" pitchFamily="34" charset="0"/>
                          <a:cs typeface="Times New Roman" panose="02020603050405020304" pitchFamily="18" charset="0"/>
                        </a:rPr>
                        <a:t>Merkez Yerleşke Ana Giriş</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a:effectLst/>
                          <a:latin typeface="Tahoma" panose="020B0604030504040204" pitchFamily="34" charset="0"/>
                          <a:ea typeface="Calibri" panose="020F0502020204030204" pitchFamily="34" charset="0"/>
                          <a:cs typeface="Times New Roman" panose="02020603050405020304" pitchFamily="18" charset="0"/>
                        </a:rPr>
                        <a:t>1</a:t>
                      </a:r>
                      <a:endParaRPr lang="tr-TR" sz="1400" b="1">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24187684"/>
                  </a:ext>
                </a:extLst>
              </a:tr>
              <a:tr h="0">
                <a:tc>
                  <a:txBody>
                    <a:bodyPr/>
                    <a:lstStyle/>
                    <a:p>
                      <a:pPr algn="just">
                        <a:lnSpc>
                          <a:spcPct val="150000"/>
                        </a:lnSpc>
                        <a:spcAft>
                          <a:spcPts val="0"/>
                        </a:spcAft>
                      </a:pPr>
                      <a:r>
                        <a:rPr lang="tr-TR" sz="1400" b="1" dirty="0">
                          <a:effectLst/>
                          <a:latin typeface="Tahoma" panose="020B0604030504040204" pitchFamily="34" charset="0"/>
                          <a:ea typeface="Calibri" panose="020F0502020204030204" pitchFamily="34" charset="0"/>
                          <a:cs typeface="Times New Roman" panose="02020603050405020304" pitchFamily="18" charset="0"/>
                        </a:rPr>
                        <a:t>Kurtalan MYO Yerleşkesi </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a:effectLst/>
                          <a:latin typeface="Tahoma" panose="020B0604030504040204" pitchFamily="34" charset="0"/>
                          <a:ea typeface="Calibri" panose="020F0502020204030204" pitchFamily="34" charset="0"/>
                          <a:cs typeface="Times New Roman" panose="02020603050405020304" pitchFamily="18" charset="0"/>
                        </a:rPr>
                        <a:t>1</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621187"/>
                  </a:ext>
                </a:extLst>
              </a:tr>
              <a:tr h="0">
                <a:tc>
                  <a:txBody>
                    <a:bodyPr/>
                    <a:lstStyle/>
                    <a:p>
                      <a:pPr algn="just">
                        <a:lnSpc>
                          <a:spcPct val="150000"/>
                        </a:lnSpc>
                        <a:spcAft>
                          <a:spcPts val="0"/>
                        </a:spcAft>
                      </a:pPr>
                      <a:r>
                        <a:rPr lang="tr-TR" sz="1400" b="1" dirty="0">
                          <a:effectLst/>
                          <a:latin typeface="Tahoma" panose="020B0604030504040204" pitchFamily="34" charset="0"/>
                          <a:ea typeface="Calibri" panose="020F0502020204030204" pitchFamily="34" charset="0"/>
                          <a:cs typeface="Times New Roman" panose="02020603050405020304" pitchFamily="18" charset="0"/>
                        </a:rPr>
                        <a:t>Eruh MYO Yerleşkesi</a:t>
                      </a: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1</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7861262"/>
                  </a:ext>
                </a:extLst>
              </a:tr>
              <a:tr h="0">
                <a:tc>
                  <a:txBody>
                    <a:bodyPr/>
                    <a:lstStyle/>
                    <a:p>
                      <a:pPr algn="just">
                        <a:lnSpc>
                          <a:spcPct val="150000"/>
                        </a:lnSpc>
                        <a:spcAft>
                          <a:spcPts val="0"/>
                        </a:spcAft>
                      </a:pPr>
                      <a:r>
                        <a:rPr lang="tr-TR" sz="1400" b="1" dirty="0">
                          <a:effectLst/>
                          <a:latin typeface="Tahoma" panose="020B0604030504040204" pitchFamily="34" charset="0"/>
                          <a:ea typeface="Calibri" panose="020F0502020204030204" pitchFamily="34" charset="0"/>
                          <a:cs typeface="Times New Roman" panose="02020603050405020304" pitchFamily="18" charset="0"/>
                        </a:rPr>
                        <a:t>Toplam</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5</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tr-TR" sz="1400" b="1" dirty="0" smtClean="0">
                          <a:effectLst/>
                          <a:latin typeface="Tahoma" panose="020B0604030504040204" pitchFamily="34" charset="0"/>
                          <a:ea typeface="Calibri" panose="020F0502020204030204" pitchFamily="34" charset="0"/>
                          <a:cs typeface="Times New Roman" panose="02020603050405020304" pitchFamily="18" charset="0"/>
                        </a:rPr>
                        <a:t>5</a:t>
                      </a:r>
                      <a:endParaRPr lang="tr-TR" sz="14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0397852"/>
                  </a:ext>
                </a:extLst>
              </a:tr>
            </a:tbl>
          </a:graphicData>
        </a:graphic>
      </p:graphicFrame>
    </p:spTree>
    <p:extLst>
      <p:ext uri="{BB962C8B-B14F-4D97-AF65-F5344CB8AC3E}">
        <p14:creationId xmlns:p14="http://schemas.microsoft.com/office/powerpoint/2010/main" val="2083830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Dikdörtgen 16"/>
          <p:cNvSpPr/>
          <p:nvPr/>
        </p:nvSpPr>
        <p:spPr>
          <a:xfrm>
            <a:off x="2214690" y="1240444"/>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0" name="Dikdörtgen 29"/>
          <p:cNvSpPr/>
          <p:nvPr/>
        </p:nvSpPr>
        <p:spPr>
          <a:xfrm>
            <a:off x="2201627" y="1649587"/>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1" name="Dikdörtgen 30"/>
          <p:cNvSpPr/>
          <p:nvPr/>
        </p:nvSpPr>
        <p:spPr>
          <a:xfrm>
            <a:off x="2207161" y="2462886"/>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2" name="Dikdörtgen 31"/>
          <p:cNvSpPr/>
          <p:nvPr/>
        </p:nvSpPr>
        <p:spPr>
          <a:xfrm>
            <a:off x="2214690" y="2847683"/>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4" name="Dikdörtgen 33"/>
          <p:cNvSpPr/>
          <p:nvPr/>
        </p:nvSpPr>
        <p:spPr>
          <a:xfrm>
            <a:off x="2201626" y="3238893"/>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5" name="Dikdörtgen 34"/>
          <p:cNvSpPr/>
          <p:nvPr/>
        </p:nvSpPr>
        <p:spPr>
          <a:xfrm>
            <a:off x="2195095" y="3644092"/>
            <a:ext cx="7546795"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6" name="Dikdörtgen 35"/>
          <p:cNvSpPr/>
          <p:nvPr/>
        </p:nvSpPr>
        <p:spPr>
          <a:xfrm>
            <a:off x="2222220" y="4038834"/>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 name="Metin kutusu 1"/>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2020 YILI </a:t>
            </a:r>
            <a:r>
              <a:rPr lang="tr-TR" sz="2400" b="1" noProof="0" dirty="0" smtClean="0">
                <a:solidFill>
                  <a:prstClr val="black"/>
                </a:solidFill>
                <a:latin typeface="Calibri"/>
              </a:rPr>
              <a:t>HEDEFLERİ</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21" name="Metin kutusu 20"/>
          <p:cNvSpPr txBox="1"/>
          <p:nvPr/>
        </p:nvSpPr>
        <p:spPr>
          <a:xfrm>
            <a:off x="2201627" y="1220004"/>
            <a:ext cx="7399514" cy="369332"/>
          </a:xfrm>
          <a:prstGeom prst="rect">
            <a:avLst/>
          </a:prstGeom>
          <a:noFill/>
        </p:spPr>
        <p:txBody>
          <a:bodyPr wrap="square" rtlCol="0">
            <a:spAutoFit/>
          </a:bodyPr>
          <a:lstStyle/>
          <a:p>
            <a:r>
              <a:rPr lang="tr-TR" b="1" dirty="0" smtClean="0"/>
              <a:t>Güvenlik Duvarı (3 Yıllık Lisans ve Destek Dahil)		</a:t>
            </a:r>
            <a:r>
              <a:rPr lang="tr-TR" b="1" dirty="0" smtClean="0"/>
              <a:t>:</a:t>
            </a:r>
            <a:endParaRPr lang="tr-TR" b="1" dirty="0"/>
          </a:p>
        </p:txBody>
      </p:sp>
      <p:sp>
        <p:nvSpPr>
          <p:cNvPr id="25" name="Metin kutusu 24"/>
          <p:cNvSpPr txBox="1"/>
          <p:nvPr/>
        </p:nvSpPr>
        <p:spPr>
          <a:xfrm>
            <a:off x="2222220" y="2817574"/>
            <a:ext cx="7316386" cy="369332"/>
          </a:xfrm>
          <a:prstGeom prst="rect">
            <a:avLst/>
          </a:prstGeom>
          <a:noFill/>
        </p:spPr>
        <p:txBody>
          <a:bodyPr wrap="square" rtlCol="0">
            <a:spAutoFit/>
          </a:bodyPr>
          <a:lstStyle/>
          <a:p>
            <a:r>
              <a:rPr lang="tr-TR" b="1" dirty="0" smtClean="0"/>
              <a:t>Kişisel Verileri Koruma Kanunu (KVKK)			:    </a:t>
            </a:r>
            <a:endParaRPr lang="tr-TR" b="1" dirty="0"/>
          </a:p>
        </p:txBody>
      </p:sp>
      <p:sp>
        <p:nvSpPr>
          <p:cNvPr id="28" name="Metin kutusu 27"/>
          <p:cNvSpPr txBox="1"/>
          <p:nvPr/>
        </p:nvSpPr>
        <p:spPr>
          <a:xfrm>
            <a:off x="2222220" y="1625052"/>
            <a:ext cx="7316386" cy="369332"/>
          </a:xfrm>
          <a:prstGeom prst="rect">
            <a:avLst/>
          </a:prstGeom>
          <a:noFill/>
        </p:spPr>
        <p:txBody>
          <a:bodyPr wrap="square" rtlCol="0">
            <a:spAutoFit/>
          </a:bodyPr>
          <a:lstStyle/>
          <a:p>
            <a:r>
              <a:rPr lang="tr-TR" b="1" dirty="0" smtClean="0"/>
              <a:t>Turnike Geçiş ve Kontrol Sistemleri			</a:t>
            </a:r>
            <a:r>
              <a:rPr lang="tr-TR" b="1" dirty="0" smtClean="0"/>
              <a:t>:</a:t>
            </a:r>
            <a:endParaRPr lang="tr-TR" b="1" dirty="0"/>
          </a:p>
        </p:txBody>
      </p:sp>
      <p:sp>
        <p:nvSpPr>
          <p:cNvPr id="26" name="Metin kutusu 25"/>
          <p:cNvSpPr txBox="1"/>
          <p:nvPr/>
        </p:nvSpPr>
        <p:spPr>
          <a:xfrm>
            <a:off x="2222220" y="3243737"/>
            <a:ext cx="7228509" cy="369332"/>
          </a:xfrm>
          <a:prstGeom prst="rect">
            <a:avLst/>
          </a:prstGeom>
          <a:noFill/>
        </p:spPr>
        <p:txBody>
          <a:bodyPr wrap="square" rtlCol="0">
            <a:spAutoFit/>
          </a:bodyPr>
          <a:lstStyle/>
          <a:p>
            <a:r>
              <a:rPr lang="tr-TR" b="1" dirty="0"/>
              <a:t>Erişim Denetimi Sunucudan Güvenli </a:t>
            </a:r>
            <a:r>
              <a:rPr lang="tr-TR" b="1" dirty="0" smtClean="0"/>
              <a:t>Baskı		</a:t>
            </a:r>
            <a:r>
              <a:rPr lang="tr-TR" b="1" dirty="0" smtClean="0"/>
              <a:t>:</a:t>
            </a:r>
            <a:endParaRPr lang="tr-TR" b="1" dirty="0"/>
          </a:p>
        </p:txBody>
      </p:sp>
      <p:sp>
        <p:nvSpPr>
          <p:cNvPr id="12" name="Metin kutusu 11"/>
          <p:cNvSpPr txBox="1"/>
          <p:nvPr/>
        </p:nvSpPr>
        <p:spPr>
          <a:xfrm>
            <a:off x="2207161" y="2440899"/>
            <a:ext cx="7310852" cy="369332"/>
          </a:xfrm>
          <a:prstGeom prst="rect">
            <a:avLst/>
          </a:prstGeom>
          <a:noFill/>
        </p:spPr>
        <p:txBody>
          <a:bodyPr wrap="square" rtlCol="0">
            <a:spAutoFit/>
          </a:bodyPr>
          <a:lstStyle/>
          <a:p>
            <a:r>
              <a:rPr lang="tr-TR" b="1" dirty="0" smtClean="0"/>
              <a:t>Microsoft Ürün Lisansları				</a:t>
            </a:r>
            <a:r>
              <a:rPr lang="tr-TR" b="1" dirty="0" smtClean="0"/>
              <a:t>:</a:t>
            </a:r>
            <a:endParaRPr lang="tr-TR" b="1" dirty="0"/>
          </a:p>
        </p:txBody>
      </p:sp>
      <p:sp>
        <p:nvSpPr>
          <p:cNvPr id="18" name="Dikdörtgen 17"/>
          <p:cNvSpPr/>
          <p:nvPr/>
        </p:nvSpPr>
        <p:spPr>
          <a:xfrm>
            <a:off x="2214690" y="4464919"/>
            <a:ext cx="754126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9" name="Dikdörtgen 18"/>
          <p:cNvSpPr/>
          <p:nvPr/>
        </p:nvSpPr>
        <p:spPr>
          <a:xfrm>
            <a:off x="2214690" y="4863924"/>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14" name="Dikdörtgen 13"/>
          <p:cNvSpPr/>
          <p:nvPr/>
        </p:nvSpPr>
        <p:spPr>
          <a:xfrm>
            <a:off x="2195095" y="4823323"/>
            <a:ext cx="7220979" cy="369332"/>
          </a:xfrm>
          <a:prstGeom prst="rect">
            <a:avLst/>
          </a:prstGeom>
        </p:spPr>
        <p:txBody>
          <a:bodyPr wrap="square">
            <a:spAutoFit/>
          </a:bodyPr>
          <a:lstStyle/>
          <a:p>
            <a:r>
              <a:rPr lang="tr-TR" b="1" dirty="0"/>
              <a:t>Akademik Personel Özgeçmişinin YÖKSİS ‘ten </a:t>
            </a:r>
            <a:r>
              <a:rPr lang="tr-TR" b="1" dirty="0" smtClean="0"/>
              <a:t>çekilmesi	:    </a:t>
            </a:r>
            <a:endParaRPr lang="tr-TR" b="1" dirty="0"/>
          </a:p>
        </p:txBody>
      </p:sp>
      <p:sp>
        <p:nvSpPr>
          <p:cNvPr id="13" name="Dikdörtgen 12"/>
          <p:cNvSpPr/>
          <p:nvPr/>
        </p:nvSpPr>
        <p:spPr>
          <a:xfrm>
            <a:off x="2207160" y="4429825"/>
            <a:ext cx="7236039" cy="369332"/>
          </a:xfrm>
          <a:prstGeom prst="rect">
            <a:avLst/>
          </a:prstGeom>
        </p:spPr>
        <p:txBody>
          <a:bodyPr wrap="square">
            <a:spAutoFit/>
          </a:bodyPr>
          <a:lstStyle/>
          <a:p>
            <a:r>
              <a:rPr lang="tr-TR" b="1" dirty="0" smtClean="0"/>
              <a:t>Web </a:t>
            </a:r>
            <a:r>
              <a:rPr lang="tr-TR" b="1" dirty="0"/>
              <a:t>Sitesinin</a:t>
            </a:r>
            <a:r>
              <a:rPr lang="tr-TR" b="1" dirty="0" smtClean="0"/>
              <a:t> </a:t>
            </a:r>
            <a:r>
              <a:rPr lang="tr-TR" b="1" dirty="0"/>
              <a:t>Görme</a:t>
            </a:r>
            <a:r>
              <a:rPr lang="tr-TR" b="1" dirty="0" smtClean="0"/>
              <a:t>  Engellilere Uygun Hale Getirilmesi	:    </a:t>
            </a:r>
            <a:endParaRPr lang="tr-TR" dirty="0"/>
          </a:p>
        </p:txBody>
      </p:sp>
      <p:sp>
        <p:nvSpPr>
          <p:cNvPr id="20" name="Dikdörtgen 19"/>
          <p:cNvSpPr/>
          <p:nvPr/>
        </p:nvSpPr>
        <p:spPr>
          <a:xfrm>
            <a:off x="2241800" y="3627915"/>
            <a:ext cx="7166757" cy="369332"/>
          </a:xfrm>
          <a:prstGeom prst="rect">
            <a:avLst/>
          </a:prstGeom>
        </p:spPr>
        <p:txBody>
          <a:bodyPr wrap="square">
            <a:spAutoFit/>
          </a:bodyPr>
          <a:lstStyle/>
          <a:p>
            <a:r>
              <a:rPr lang="tr-TR" b="1" dirty="0" err="1" smtClean="0"/>
              <a:t>Jawa</a:t>
            </a:r>
            <a:r>
              <a:rPr lang="tr-TR" b="1" dirty="0"/>
              <a:t> </a:t>
            </a:r>
            <a:r>
              <a:rPr lang="tr-TR" b="1" dirty="0" smtClean="0"/>
              <a:t>‘sız  e-imza adaptasyonu			:    </a:t>
            </a:r>
            <a:endParaRPr lang="tr-TR" dirty="0"/>
          </a:p>
        </p:txBody>
      </p:sp>
      <p:sp>
        <p:nvSpPr>
          <p:cNvPr id="22" name="Dikdörtgen 21"/>
          <p:cNvSpPr/>
          <p:nvPr/>
        </p:nvSpPr>
        <p:spPr>
          <a:xfrm>
            <a:off x="2222220" y="4037851"/>
            <a:ext cx="7295793" cy="369332"/>
          </a:xfrm>
          <a:prstGeom prst="rect">
            <a:avLst/>
          </a:prstGeom>
        </p:spPr>
        <p:txBody>
          <a:bodyPr wrap="square">
            <a:spAutoFit/>
          </a:bodyPr>
          <a:lstStyle/>
          <a:p>
            <a:r>
              <a:rPr lang="tr-TR" b="1" dirty="0" err="1"/>
              <a:t>Wildcard</a:t>
            </a:r>
            <a:r>
              <a:rPr lang="tr-TR" b="1" dirty="0"/>
              <a:t> SSL (</a:t>
            </a:r>
            <a:r>
              <a:rPr lang="tr-TR" b="1" dirty="0" err="1"/>
              <a:t>Secure</a:t>
            </a:r>
            <a:r>
              <a:rPr lang="tr-TR" b="1" dirty="0"/>
              <a:t> </a:t>
            </a:r>
            <a:r>
              <a:rPr lang="tr-TR" b="1" dirty="0" err="1"/>
              <a:t>Socket</a:t>
            </a:r>
            <a:r>
              <a:rPr lang="tr-TR" b="1" dirty="0"/>
              <a:t> </a:t>
            </a:r>
            <a:r>
              <a:rPr lang="tr-TR" b="1" dirty="0" err="1" smtClean="0"/>
              <a:t>Layer</a:t>
            </a:r>
            <a:r>
              <a:rPr lang="tr-TR" b="1" dirty="0" smtClean="0"/>
              <a:t>) Sertifika akımı	</a:t>
            </a:r>
            <a:r>
              <a:rPr lang="tr-TR" b="1" dirty="0" smtClean="0"/>
              <a:t>:</a:t>
            </a:r>
            <a:endParaRPr lang="tr-TR" dirty="0"/>
          </a:p>
        </p:txBody>
      </p:sp>
      <p:sp>
        <p:nvSpPr>
          <p:cNvPr id="27" name="Dikdörtgen 26"/>
          <p:cNvSpPr/>
          <p:nvPr/>
        </p:nvSpPr>
        <p:spPr>
          <a:xfrm>
            <a:off x="2201627" y="2060754"/>
            <a:ext cx="7533732" cy="322024"/>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23" name="Metin kutusu 22"/>
          <p:cNvSpPr txBox="1"/>
          <p:nvPr/>
        </p:nvSpPr>
        <p:spPr>
          <a:xfrm>
            <a:off x="2214690" y="2033303"/>
            <a:ext cx="7303323" cy="369332"/>
          </a:xfrm>
          <a:prstGeom prst="rect">
            <a:avLst/>
          </a:prstGeom>
          <a:noFill/>
        </p:spPr>
        <p:txBody>
          <a:bodyPr wrap="square" rtlCol="0">
            <a:spAutoFit/>
          </a:bodyPr>
          <a:lstStyle/>
          <a:p>
            <a:r>
              <a:rPr lang="tr-TR" b="1" dirty="0" smtClean="0"/>
              <a:t>Sızma (</a:t>
            </a:r>
            <a:r>
              <a:rPr lang="tr-TR" b="1" dirty="0" err="1" smtClean="0"/>
              <a:t>Pentest</a:t>
            </a:r>
            <a:r>
              <a:rPr lang="tr-TR" b="1" dirty="0" smtClean="0"/>
              <a:t>) Testi				</a:t>
            </a:r>
            <a:r>
              <a:rPr lang="tr-TR" b="1" dirty="0" smtClean="0"/>
              <a:t>:</a:t>
            </a:r>
            <a:endParaRPr lang="tr-TR" b="1" dirty="0"/>
          </a:p>
        </p:txBody>
      </p:sp>
      <p:sp>
        <p:nvSpPr>
          <p:cNvPr id="24" name="Dikdörtgen 23"/>
          <p:cNvSpPr/>
          <p:nvPr/>
        </p:nvSpPr>
        <p:spPr>
          <a:xfrm>
            <a:off x="2187578" y="5269964"/>
            <a:ext cx="7547780" cy="332623"/>
          </a:xfrm>
          <a:prstGeom prst="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p>
        </p:txBody>
      </p:sp>
      <p:sp>
        <p:nvSpPr>
          <p:cNvPr id="33" name="Dikdörtgen 32"/>
          <p:cNvSpPr/>
          <p:nvPr/>
        </p:nvSpPr>
        <p:spPr>
          <a:xfrm>
            <a:off x="2187578" y="5233256"/>
            <a:ext cx="7220979" cy="369332"/>
          </a:xfrm>
          <a:prstGeom prst="rect">
            <a:avLst/>
          </a:prstGeom>
        </p:spPr>
        <p:txBody>
          <a:bodyPr wrap="square">
            <a:spAutoFit/>
          </a:bodyPr>
          <a:lstStyle/>
          <a:p>
            <a:r>
              <a:rPr lang="tr-TR" b="1" dirty="0" smtClean="0"/>
              <a:t>E-mail Sunucu Kurulumu				:    </a:t>
            </a:r>
            <a:endParaRPr lang="tr-TR" b="1" dirty="0"/>
          </a:p>
        </p:txBody>
      </p:sp>
    </p:spTree>
    <p:extLst>
      <p:ext uri="{BB962C8B-B14F-4D97-AF65-F5344CB8AC3E}">
        <p14:creationId xmlns:p14="http://schemas.microsoft.com/office/powerpoint/2010/main" val="11607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left)">
                                      <p:cBhvr>
                                        <p:cTn id="14" dur="500"/>
                                        <p:tgtEl>
                                          <p:spTgt spid="1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wipe(left)">
                                      <p:cBhvr>
                                        <p:cTn id="18" dur="500"/>
                                        <p:tgtEl>
                                          <p:spTgt spid="28"/>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1500"/>
                            </p:stCondLst>
                            <p:childTnLst>
                              <p:par>
                                <p:cTn id="23" presetID="22" presetClass="entr" presetSubtype="8"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wipe(left)">
                                      <p:cBhvr>
                                        <p:cTn id="28" dur="500"/>
                                        <p:tgtEl>
                                          <p:spTgt spid="27"/>
                                        </p:tgtEl>
                                      </p:cBhvr>
                                    </p:animEffect>
                                  </p:childTnLst>
                                </p:cTn>
                              </p:par>
                            </p:childTnLst>
                          </p:cTn>
                        </p:par>
                        <p:par>
                          <p:cTn id="29" fill="hold">
                            <p:stCondLst>
                              <p:cond delay="2000"/>
                            </p:stCondLst>
                            <p:childTnLst>
                              <p:par>
                                <p:cTn id="30" presetID="22" presetClass="entr" presetSubtype="8"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left)">
                                      <p:cBhvr>
                                        <p:cTn id="32" dur="500"/>
                                        <p:tgtEl>
                                          <p:spTgt spid="12"/>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wipe(left)">
                                      <p:cBhvr>
                                        <p:cTn id="42" dur="500"/>
                                        <p:tgtEl>
                                          <p:spTgt spid="32"/>
                                        </p:tgtEl>
                                      </p:cBhvr>
                                    </p:animEffect>
                                  </p:childTnLst>
                                </p:cTn>
                              </p:par>
                            </p:childTnLst>
                          </p:cTn>
                        </p:par>
                        <p:par>
                          <p:cTn id="43" fill="hold">
                            <p:stCondLst>
                              <p:cond delay="3000"/>
                            </p:stCondLst>
                            <p:childTnLst>
                              <p:par>
                                <p:cTn id="44" presetID="22" presetClass="entr" presetSubtype="8" fill="hold" grpId="0" nodeType="after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wipe(left)">
                                      <p:cBhvr>
                                        <p:cTn id="46" dur="500"/>
                                        <p:tgtEl>
                                          <p:spTgt spid="26"/>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left)">
                                      <p:cBhvr>
                                        <p:cTn id="49" dur="500"/>
                                        <p:tgtEl>
                                          <p:spTgt spid="34"/>
                                        </p:tgtEl>
                                      </p:cBhvr>
                                    </p:animEffect>
                                  </p:childTnLst>
                                </p:cTn>
                              </p:par>
                            </p:childTnLst>
                          </p:cTn>
                        </p:par>
                        <p:par>
                          <p:cTn id="50" fill="hold">
                            <p:stCondLst>
                              <p:cond delay="3500"/>
                            </p:stCondLst>
                            <p:childTnLst>
                              <p:par>
                                <p:cTn id="51" presetID="22" presetClass="entr" presetSubtype="8" fill="hold" grpId="0" nodeType="afterEffect">
                                  <p:stCondLst>
                                    <p:cond delay="0"/>
                                  </p:stCondLst>
                                  <p:childTnLst>
                                    <p:set>
                                      <p:cBhvr>
                                        <p:cTn id="52" dur="1" fill="hold">
                                          <p:stCondLst>
                                            <p:cond delay="0"/>
                                          </p:stCondLst>
                                        </p:cTn>
                                        <p:tgtEl>
                                          <p:spTgt spid="20"/>
                                        </p:tgtEl>
                                        <p:attrNameLst>
                                          <p:attrName>style.visibility</p:attrName>
                                        </p:attrNameLst>
                                      </p:cBhvr>
                                      <p:to>
                                        <p:strVal val="visible"/>
                                      </p:to>
                                    </p:set>
                                    <p:animEffect transition="in" filter="wipe(left)">
                                      <p:cBhvr>
                                        <p:cTn id="53" dur="500"/>
                                        <p:tgtEl>
                                          <p:spTgt spid="20"/>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wipe(left)">
                                      <p:cBhvr>
                                        <p:cTn id="56" dur="500"/>
                                        <p:tgtEl>
                                          <p:spTgt spid="35"/>
                                        </p:tgtEl>
                                      </p:cBhvr>
                                    </p:animEffect>
                                  </p:childTnLst>
                                </p:cTn>
                              </p:par>
                            </p:childTnLst>
                          </p:cTn>
                        </p:par>
                        <p:par>
                          <p:cTn id="57" fill="hold">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wipe(left)">
                                      <p:cBhvr>
                                        <p:cTn id="60" dur="500"/>
                                        <p:tgtEl>
                                          <p:spTgt spid="2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wipe(left)">
                                      <p:cBhvr>
                                        <p:cTn id="63" dur="500"/>
                                        <p:tgtEl>
                                          <p:spTgt spid="36"/>
                                        </p:tgtEl>
                                      </p:cBhvr>
                                    </p:animEffect>
                                  </p:childTnLst>
                                </p:cTn>
                              </p:par>
                            </p:childTnLst>
                          </p:cTn>
                        </p:par>
                        <p:par>
                          <p:cTn id="64" fill="hold">
                            <p:stCondLst>
                              <p:cond delay="4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left)">
                                      <p:cBhvr>
                                        <p:cTn id="70" dur="500"/>
                                        <p:tgtEl>
                                          <p:spTgt spid="18"/>
                                        </p:tgtEl>
                                      </p:cBhvr>
                                    </p:animEffect>
                                  </p:childTnLst>
                                </p:cTn>
                              </p:par>
                            </p:childTnLst>
                          </p:cTn>
                        </p:par>
                        <p:par>
                          <p:cTn id="71" fill="hold">
                            <p:stCondLst>
                              <p:cond delay="5000"/>
                            </p:stCondLst>
                            <p:childTnLst>
                              <p:par>
                                <p:cTn id="72" presetID="22" presetClass="entr" presetSubtype="8" fill="hold" grpId="0" nodeType="after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wipe(left)">
                                      <p:cBhvr>
                                        <p:cTn id="74" dur="500"/>
                                        <p:tgtEl>
                                          <p:spTgt spid="14"/>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wipe(left)">
                                      <p:cBhvr>
                                        <p:cTn id="77" dur="500"/>
                                        <p:tgtEl>
                                          <p:spTgt spid="19"/>
                                        </p:tgtEl>
                                      </p:cBhvr>
                                    </p:animEffect>
                                  </p:childTnLst>
                                </p:cTn>
                              </p:par>
                              <p:par>
                                <p:cTn id="78" presetID="22" presetClass="entr" presetSubtype="8" fill="hold" grpId="0" nodeType="withEffect">
                                  <p:stCondLst>
                                    <p:cond delay="500"/>
                                  </p:stCondLst>
                                  <p:childTnLst>
                                    <p:set>
                                      <p:cBhvr>
                                        <p:cTn id="79" dur="1" fill="hold">
                                          <p:stCondLst>
                                            <p:cond delay="0"/>
                                          </p:stCondLst>
                                        </p:cTn>
                                        <p:tgtEl>
                                          <p:spTgt spid="24"/>
                                        </p:tgtEl>
                                        <p:attrNameLst>
                                          <p:attrName>style.visibility</p:attrName>
                                        </p:attrNameLst>
                                      </p:cBhvr>
                                      <p:to>
                                        <p:strVal val="visible"/>
                                      </p:to>
                                    </p:set>
                                    <p:animEffect transition="in" filter="wipe(left)">
                                      <p:cBhvr>
                                        <p:cTn id="80" dur="500"/>
                                        <p:tgtEl>
                                          <p:spTgt spid="24"/>
                                        </p:tgtEl>
                                      </p:cBhvr>
                                    </p:animEffect>
                                  </p:childTnLst>
                                </p:cTn>
                              </p:par>
                              <p:par>
                                <p:cTn id="81" presetID="22" presetClass="entr" presetSubtype="8" fill="hold" grpId="0" nodeType="withEffect">
                                  <p:stCondLst>
                                    <p:cond delay="500"/>
                                  </p:stCondLst>
                                  <p:childTnLst>
                                    <p:set>
                                      <p:cBhvr>
                                        <p:cTn id="82" dur="1" fill="hold">
                                          <p:stCondLst>
                                            <p:cond delay="0"/>
                                          </p:stCondLst>
                                        </p:cTn>
                                        <p:tgtEl>
                                          <p:spTgt spid="33"/>
                                        </p:tgtEl>
                                        <p:attrNameLst>
                                          <p:attrName>style.visibility</p:attrName>
                                        </p:attrNameLst>
                                      </p:cBhvr>
                                      <p:to>
                                        <p:strVal val="visible"/>
                                      </p:to>
                                    </p:set>
                                    <p:animEffect transition="in" filter="wipe(left)">
                                      <p:cBhvr>
                                        <p:cTn id="83"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30" grpId="0" animBg="1"/>
      <p:bldP spid="31" grpId="0" animBg="1"/>
      <p:bldP spid="32" grpId="0" animBg="1"/>
      <p:bldP spid="34" grpId="0" animBg="1"/>
      <p:bldP spid="35" grpId="0" animBg="1"/>
      <p:bldP spid="36" grpId="0" animBg="1"/>
      <p:bldP spid="2" grpId="0"/>
      <p:bldP spid="21" grpId="0"/>
      <p:bldP spid="25" grpId="0"/>
      <p:bldP spid="28" grpId="0"/>
      <p:bldP spid="26" grpId="0"/>
      <p:bldP spid="12" grpId="0"/>
      <p:bldP spid="18" grpId="0" animBg="1"/>
      <p:bldP spid="19" grpId="0" animBg="1"/>
      <p:bldP spid="14" grpId="0"/>
      <p:bldP spid="13" grpId="0"/>
      <p:bldP spid="20" grpId="0"/>
      <p:bldP spid="22" grpId="0"/>
      <p:bldP spid="27" grpId="0" animBg="1"/>
      <p:bldP spid="23" grpId="0"/>
      <p:bldP spid="24" grpId="0" animBg="1"/>
      <p:bldP spid="3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04683" y="2295139"/>
            <a:ext cx="5735786" cy="2059813"/>
          </a:xfrm>
          <a:prstGeom prst="rect">
            <a:avLst/>
          </a:prstGeom>
        </p:spPr>
      </p:pic>
      <p:sp>
        <p:nvSpPr>
          <p:cNvPr id="3" name="Metin kutusu 2"/>
          <p:cNvSpPr txBox="1"/>
          <p:nvPr/>
        </p:nvSpPr>
        <p:spPr>
          <a:xfrm>
            <a:off x="1776846" y="623454"/>
            <a:ext cx="6764482"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tr-TR" sz="2400" b="1" noProof="0" dirty="0" smtClean="0">
                <a:solidFill>
                  <a:prstClr val="black"/>
                </a:solidFill>
                <a:latin typeface="Calibri"/>
              </a:rPr>
              <a:t>TEŞEKKÜRLER</a:t>
            </a:r>
            <a:endParaRPr kumimoji="0" lang="tr-TR" sz="2400" b="1" i="0" u="none" strike="noStrike" kern="1200" cap="none" spc="0" normalizeH="0" baseline="0" noProof="0" dirty="0">
              <a:ln>
                <a:noFill/>
              </a:ln>
              <a:solidFill>
                <a:prstClr val="black"/>
              </a:solidFill>
              <a:effectLst/>
              <a:uLnTx/>
              <a:uFillTx/>
              <a:latin typeface="Calibri"/>
              <a:ea typeface="+mn-ea"/>
              <a:cs typeface="+mn-cs"/>
            </a:endParaRPr>
          </a:p>
        </p:txBody>
      </p:sp>
      <p:sp>
        <p:nvSpPr>
          <p:cNvPr id="5" name="Dikdörtgen 4"/>
          <p:cNvSpPr/>
          <p:nvPr/>
        </p:nvSpPr>
        <p:spPr>
          <a:xfrm>
            <a:off x="4314167" y="4775954"/>
            <a:ext cx="3313799" cy="461665"/>
          </a:xfrm>
          <a:prstGeom prst="rect">
            <a:avLst/>
          </a:prstGeom>
        </p:spPr>
        <p:txBody>
          <a:bodyPr wrap="square">
            <a:spAutoFit/>
          </a:bodyPr>
          <a:lstStyle/>
          <a:p>
            <a:r>
              <a:rPr lang="tr-TR" sz="2400" b="1" dirty="0">
                <a:latin typeface="Bebas Neue" panose="020B0606020202050201" pitchFamily="34" charset="-94"/>
              </a:rPr>
              <a:t>BİLGİ İŞLEM DAİRE BAŞKANLIĞI</a:t>
            </a:r>
          </a:p>
        </p:txBody>
      </p:sp>
      <p:sp>
        <p:nvSpPr>
          <p:cNvPr id="6" name="Dikdörtgen 5"/>
          <p:cNvSpPr/>
          <p:nvPr/>
        </p:nvSpPr>
        <p:spPr>
          <a:xfrm>
            <a:off x="5588680" y="5196956"/>
            <a:ext cx="764771" cy="461665"/>
          </a:xfrm>
          <a:prstGeom prst="rect">
            <a:avLst/>
          </a:prstGeom>
        </p:spPr>
        <p:txBody>
          <a:bodyPr wrap="square">
            <a:spAutoFit/>
          </a:bodyPr>
          <a:lstStyle/>
          <a:p>
            <a:r>
              <a:rPr lang="tr-TR" sz="2400" b="1" dirty="0" smtClean="0">
                <a:latin typeface="Bebas Neue" panose="020B0606020202050201" pitchFamily="34" charset="-94"/>
              </a:rPr>
              <a:t>2020</a:t>
            </a:r>
            <a:endParaRPr lang="tr-TR" sz="2400" b="1" dirty="0">
              <a:latin typeface="Bebas Neue" panose="020B0606020202050201" pitchFamily="34" charset="-94"/>
            </a:endParaRPr>
          </a:p>
        </p:txBody>
      </p:sp>
    </p:spTree>
    <p:extLst>
      <p:ext uri="{BB962C8B-B14F-4D97-AF65-F5344CB8AC3E}">
        <p14:creationId xmlns:p14="http://schemas.microsoft.com/office/powerpoint/2010/main" val="2970953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2000" fill="hold"/>
                                        <p:tgtEl>
                                          <p:spTgt spid="4"/>
                                        </p:tgtEl>
                                        <p:attrNameLst>
                                          <p:attrName>ppt_w</p:attrName>
                                        </p:attrNameLst>
                                      </p:cBhvr>
                                      <p:tavLst>
                                        <p:tav tm="0">
                                          <p:val>
                                            <p:fltVal val="0"/>
                                          </p:val>
                                        </p:tav>
                                        <p:tav tm="100000">
                                          <p:val>
                                            <p:strVal val="#ppt_w"/>
                                          </p:val>
                                        </p:tav>
                                      </p:tavLst>
                                    </p:anim>
                                    <p:anim calcmode="lin" valueType="num">
                                      <p:cBhvr>
                                        <p:cTn id="12" dur="2000" fill="hold"/>
                                        <p:tgtEl>
                                          <p:spTgt spid="4"/>
                                        </p:tgtEl>
                                        <p:attrNameLst>
                                          <p:attrName>ppt_h</p:attrName>
                                        </p:attrNameLst>
                                      </p:cBhvr>
                                      <p:tavLst>
                                        <p:tav tm="0">
                                          <p:val>
                                            <p:fltVal val="0"/>
                                          </p:val>
                                        </p:tav>
                                        <p:tav tm="100000">
                                          <p:val>
                                            <p:strVal val="#ppt_h"/>
                                          </p:val>
                                        </p:tav>
                                      </p:tavLst>
                                    </p:anim>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range">
      <a:dk1>
        <a:sysClr val="windowText" lastClr="000000"/>
      </a:dk1>
      <a:lt1>
        <a:sysClr val="window" lastClr="FFFFFF"/>
      </a:lt1>
      <a:dk2>
        <a:srgbClr val="441C10"/>
      </a:dk2>
      <a:lt2>
        <a:srgbClr val="DBEFF9"/>
      </a:lt2>
      <a:accent1>
        <a:srgbClr val="F37B03"/>
      </a:accent1>
      <a:accent2>
        <a:srgbClr val="DA730C"/>
      </a:accent2>
      <a:accent3>
        <a:srgbClr val="DE8F00"/>
      </a:accent3>
      <a:accent4>
        <a:srgbClr val="E39913"/>
      </a:accent4>
      <a:accent5>
        <a:srgbClr val="F2B300"/>
      </a:accent5>
      <a:accent6>
        <a:srgbClr val="D06D00"/>
      </a:accent6>
      <a:hlink>
        <a:srgbClr val="F49100"/>
      </a:hlink>
      <a:folHlink>
        <a:srgbClr val="85DFD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9074</TotalTime>
  <Words>3193</Words>
  <Application>Microsoft Office PowerPoint</Application>
  <PresentationFormat>Geniş ekran</PresentationFormat>
  <Paragraphs>898</Paragraphs>
  <Slides>39</Slides>
  <Notes>1</Notes>
  <HiddenSlides>0</HiddenSlides>
  <MMClips>0</MMClips>
  <ScaleCrop>false</ScaleCrop>
  <HeadingPairs>
    <vt:vector size="8" baseType="variant">
      <vt:variant>
        <vt:lpstr>Kullanılan Yazı Tipleri</vt:lpstr>
      </vt:variant>
      <vt:variant>
        <vt:i4>9</vt:i4>
      </vt:variant>
      <vt:variant>
        <vt:lpstr>Tema</vt:lpstr>
      </vt:variant>
      <vt:variant>
        <vt:i4>2</vt:i4>
      </vt:variant>
      <vt:variant>
        <vt:lpstr>Eklenmiş OLE Hizmet Programları</vt:lpstr>
      </vt:variant>
      <vt:variant>
        <vt:i4>1</vt:i4>
      </vt:variant>
      <vt:variant>
        <vt:lpstr>Slayt Başlıkları</vt:lpstr>
      </vt:variant>
      <vt:variant>
        <vt:i4>39</vt:i4>
      </vt:variant>
    </vt:vector>
  </HeadingPairs>
  <TitlesOfParts>
    <vt:vector size="51" baseType="lpstr">
      <vt:lpstr>Arial</vt:lpstr>
      <vt:lpstr>Bebas Neue</vt:lpstr>
      <vt:lpstr>Calibri</vt:lpstr>
      <vt:lpstr>Calibri Light</vt:lpstr>
      <vt:lpstr>Gulim</vt:lpstr>
      <vt:lpstr>ITCCharterCom-BlackItalic</vt:lpstr>
      <vt:lpstr>Tahoma</vt:lpstr>
      <vt:lpstr>Times New Roman</vt:lpstr>
      <vt:lpstr>Wingdings</vt:lpstr>
      <vt:lpstr>Office Teması</vt:lpstr>
      <vt:lpstr>Office Theme</vt:lpstr>
      <vt:lpstr>Acrobat Document</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Edip Ertaş</cp:lastModifiedBy>
  <cp:revision>700</cp:revision>
  <dcterms:created xsi:type="dcterms:W3CDTF">2018-02-07T07:43:50Z</dcterms:created>
  <dcterms:modified xsi:type="dcterms:W3CDTF">2020-04-21T06:03:31Z</dcterms:modified>
</cp:coreProperties>
</file>